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6.jpg" ContentType="image/jpg"/>
  <Override PartName="/ppt/theme/themeOverride1.xml" ContentType="application/vnd.openxmlformats-officedocument.themeOverride+xml"/>
  <Override PartName="/ppt/media/image40.jpg" ContentType="image/jpg"/>
  <Override PartName="/ppt/media/image41.jpg" ContentType="image/jpg"/>
  <Override PartName="/ppt/media/image42.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Lst>
  <p:notesMasterIdLst>
    <p:notesMasterId r:id="rId26"/>
  </p:notesMasterIdLst>
  <p:handoutMasterIdLst>
    <p:handoutMasterId r:id="rId27"/>
  </p:handoutMasterIdLst>
  <p:sldIdLst>
    <p:sldId id="365" r:id="rId2"/>
    <p:sldId id="257" r:id="rId3"/>
    <p:sldId id="281" r:id="rId4"/>
    <p:sldId id="307" r:id="rId5"/>
    <p:sldId id="345" r:id="rId6"/>
    <p:sldId id="347" r:id="rId7"/>
    <p:sldId id="348" r:id="rId8"/>
    <p:sldId id="344" r:id="rId9"/>
    <p:sldId id="346" r:id="rId10"/>
    <p:sldId id="329" r:id="rId11"/>
    <p:sldId id="349" r:id="rId12"/>
    <p:sldId id="265" r:id="rId13"/>
    <p:sldId id="358" r:id="rId14"/>
    <p:sldId id="359" r:id="rId15"/>
    <p:sldId id="360" r:id="rId16"/>
    <p:sldId id="269" r:id="rId17"/>
    <p:sldId id="355" r:id="rId18"/>
    <p:sldId id="356" r:id="rId19"/>
    <p:sldId id="363" r:id="rId20"/>
    <p:sldId id="364" r:id="rId21"/>
    <p:sldId id="357" r:id="rId22"/>
    <p:sldId id="350" r:id="rId23"/>
    <p:sldId id="351" r:id="rId24"/>
    <p:sldId id="315" r:id="rId25"/>
  </p:sldIdLst>
  <p:sldSz cx="10693400" cy="756285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藤井亮輔" initials="藤井亮輔" lastIdx="2" clrIdx="0">
    <p:extLst>
      <p:ext uri="{19B8F6BF-5375-455C-9EA6-DF929625EA0E}">
        <p15:presenceInfo xmlns:p15="http://schemas.microsoft.com/office/powerpoint/2012/main" userId="藤井亮輔"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9B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01" autoAdjust="0"/>
    <p:restoredTop sz="94660"/>
  </p:normalViewPr>
  <p:slideViewPr>
    <p:cSldViewPr>
      <p:cViewPr varScale="1">
        <p:scale>
          <a:sx n="64" d="100"/>
          <a:sy n="64" d="100"/>
        </p:scale>
        <p:origin x="48" y="48"/>
      </p:cViewPr>
      <p:guideLst>
        <p:guide orient="horz" pos="2880"/>
        <p:guide pos="2160"/>
      </p:guideLst>
    </p:cSldViewPr>
  </p:slideViewPr>
  <p:notesTextViewPr>
    <p:cViewPr>
      <p:scale>
        <a:sx n="100" d="100"/>
        <a:sy n="100" d="100"/>
      </p:scale>
      <p:origin x="0" y="0"/>
    </p:cViewPr>
  </p:notesTextViewPr>
  <p:notesViewPr>
    <p:cSldViewPr>
      <p:cViewPr varScale="1">
        <p:scale>
          <a:sx n="52" d="100"/>
          <a:sy n="52" d="100"/>
        </p:scale>
        <p:origin x="210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650" cy="495293"/>
          </a:xfrm>
          <a:prstGeom prst="rect">
            <a:avLst/>
          </a:prstGeom>
        </p:spPr>
        <p:txBody>
          <a:bodyPr vert="horz" lIns="91421" tIns="45710" rIns="91421" bIns="45710"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14947" y="0"/>
            <a:ext cx="2919734" cy="495293"/>
          </a:xfrm>
          <a:prstGeom prst="rect">
            <a:avLst/>
          </a:prstGeom>
        </p:spPr>
        <p:txBody>
          <a:bodyPr vert="horz" lIns="91421" tIns="45710" rIns="91421" bIns="45710" rtlCol="0"/>
          <a:lstStyle>
            <a:lvl1pPr algn="r">
              <a:defRPr sz="1300"/>
            </a:lvl1pPr>
          </a:lstStyle>
          <a:p>
            <a:fld id="{EAD510AD-0235-48E7-903A-53681AC8DA5A}" type="datetimeFigureOut">
              <a:rPr kumimoji="1" lang="ja-JP" altLang="en-US" smtClean="0"/>
              <a:t>2023/3/13</a:t>
            </a:fld>
            <a:endParaRPr kumimoji="1" lang="ja-JP" altLang="en-US"/>
          </a:p>
        </p:txBody>
      </p:sp>
      <p:sp>
        <p:nvSpPr>
          <p:cNvPr id="4" name="フッター プレースホルダー 3"/>
          <p:cNvSpPr>
            <a:spLocks noGrp="1"/>
          </p:cNvSpPr>
          <p:nvPr>
            <p:ph type="ftr" sz="quarter" idx="2"/>
          </p:nvPr>
        </p:nvSpPr>
        <p:spPr>
          <a:xfrm>
            <a:off x="1" y="9371022"/>
            <a:ext cx="2918650" cy="495293"/>
          </a:xfrm>
          <a:prstGeom prst="rect">
            <a:avLst/>
          </a:prstGeom>
        </p:spPr>
        <p:txBody>
          <a:bodyPr vert="horz" lIns="91421" tIns="45710" rIns="91421" bIns="45710"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14947" y="9371022"/>
            <a:ext cx="2919734" cy="495293"/>
          </a:xfrm>
          <a:prstGeom prst="rect">
            <a:avLst/>
          </a:prstGeom>
        </p:spPr>
        <p:txBody>
          <a:bodyPr vert="horz" lIns="91421" tIns="45710" rIns="91421" bIns="45710" rtlCol="0" anchor="b"/>
          <a:lstStyle>
            <a:lvl1pPr algn="r">
              <a:defRPr sz="1300"/>
            </a:lvl1pPr>
          </a:lstStyle>
          <a:p>
            <a:fld id="{A8B69E87-F426-43FE-9F0F-1175FDFE5460}" type="slidenum">
              <a:rPr kumimoji="1" lang="ja-JP" altLang="en-US" smtClean="0"/>
              <a:t>‹#›</a:t>
            </a:fld>
            <a:endParaRPr kumimoji="1" lang="ja-JP" altLang="en-US"/>
          </a:p>
        </p:txBody>
      </p:sp>
    </p:spTree>
    <p:extLst>
      <p:ext uri="{BB962C8B-B14F-4D97-AF65-F5344CB8AC3E}">
        <p14:creationId xmlns:p14="http://schemas.microsoft.com/office/powerpoint/2010/main" val="2542123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97" cy="494974"/>
          </a:xfrm>
          <a:prstGeom prst="rect">
            <a:avLst/>
          </a:prstGeom>
        </p:spPr>
        <p:txBody>
          <a:bodyPr vert="horz" lIns="83129" tIns="41564" rIns="83129" bIns="41564" rtlCol="0"/>
          <a:lstStyle>
            <a:lvl1pPr algn="l">
              <a:defRPr sz="1100"/>
            </a:lvl1pPr>
          </a:lstStyle>
          <a:p>
            <a:endParaRPr kumimoji="1" lang="ja-JP" altLang="en-US" dirty="0"/>
          </a:p>
        </p:txBody>
      </p:sp>
      <p:sp>
        <p:nvSpPr>
          <p:cNvPr id="3" name="日付プレースホルダー 2"/>
          <p:cNvSpPr>
            <a:spLocks noGrp="1"/>
          </p:cNvSpPr>
          <p:nvPr>
            <p:ph type="dt" idx="1"/>
          </p:nvPr>
        </p:nvSpPr>
        <p:spPr>
          <a:xfrm>
            <a:off x="3815867" y="0"/>
            <a:ext cx="2917898" cy="494974"/>
          </a:xfrm>
          <a:prstGeom prst="rect">
            <a:avLst/>
          </a:prstGeom>
        </p:spPr>
        <p:txBody>
          <a:bodyPr vert="horz" lIns="83129" tIns="41564" rIns="83129" bIns="41564" rtlCol="0"/>
          <a:lstStyle>
            <a:lvl1pPr algn="r">
              <a:defRPr sz="1100"/>
            </a:lvl1pPr>
          </a:lstStyle>
          <a:p>
            <a:fld id="{1186A870-B2AC-474A-9ADC-1FB4190FF484}" type="datetimeFigureOut">
              <a:rPr kumimoji="1" lang="ja-JP" altLang="en-US" smtClean="0"/>
              <a:t>2023/3/13</a:t>
            </a:fld>
            <a:endParaRPr kumimoji="1" lang="ja-JP" altLang="en-US" dirty="0"/>
          </a:p>
        </p:txBody>
      </p:sp>
      <p:sp>
        <p:nvSpPr>
          <p:cNvPr id="4" name="スライド イメージ プレースホルダー 3"/>
          <p:cNvSpPr>
            <a:spLocks noGrp="1" noRot="1" noChangeAspect="1"/>
          </p:cNvSpPr>
          <p:nvPr>
            <p:ph type="sldImg" idx="2"/>
          </p:nvPr>
        </p:nvSpPr>
        <p:spPr>
          <a:xfrm>
            <a:off x="1016000" y="1235075"/>
            <a:ext cx="4703763" cy="3327400"/>
          </a:xfrm>
          <a:prstGeom prst="rect">
            <a:avLst/>
          </a:prstGeom>
          <a:noFill/>
          <a:ln w="12700">
            <a:solidFill>
              <a:prstClr val="black"/>
            </a:solidFill>
          </a:ln>
        </p:spPr>
        <p:txBody>
          <a:bodyPr vert="horz" lIns="83129" tIns="41564" rIns="83129" bIns="41564" rtlCol="0" anchor="ctr"/>
          <a:lstStyle/>
          <a:p>
            <a:endParaRPr lang="ja-JP" altLang="en-US" dirty="0"/>
          </a:p>
        </p:txBody>
      </p:sp>
      <p:sp>
        <p:nvSpPr>
          <p:cNvPr id="5" name="ノート プレースホルダー 4"/>
          <p:cNvSpPr>
            <a:spLocks noGrp="1"/>
          </p:cNvSpPr>
          <p:nvPr>
            <p:ph type="body" sz="quarter" idx="3"/>
          </p:nvPr>
        </p:nvSpPr>
        <p:spPr>
          <a:xfrm>
            <a:off x="673977" y="4748837"/>
            <a:ext cx="5387811" cy="3885223"/>
          </a:xfrm>
          <a:prstGeom prst="rect">
            <a:avLst/>
          </a:prstGeom>
        </p:spPr>
        <p:txBody>
          <a:bodyPr vert="horz" lIns="83129" tIns="41564" rIns="83129" bIns="4156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371342"/>
            <a:ext cx="2918897" cy="494972"/>
          </a:xfrm>
          <a:prstGeom prst="rect">
            <a:avLst/>
          </a:prstGeom>
        </p:spPr>
        <p:txBody>
          <a:bodyPr vert="horz" lIns="83129" tIns="41564" rIns="83129" bIns="41564" rtlCol="0" anchor="b"/>
          <a:lstStyle>
            <a:lvl1pPr algn="l">
              <a:defRPr sz="1100"/>
            </a:lvl1pPr>
          </a:lstStyle>
          <a:p>
            <a:endParaRPr kumimoji="1" lang="ja-JP" altLang="en-US" dirty="0"/>
          </a:p>
        </p:txBody>
      </p:sp>
      <p:sp>
        <p:nvSpPr>
          <p:cNvPr id="7" name="スライド番号プレースホルダー 6"/>
          <p:cNvSpPr>
            <a:spLocks noGrp="1"/>
          </p:cNvSpPr>
          <p:nvPr>
            <p:ph type="sldNum" sz="quarter" idx="5"/>
          </p:nvPr>
        </p:nvSpPr>
        <p:spPr>
          <a:xfrm>
            <a:off x="3815867" y="9371342"/>
            <a:ext cx="2917898" cy="494972"/>
          </a:xfrm>
          <a:prstGeom prst="rect">
            <a:avLst/>
          </a:prstGeom>
        </p:spPr>
        <p:txBody>
          <a:bodyPr vert="horz" lIns="83129" tIns="41564" rIns="83129" bIns="41564" rtlCol="0" anchor="b"/>
          <a:lstStyle>
            <a:lvl1pPr algn="r">
              <a:defRPr sz="1100"/>
            </a:lvl1pPr>
          </a:lstStyle>
          <a:p>
            <a:fld id="{E2207DEB-FD53-4F8C-9F6E-576E332B2332}" type="slidenum">
              <a:rPr kumimoji="1" lang="ja-JP" altLang="en-US" smtClean="0"/>
              <a:t>‹#›</a:t>
            </a:fld>
            <a:endParaRPr kumimoji="1" lang="ja-JP" altLang="en-US" dirty="0"/>
          </a:p>
        </p:txBody>
      </p:sp>
    </p:spTree>
    <p:extLst>
      <p:ext uri="{BB962C8B-B14F-4D97-AF65-F5344CB8AC3E}">
        <p14:creationId xmlns:p14="http://schemas.microsoft.com/office/powerpoint/2010/main" val="16169119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2207DEB-FD53-4F8C-9F6E-576E332B2332}" type="slidenum">
              <a:rPr kumimoji="1" lang="ja-JP" altLang="en-US" smtClean="0"/>
              <a:t>0</a:t>
            </a:fld>
            <a:endParaRPr kumimoji="1" lang="ja-JP" altLang="en-US"/>
          </a:p>
        </p:txBody>
      </p:sp>
    </p:spTree>
    <p:extLst>
      <p:ext uri="{BB962C8B-B14F-4D97-AF65-F5344CB8AC3E}">
        <p14:creationId xmlns:p14="http://schemas.microsoft.com/office/powerpoint/2010/main" val="3436031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207DEB-FD53-4F8C-9F6E-576E332B2332}" type="slidenum">
              <a:rPr kumimoji="1" lang="ja-JP" altLang="en-US" smtClean="0"/>
              <a:t>1</a:t>
            </a:fld>
            <a:endParaRPr kumimoji="1" lang="ja-JP" altLang="en-US" dirty="0"/>
          </a:p>
        </p:txBody>
      </p:sp>
    </p:spTree>
    <p:extLst>
      <p:ext uri="{BB962C8B-B14F-4D97-AF65-F5344CB8AC3E}">
        <p14:creationId xmlns:p14="http://schemas.microsoft.com/office/powerpoint/2010/main" val="1237000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207DEB-FD53-4F8C-9F6E-576E332B2332}" type="slidenum">
              <a:rPr kumimoji="1" lang="ja-JP" altLang="en-US" smtClean="0"/>
              <a:t>2</a:t>
            </a:fld>
            <a:endParaRPr kumimoji="1" lang="ja-JP" altLang="en-US" dirty="0"/>
          </a:p>
        </p:txBody>
      </p:sp>
    </p:spTree>
    <p:extLst>
      <p:ext uri="{BB962C8B-B14F-4D97-AF65-F5344CB8AC3E}">
        <p14:creationId xmlns:p14="http://schemas.microsoft.com/office/powerpoint/2010/main" val="1658953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207DEB-FD53-4F8C-9F6E-576E332B2332}" type="slidenum">
              <a:rPr kumimoji="1" lang="ja-JP" altLang="en-US" smtClean="0"/>
              <a:t>3</a:t>
            </a:fld>
            <a:endParaRPr kumimoji="1" lang="ja-JP" altLang="en-US" dirty="0"/>
          </a:p>
        </p:txBody>
      </p:sp>
    </p:spTree>
    <p:extLst>
      <p:ext uri="{BB962C8B-B14F-4D97-AF65-F5344CB8AC3E}">
        <p14:creationId xmlns:p14="http://schemas.microsoft.com/office/powerpoint/2010/main" val="56512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207DEB-FD53-4F8C-9F6E-576E332B2332}" type="slidenum">
              <a:rPr kumimoji="1" lang="ja-JP" altLang="en-US" smtClean="0"/>
              <a:t>4</a:t>
            </a:fld>
            <a:endParaRPr kumimoji="1" lang="ja-JP" altLang="en-US" dirty="0"/>
          </a:p>
        </p:txBody>
      </p:sp>
    </p:spTree>
    <p:extLst>
      <p:ext uri="{BB962C8B-B14F-4D97-AF65-F5344CB8AC3E}">
        <p14:creationId xmlns:p14="http://schemas.microsoft.com/office/powerpoint/2010/main" val="1395446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2207DEB-FD53-4F8C-9F6E-576E332B2332}" type="slidenum">
              <a:rPr kumimoji="1" lang="ja-JP" altLang="en-US" smtClean="0"/>
              <a:t>5</a:t>
            </a:fld>
            <a:endParaRPr kumimoji="1" lang="ja-JP" altLang="en-US" dirty="0"/>
          </a:p>
        </p:txBody>
      </p:sp>
    </p:spTree>
    <p:extLst>
      <p:ext uri="{BB962C8B-B14F-4D97-AF65-F5344CB8AC3E}">
        <p14:creationId xmlns:p14="http://schemas.microsoft.com/office/powerpoint/2010/main" val="399460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300" b="0" i="0">
                <a:solidFill>
                  <a:schemeClr val="tx1"/>
                </a:solidFill>
                <a:latin typeface="Yu Gothic"/>
                <a:cs typeface="Yu Gothic"/>
              </a:defRPr>
            </a:lvl1pPr>
          </a:lstStyle>
          <a:p>
            <a:pPr marL="12700">
              <a:lnSpc>
                <a:spcPts val="1520"/>
              </a:lnSpc>
            </a:pPr>
            <a:endParaRPr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5FEE4D3-CD2E-41F7-AAA3-8750FB9A1ED8}" type="datetime1">
              <a:rPr lang="en-US" altLang="ja-JP" smtClean="0"/>
              <a:t>3/13/2023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Yu Gothic"/>
                <a:cs typeface="Yu Gothic"/>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300" b="0" i="0">
                <a:solidFill>
                  <a:schemeClr val="tx1"/>
                </a:solidFill>
                <a:latin typeface="Yu Gothic"/>
                <a:cs typeface="Yu Gothic"/>
              </a:defRPr>
            </a:lvl1pPr>
          </a:lstStyle>
          <a:p>
            <a:pPr marL="12700">
              <a:lnSpc>
                <a:spcPts val="1520"/>
              </a:lnSpc>
            </a:pPr>
            <a:endParaRPr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9597605-9899-4051-826A-AA6130AE848B}" type="datetime1">
              <a:rPr lang="en-US" altLang="ja-JP" smtClean="0"/>
              <a:t>3/13/2023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Yu Gothic"/>
                <a:cs typeface="Yu Gothic"/>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300" b="0" i="0">
                <a:solidFill>
                  <a:schemeClr val="tx1"/>
                </a:solidFill>
                <a:latin typeface="Yu Gothic"/>
                <a:cs typeface="Yu Gothic"/>
              </a:defRPr>
            </a:lvl1pPr>
          </a:lstStyle>
          <a:p>
            <a:pPr marL="12700">
              <a:lnSpc>
                <a:spcPts val="1520"/>
              </a:lnSpc>
            </a:pPr>
            <a:endParaRPr spc="10"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8E525DB-ED47-4D39-8834-0AF91CC8DEBC}" type="datetime1">
              <a:rPr lang="en-US" altLang="ja-JP" smtClean="0"/>
              <a:t>3/13/2023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Yu Gothic"/>
                <a:cs typeface="Yu Gothic"/>
              </a:defRPr>
            </a:lvl1pPr>
          </a:lstStyle>
          <a:p>
            <a:endParaRPr/>
          </a:p>
        </p:txBody>
      </p:sp>
      <p:sp>
        <p:nvSpPr>
          <p:cNvPr id="3" name="Holder 3"/>
          <p:cNvSpPr>
            <a:spLocks noGrp="1"/>
          </p:cNvSpPr>
          <p:nvPr>
            <p:ph type="ftr" sz="quarter" idx="5"/>
          </p:nvPr>
        </p:nvSpPr>
        <p:spPr/>
        <p:txBody>
          <a:bodyPr lIns="0" tIns="0" rIns="0" bIns="0"/>
          <a:lstStyle>
            <a:lvl1pPr>
              <a:defRPr sz="1300" b="0" i="0">
                <a:solidFill>
                  <a:schemeClr val="tx1"/>
                </a:solidFill>
                <a:latin typeface="Yu Gothic"/>
                <a:cs typeface="Yu Gothic"/>
              </a:defRPr>
            </a:lvl1pPr>
          </a:lstStyle>
          <a:p>
            <a:pPr marL="12700">
              <a:lnSpc>
                <a:spcPts val="1520"/>
              </a:lnSpc>
            </a:pPr>
            <a:endParaRPr spc="10"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96A7C4F-2902-4D09-AEF1-155301A5B3D6}" type="datetime1">
              <a:rPr lang="en-US" altLang="ja-JP" smtClean="0"/>
              <a:t>3/13/2023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300" b="0" i="0">
                <a:solidFill>
                  <a:schemeClr val="tx1"/>
                </a:solidFill>
                <a:latin typeface="Yu Gothic"/>
                <a:cs typeface="Yu Gothic"/>
              </a:defRPr>
            </a:lvl1pPr>
          </a:lstStyle>
          <a:p>
            <a:pPr marL="12700">
              <a:lnSpc>
                <a:spcPts val="1520"/>
              </a:lnSpc>
            </a:pPr>
            <a:endParaRPr spc="10"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EA8E502-3313-46EE-BDF4-1461CF3F464E}" type="datetime1">
              <a:rPr lang="en-US" altLang="ja-JP" smtClean="0"/>
              <a:t>3/13/2023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53360" y="385064"/>
            <a:ext cx="5186679" cy="391159"/>
          </a:xfrm>
          <a:prstGeom prst="rect">
            <a:avLst/>
          </a:prstGeom>
        </p:spPr>
        <p:txBody>
          <a:bodyPr wrap="square" lIns="0" tIns="0" rIns="0" bIns="0">
            <a:spAutoFit/>
          </a:bodyPr>
          <a:lstStyle>
            <a:lvl1pPr>
              <a:defRPr sz="2400" b="0" i="0">
                <a:solidFill>
                  <a:schemeClr val="tx1"/>
                </a:solidFill>
                <a:latin typeface="Yu Gothic"/>
                <a:cs typeface="Yu Gothic"/>
              </a:defRPr>
            </a:lvl1pPr>
          </a:lstStyle>
          <a:p>
            <a:endParaRPr/>
          </a:p>
        </p:txBody>
      </p:sp>
      <p:sp>
        <p:nvSpPr>
          <p:cNvPr id="3" name="Holder 3"/>
          <p:cNvSpPr>
            <a:spLocks noGrp="1"/>
          </p:cNvSpPr>
          <p:nvPr>
            <p:ph type="body" idx="1"/>
          </p:nvPr>
        </p:nvSpPr>
        <p:spPr>
          <a:xfrm>
            <a:off x="1158239" y="1513332"/>
            <a:ext cx="8371840" cy="49244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9596119" y="6953833"/>
            <a:ext cx="212090" cy="210184"/>
          </a:xfrm>
          <a:prstGeom prst="rect">
            <a:avLst/>
          </a:prstGeom>
        </p:spPr>
        <p:txBody>
          <a:bodyPr wrap="square" lIns="0" tIns="0" rIns="0" bIns="0">
            <a:spAutoFit/>
          </a:bodyPr>
          <a:lstStyle>
            <a:lvl1pPr>
              <a:defRPr sz="1300" b="0" i="0">
                <a:solidFill>
                  <a:schemeClr val="tx1"/>
                </a:solidFill>
                <a:latin typeface="Yu Gothic"/>
                <a:cs typeface="Yu Gothic"/>
              </a:defRPr>
            </a:lvl1pPr>
          </a:lstStyle>
          <a:p>
            <a:pPr marL="12700">
              <a:lnSpc>
                <a:spcPts val="1520"/>
              </a:lnSpc>
            </a:pPr>
            <a:endParaRPr spc="10" dirty="0"/>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9BE1B1E2-F293-40F5-B32F-4C57D467A047}" type="datetime1">
              <a:rPr lang="en-US" altLang="ja-JP" smtClean="0"/>
              <a:t>3/13/2023</a:t>
            </a:fld>
            <a:endParaRPr lang="en-US" dirty="0"/>
          </a:p>
        </p:txBody>
      </p:sp>
      <p:sp>
        <p:nvSpPr>
          <p:cNvPr id="6" name="Holder 6"/>
          <p:cNvSpPr>
            <a:spLocks noGrp="1"/>
          </p:cNvSpPr>
          <p:nvPr>
            <p:ph type="sldNum" sz="quarter" idx="7"/>
          </p:nvPr>
        </p:nvSpPr>
        <p:spPr>
          <a:xfrm>
            <a:off x="8166100" y="7289483"/>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8.png"/><Relationship Id="rId2" Type="http://schemas.openxmlformats.org/officeDocument/2006/relationships/image" Target="../media/image40.jpg"/><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2.png"/><Relationship Id="rId5" Type="http://schemas.openxmlformats.org/officeDocument/2006/relationships/image" Target="../media/image61.png"/><Relationship Id="rId10" Type="http://schemas.openxmlformats.org/officeDocument/2006/relationships/image" Target="../media/image65.jpeg"/><Relationship Id="rId4" Type="http://schemas.openxmlformats.org/officeDocument/2006/relationships/image" Target="../media/image60.jpe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70.jpe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9.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jpeg"/><Relationship Id="rId7" Type="http://schemas.openxmlformats.org/officeDocument/2006/relationships/image" Target="../media/image8.png"/><Relationship Id="rId2" Type="http://schemas.openxmlformats.org/officeDocument/2006/relationships/image" Target="../media/image24.jp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26.jp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10693400" cy="75914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386" y="1738539"/>
            <a:ext cx="8635682" cy="5760000"/>
          </a:xfrm>
          <a:prstGeom prst="rect">
            <a:avLst/>
          </a:prstGeom>
        </p:spPr>
      </p:pic>
      <p:sp>
        <p:nvSpPr>
          <p:cNvPr id="16" name="object 8"/>
          <p:cNvSpPr txBox="1"/>
          <p:nvPr/>
        </p:nvSpPr>
        <p:spPr>
          <a:xfrm>
            <a:off x="4768300" y="1114425"/>
            <a:ext cx="5760000" cy="319959"/>
          </a:xfrm>
          <a:prstGeom prst="rect">
            <a:avLst/>
          </a:prstGeom>
          <a:solidFill>
            <a:srgbClr val="002060"/>
          </a:solidFill>
        </p:spPr>
        <p:txBody>
          <a:bodyPr vert="horz" wrap="square" lIns="0" tIns="12065" rIns="0" bIns="0" rtlCol="0">
            <a:spAutoFit/>
          </a:bodyPr>
          <a:lstStyle/>
          <a:p>
            <a:pPr marL="12700" algn="ctr">
              <a:lnSpc>
                <a:spcPct val="100000"/>
              </a:lnSpc>
              <a:spcBef>
                <a:spcPts val="95"/>
              </a:spcBef>
            </a:pPr>
            <a:r>
              <a:rPr lang="en-US" sz="2000" b="1" dirty="0" smtClean="0">
                <a:solidFill>
                  <a:schemeClr val="bg1"/>
                </a:solidFill>
                <a:latin typeface="Meiryo UI" panose="020B0604030504040204" pitchFamily="50" charset="-128"/>
                <a:ea typeface="Meiryo UI" panose="020B0604030504040204" pitchFamily="50" charset="-128"/>
                <a:cs typeface="MS UI Gothic"/>
              </a:rPr>
              <a:t>-SDGs</a:t>
            </a:r>
            <a:r>
              <a:rPr lang="en-US" altLang="ja-JP" sz="2000" b="1" dirty="0" smtClean="0">
                <a:solidFill>
                  <a:schemeClr val="bg1"/>
                </a:solidFill>
                <a:latin typeface="Meiryo UI" panose="020B0604030504040204" pitchFamily="50" charset="-128"/>
                <a:ea typeface="Meiryo UI" panose="020B0604030504040204" pitchFamily="50" charset="-128"/>
                <a:cs typeface="MS UI Gothic"/>
              </a:rPr>
              <a:t>×</a:t>
            </a:r>
            <a:r>
              <a:rPr lang="ja-JP" altLang="en-US" sz="2000" b="1" dirty="0" smtClean="0">
                <a:solidFill>
                  <a:schemeClr val="bg1"/>
                </a:solidFill>
                <a:latin typeface="Meiryo UI" panose="020B0604030504040204" pitchFamily="50" charset="-128"/>
                <a:ea typeface="Meiryo UI" panose="020B0604030504040204" pitchFamily="50" charset="-128"/>
                <a:cs typeface="MS UI Gothic"/>
              </a:rPr>
              <a:t>探究学習</a:t>
            </a:r>
            <a:r>
              <a:rPr lang="ja-JP" altLang="en-US" sz="2000" b="1" dirty="0" smtClean="0">
                <a:solidFill>
                  <a:schemeClr val="bg1"/>
                </a:solidFill>
                <a:latin typeface="Meiryo UI" panose="020B0604030504040204" pitchFamily="50" charset="-128"/>
                <a:ea typeface="Meiryo UI" panose="020B0604030504040204" pitchFamily="50" charset="-128"/>
                <a:cs typeface="MS UI Gothic"/>
              </a:rPr>
              <a:t>＝サステナブル島「</a:t>
            </a:r>
            <a:r>
              <a:rPr lang="ja-JP" altLang="en-US" sz="2000" b="1" dirty="0">
                <a:solidFill>
                  <a:schemeClr val="bg1"/>
                </a:solidFill>
                <a:latin typeface="Meiryo UI" panose="020B0604030504040204" pitchFamily="50" charset="-128"/>
                <a:ea typeface="Meiryo UI" panose="020B0604030504040204" pitchFamily="50" charset="-128"/>
                <a:cs typeface="MS UI Gothic"/>
              </a:rPr>
              <a:t>得・特・徳</a:t>
            </a:r>
            <a:r>
              <a:rPr lang="ja-JP" altLang="en-US" sz="2000" b="1" dirty="0" err="1">
                <a:solidFill>
                  <a:schemeClr val="bg1"/>
                </a:solidFill>
                <a:latin typeface="Meiryo UI" panose="020B0604030504040204" pitchFamily="50" charset="-128"/>
                <a:ea typeface="Meiryo UI" panose="020B0604030504040204" pitchFamily="50" charset="-128"/>
                <a:cs typeface="MS UI Gothic"/>
              </a:rPr>
              <a:t>しま</a:t>
            </a:r>
            <a:r>
              <a:rPr lang="ja-JP" altLang="en-US" sz="2000" b="1" dirty="0" smtClean="0">
                <a:solidFill>
                  <a:schemeClr val="bg1"/>
                </a:solidFill>
                <a:latin typeface="Meiryo UI" panose="020B0604030504040204" pitchFamily="50" charset="-128"/>
                <a:ea typeface="Meiryo UI" panose="020B0604030504040204" pitchFamily="50" charset="-128"/>
                <a:cs typeface="MS UI Gothic"/>
              </a:rPr>
              <a:t>」</a:t>
            </a:r>
            <a:r>
              <a:rPr lang="en-US" altLang="ja-JP" sz="2000" b="1" dirty="0" smtClean="0">
                <a:solidFill>
                  <a:schemeClr val="bg1"/>
                </a:solidFill>
                <a:latin typeface="Meiryo UI" panose="020B0604030504040204" pitchFamily="50" charset="-128"/>
                <a:ea typeface="Meiryo UI" panose="020B0604030504040204" pitchFamily="50" charset="-128"/>
                <a:cs typeface="MS UI Gothic"/>
              </a:rPr>
              <a:t>-</a:t>
            </a:r>
            <a:endParaRPr lang="ja-JP" altLang="en-US" sz="2000" b="1" dirty="0">
              <a:solidFill>
                <a:schemeClr val="bg1"/>
              </a:solidFill>
              <a:latin typeface="Meiryo UI" panose="020B0604030504040204" pitchFamily="50" charset="-128"/>
              <a:ea typeface="Meiryo UI" panose="020B0604030504040204" pitchFamily="50" charset="-128"/>
              <a:cs typeface="MS UI Gothic"/>
            </a:endParaRPr>
          </a:p>
        </p:txBody>
      </p:sp>
      <p:sp>
        <p:nvSpPr>
          <p:cNvPr id="12" name="テキスト ボックス 11"/>
          <p:cNvSpPr txBox="1"/>
          <p:nvPr/>
        </p:nvSpPr>
        <p:spPr>
          <a:xfrm>
            <a:off x="7828300" y="1826016"/>
            <a:ext cx="2700000" cy="276999"/>
          </a:xfrm>
          <a:prstGeom prst="rect">
            <a:avLst/>
          </a:prstGeom>
          <a:solidFill>
            <a:srgbClr val="002060"/>
          </a:solidFill>
        </p:spPr>
        <p:txBody>
          <a:bodyPr wrap="square" rtlCol="0">
            <a:spAutoFit/>
          </a:bodyPr>
          <a:lstStyle/>
          <a:p>
            <a:r>
              <a:rPr kumimoji="1" lang="ja-JP" altLang="en-US" sz="1200" dirty="0" smtClean="0">
                <a:solidFill>
                  <a:schemeClr val="bg1"/>
                </a:solidFill>
                <a:latin typeface="Meiryo UI" panose="020B0604030504040204" pitchFamily="50" charset="-128"/>
                <a:ea typeface="Meiryo UI" panose="020B0604030504040204" pitchFamily="50" charset="-128"/>
              </a:rPr>
              <a:t>写真：上勝町ゼロ・ウェイストセンター</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15" name="object 8"/>
          <p:cNvSpPr txBox="1"/>
          <p:nvPr/>
        </p:nvSpPr>
        <p:spPr>
          <a:xfrm>
            <a:off x="1231900" y="134123"/>
            <a:ext cx="9296400" cy="873957"/>
          </a:xfrm>
          <a:prstGeom prst="rect">
            <a:avLst/>
          </a:prstGeom>
          <a:ln>
            <a:noFill/>
          </a:ln>
        </p:spPr>
        <p:txBody>
          <a:bodyPr vert="horz" wrap="square" lIns="0" tIns="12065" rIns="0" bIns="0" rtlCol="0">
            <a:spAutoFit/>
          </a:bodyPr>
          <a:lstStyle/>
          <a:p>
            <a:pPr marL="12700" algn="r">
              <a:lnSpc>
                <a:spcPct val="100000"/>
              </a:lnSpc>
              <a:spcBef>
                <a:spcPts val="95"/>
              </a:spcBef>
            </a:pPr>
            <a:r>
              <a:rPr sz="5600" b="1" spc="-150" dirty="0" err="1" smtClean="0">
                <a:solidFill>
                  <a:schemeClr val="bg1"/>
                </a:solidFill>
                <a:latin typeface="Meiryo UI" panose="020B0604030504040204" pitchFamily="50" charset="-128"/>
                <a:ea typeface="Meiryo UI" panose="020B0604030504040204" pitchFamily="50" charset="-128"/>
                <a:cs typeface="MS UI Gothic"/>
              </a:rPr>
              <a:t>徳島</a:t>
            </a:r>
            <a:r>
              <a:rPr sz="5600" b="1" spc="-5" dirty="0" err="1" smtClean="0">
                <a:solidFill>
                  <a:schemeClr val="bg1"/>
                </a:solidFill>
                <a:latin typeface="Meiryo UI" panose="020B0604030504040204" pitchFamily="50" charset="-128"/>
                <a:ea typeface="Meiryo UI" panose="020B0604030504040204" pitchFamily="50" charset="-128"/>
                <a:cs typeface="MS UI Gothic"/>
              </a:rPr>
              <a:t>県</a:t>
            </a:r>
            <a:r>
              <a:rPr lang="ja-JP" altLang="en-US" sz="5600" b="1" spc="-5" dirty="0" smtClean="0">
                <a:solidFill>
                  <a:schemeClr val="bg1"/>
                </a:solidFill>
                <a:latin typeface="Meiryo UI" panose="020B0604030504040204" pitchFamily="50" charset="-128"/>
                <a:ea typeface="Meiryo UI" panose="020B0604030504040204" pitchFamily="50" charset="-128"/>
                <a:cs typeface="MS UI Gothic"/>
              </a:rPr>
              <a:t>教育旅行誘致企画書</a:t>
            </a:r>
            <a:endParaRPr sz="5600" b="1" dirty="0">
              <a:solidFill>
                <a:schemeClr val="bg1"/>
              </a:solidFill>
              <a:latin typeface="Meiryo UI" panose="020B0604030504040204" pitchFamily="50" charset="-128"/>
              <a:ea typeface="Meiryo UI" panose="020B0604030504040204" pitchFamily="50" charset="-128"/>
              <a:cs typeface="MS UI Gothic"/>
            </a:endParaRPr>
          </a:p>
        </p:txBody>
      </p:sp>
      <p:sp>
        <p:nvSpPr>
          <p:cNvPr id="7" name="正方形/長方形 6"/>
          <p:cNvSpPr/>
          <p:nvPr/>
        </p:nvSpPr>
        <p:spPr>
          <a:xfrm>
            <a:off x="105325" y="1752190"/>
            <a:ext cx="1785126" cy="57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p:cNvPicPr>
            <a:picLocks noChangeAspect="1"/>
          </p:cNvPicPr>
          <p:nvPr/>
        </p:nvPicPr>
        <p:blipFill>
          <a:blip r:embed="rId4"/>
          <a:stretch>
            <a:fillRect/>
          </a:stretch>
        </p:blipFill>
        <p:spPr>
          <a:xfrm>
            <a:off x="270255" y="3683835"/>
            <a:ext cx="1440000" cy="1486760"/>
          </a:xfrm>
          <a:prstGeom prst="rect">
            <a:avLst/>
          </a:prstGeom>
        </p:spPr>
      </p:pic>
      <p:pic>
        <p:nvPicPr>
          <p:cNvPr id="51" name="図 50"/>
          <p:cNvPicPr>
            <a:picLocks noChangeAspect="1"/>
          </p:cNvPicPr>
          <p:nvPr/>
        </p:nvPicPr>
        <p:blipFill>
          <a:blip r:embed="rId5"/>
          <a:stretch>
            <a:fillRect/>
          </a:stretch>
        </p:blipFill>
        <p:spPr>
          <a:xfrm>
            <a:off x="270255" y="5330633"/>
            <a:ext cx="1440000" cy="327800"/>
          </a:xfrm>
          <a:prstGeom prst="rect">
            <a:avLst/>
          </a:prstGeom>
        </p:spPr>
      </p:pic>
      <p:pic>
        <p:nvPicPr>
          <p:cNvPr id="52" name="図 51"/>
          <p:cNvPicPr>
            <a:picLocks noChangeAspect="1"/>
          </p:cNvPicPr>
          <p:nvPr/>
        </p:nvPicPr>
        <p:blipFill>
          <a:blip r:embed="rId6"/>
          <a:stretch>
            <a:fillRect/>
          </a:stretch>
        </p:blipFill>
        <p:spPr>
          <a:xfrm>
            <a:off x="270255" y="5818471"/>
            <a:ext cx="1440000" cy="549560"/>
          </a:xfrm>
          <a:prstGeom prst="rect">
            <a:avLst/>
          </a:prstGeom>
        </p:spPr>
      </p:pic>
      <p:pic>
        <p:nvPicPr>
          <p:cNvPr id="2" name="図 1"/>
          <p:cNvPicPr>
            <a:picLocks noChangeAspect="1"/>
          </p:cNvPicPr>
          <p:nvPr/>
        </p:nvPicPr>
        <p:blipFill>
          <a:blip r:embed="rId7"/>
          <a:stretch>
            <a:fillRect/>
          </a:stretch>
        </p:blipFill>
        <p:spPr>
          <a:xfrm>
            <a:off x="270255" y="6528071"/>
            <a:ext cx="1440000" cy="896440"/>
          </a:xfrm>
          <a:prstGeom prst="rect">
            <a:avLst/>
          </a:prstGeom>
        </p:spPr>
      </p:pic>
      <p:pic>
        <p:nvPicPr>
          <p:cNvPr id="4" name="図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609" y="261045"/>
            <a:ext cx="1379646" cy="1265213"/>
          </a:xfrm>
          <a:prstGeom prst="rect">
            <a:avLst/>
          </a:prstGeom>
        </p:spPr>
      </p:pic>
      <p:pic>
        <p:nvPicPr>
          <p:cNvPr id="17" name="図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183" y="1774090"/>
            <a:ext cx="1750145" cy="1749707"/>
          </a:xfrm>
          <a:prstGeom prst="rect">
            <a:avLst/>
          </a:prstGeom>
        </p:spPr>
      </p:pic>
    </p:spTree>
    <p:extLst>
      <p:ext uri="{BB962C8B-B14F-4D97-AF65-F5344CB8AC3E}">
        <p14:creationId xmlns:p14="http://schemas.microsoft.com/office/powerpoint/2010/main" val="2366348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264140" y="1016878"/>
            <a:ext cx="10080000" cy="6335708"/>
          </a:xfrm>
          <a:prstGeom prst="rect">
            <a:avLst/>
          </a:prstGeom>
          <a:solidFill>
            <a:srgbClr val="002060"/>
          </a:solidFill>
        </p:spPr>
        <p:txBody>
          <a:bodyPr vert="horz" wrap="square" lIns="0" tIns="26034" rIns="0" bIns="0" rtlCol="0">
            <a:spAutoFit/>
          </a:bodyPr>
          <a:lstStyle/>
          <a:p>
            <a:pPr marL="12700" lvl="0">
              <a:spcBef>
                <a:spcPts val="204"/>
              </a:spcBef>
              <a:buSzPct val="91666"/>
              <a:tabLst>
                <a:tab pos="165735" algn="l"/>
              </a:tabLst>
              <a:defRPr/>
            </a:pPr>
            <a:r>
              <a:rPr lang="ja-JP" altLang="en-US" sz="2000" dirty="0" smtClean="0">
                <a:solidFill>
                  <a:schemeClr val="bg1"/>
                </a:solidFill>
                <a:latin typeface="Meiryo UI" panose="020B0604030504040204" pitchFamily="50" charset="-128"/>
                <a:ea typeface="Meiryo UI" panose="020B0604030504040204" pitchFamily="50" charset="-128"/>
                <a:cs typeface="MS UI Gothic"/>
              </a:rPr>
              <a:t>・徳島</a:t>
            </a:r>
            <a:r>
              <a:rPr lang="ja-JP" altLang="en-US" sz="2000" dirty="0">
                <a:solidFill>
                  <a:schemeClr val="bg1"/>
                </a:solidFill>
                <a:latin typeface="Meiryo UI" panose="020B0604030504040204" pitchFamily="50" charset="-128"/>
                <a:ea typeface="Meiryo UI" panose="020B0604030504040204" pitchFamily="50" charset="-128"/>
                <a:cs typeface="MS UI Gothic"/>
              </a:rPr>
              <a:t>は古くから「</a:t>
            </a:r>
            <a:r>
              <a:rPr lang="ja-JP" altLang="en-US" sz="2000" b="1" u="sng" dirty="0">
                <a:solidFill>
                  <a:schemeClr val="bg1"/>
                </a:solidFill>
                <a:latin typeface="Meiryo UI" panose="020B0604030504040204" pitchFamily="50" charset="-128"/>
                <a:ea typeface="Meiryo UI" panose="020B0604030504040204" pitchFamily="50" charset="-128"/>
                <a:cs typeface="MS UI Gothic"/>
              </a:rPr>
              <a:t>阿波</a:t>
            </a:r>
            <a:r>
              <a:rPr lang="ja-JP" altLang="en-US" sz="2000" dirty="0">
                <a:solidFill>
                  <a:schemeClr val="bg1"/>
                </a:solidFill>
                <a:latin typeface="Meiryo UI" panose="020B0604030504040204" pitchFamily="50" charset="-128"/>
                <a:ea typeface="Meiryo UI" panose="020B0604030504040204" pitchFamily="50" charset="-128"/>
                <a:cs typeface="MS UI Gothic"/>
              </a:rPr>
              <a:t>の国」と呼ばれ</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a:t>
            </a:r>
            <a:r>
              <a:rPr lang="ja-JP" altLang="en-US" sz="2000" b="1" u="sng" dirty="0" smtClean="0">
                <a:solidFill>
                  <a:schemeClr val="bg1"/>
                </a:solidFill>
                <a:latin typeface="Meiryo UI" panose="020B0604030504040204" pitchFamily="50" charset="-128"/>
                <a:ea typeface="Meiryo UI" panose="020B0604030504040204" pitchFamily="50" charset="-128"/>
                <a:cs typeface="MS UI Gothic"/>
              </a:rPr>
              <a:t>吉</a:t>
            </a:r>
            <a:r>
              <a:rPr lang="ja-JP" altLang="en-US" sz="2000" b="1" u="sng" dirty="0">
                <a:solidFill>
                  <a:schemeClr val="bg1"/>
                </a:solidFill>
                <a:latin typeface="Meiryo UI" panose="020B0604030504040204" pitchFamily="50" charset="-128"/>
                <a:ea typeface="Meiryo UI" panose="020B0604030504040204" pitchFamily="50" charset="-128"/>
                <a:cs typeface="MS UI Gothic"/>
              </a:rPr>
              <a:t>野川</a:t>
            </a:r>
            <a:r>
              <a:rPr lang="ja-JP" altLang="en-US" sz="2000" dirty="0">
                <a:solidFill>
                  <a:schemeClr val="bg1"/>
                </a:solidFill>
                <a:latin typeface="Meiryo UI" panose="020B0604030504040204" pitchFamily="50" charset="-128"/>
                <a:ea typeface="Meiryo UI" panose="020B0604030504040204" pitchFamily="50" charset="-128"/>
                <a:cs typeface="MS UI Gothic"/>
              </a:rPr>
              <a:t>流域付近を中心に</a:t>
            </a:r>
            <a:r>
              <a:rPr lang="ja-JP" altLang="en-US" sz="2000" b="1" u="sng" dirty="0">
                <a:solidFill>
                  <a:schemeClr val="bg1"/>
                </a:solidFill>
                <a:latin typeface="Meiryo UI" panose="020B0604030504040204" pitchFamily="50" charset="-128"/>
                <a:ea typeface="Meiryo UI" panose="020B0604030504040204" pitchFamily="50" charset="-128"/>
                <a:cs typeface="MS UI Gothic"/>
              </a:rPr>
              <a:t>藍作</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が盛ん</a:t>
            </a:r>
            <a:r>
              <a:rPr lang="ja-JP" altLang="en-US" sz="2000" dirty="0">
                <a:solidFill>
                  <a:schemeClr val="bg1"/>
                </a:solidFill>
                <a:latin typeface="Meiryo UI" panose="020B0604030504040204" pitchFamily="50" charset="-128"/>
                <a:ea typeface="Meiryo UI" panose="020B0604030504040204" pitchFamily="50" charset="-128"/>
                <a:cs typeface="MS UI Gothic"/>
              </a:rPr>
              <a:t>に行われ繁栄</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し、</a:t>
            </a: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sz="2000" dirty="0">
                <a:solidFill>
                  <a:schemeClr val="bg1"/>
                </a:solidFill>
                <a:latin typeface="Meiryo UI" panose="020B0604030504040204" pitchFamily="50" charset="-128"/>
                <a:ea typeface="Meiryo UI" panose="020B0604030504040204" pitchFamily="50" charset="-128"/>
                <a:cs typeface="MS UI Gothic"/>
              </a:rPr>
              <a:t>　</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商人</a:t>
            </a:r>
            <a:r>
              <a:rPr lang="ja-JP" altLang="en-US" sz="2000" dirty="0">
                <a:solidFill>
                  <a:schemeClr val="bg1"/>
                </a:solidFill>
                <a:latin typeface="Meiryo UI" panose="020B0604030504040204" pitchFamily="50" charset="-128"/>
                <a:ea typeface="Meiryo UI" panose="020B0604030504040204" pitchFamily="50" charset="-128"/>
                <a:cs typeface="MS UI Gothic"/>
              </a:rPr>
              <a:t>たちが各地から踊りや歌など</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の文化</a:t>
            </a:r>
            <a:r>
              <a:rPr lang="ja-JP" altLang="en-US" sz="2000" dirty="0">
                <a:solidFill>
                  <a:schemeClr val="bg1"/>
                </a:solidFill>
                <a:latin typeface="Meiryo UI" panose="020B0604030504040204" pitchFamily="50" charset="-128"/>
                <a:ea typeface="Meiryo UI" panose="020B0604030504040204" pitchFamily="50" charset="-128"/>
                <a:cs typeface="MS UI Gothic"/>
              </a:rPr>
              <a:t>を持ち帰ったことで様々な伝統芸能が形成されました</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a:t>
            </a: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sz="2000" dirty="0">
                <a:solidFill>
                  <a:schemeClr val="bg1"/>
                </a:solidFill>
                <a:latin typeface="Meiryo UI" panose="020B0604030504040204" pitchFamily="50" charset="-128"/>
                <a:ea typeface="Meiryo UI" panose="020B0604030504040204" pitchFamily="50" charset="-128"/>
                <a:cs typeface="MS UI Gothic"/>
              </a:rPr>
              <a:t>・</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また</a:t>
            </a:r>
            <a:r>
              <a:rPr lang="ja-JP" altLang="en-US" sz="2000" dirty="0">
                <a:solidFill>
                  <a:schemeClr val="bg1"/>
                </a:solidFill>
                <a:latin typeface="Meiryo UI" panose="020B0604030504040204" pitchFamily="50" charset="-128"/>
                <a:ea typeface="Meiryo UI" panose="020B0604030504040204" pitchFamily="50" charset="-128"/>
                <a:cs typeface="MS UI Gothic"/>
              </a:rPr>
              <a:t>、</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約</a:t>
            </a:r>
            <a:r>
              <a:rPr lang="en-US" altLang="ja-JP" sz="2000" dirty="0" smtClean="0">
                <a:solidFill>
                  <a:schemeClr val="bg1"/>
                </a:solidFill>
                <a:latin typeface="Meiryo UI" panose="020B0604030504040204" pitchFamily="50" charset="-128"/>
                <a:ea typeface="Meiryo UI" panose="020B0604030504040204" pitchFamily="50" charset="-128"/>
                <a:cs typeface="MS UI Gothic"/>
              </a:rPr>
              <a:t>1200</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年</a:t>
            </a:r>
            <a:r>
              <a:rPr lang="ja-JP" altLang="en-US" sz="2000" dirty="0">
                <a:solidFill>
                  <a:schemeClr val="bg1"/>
                </a:solidFill>
                <a:latin typeface="Meiryo UI" panose="020B0604030504040204" pitchFamily="50" charset="-128"/>
                <a:ea typeface="Meiryo UI" panose="020B0604030504040204" pitchFamily="50" charset="-128"/>
                <a:cs typeface="MS UI Gothic"/>
              </a:rPr>
              <a:t>の</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歴史をもつ寺院</a:t>
            </a:r>
            <a:r>
              <a:rPr lang="ja-JP" altLang="en-US" sz="2000" dirty="0">
                <a:solidFill>
                  <a:schemeClr val="bg1"/>
                </a:solidFill>
                <a:latin typeface="Meiryo UI" panose="020B0604030504040204" pitchFamily="50" charset="-128"/>
                <a:ea typeface="Meiryo UI" panose="020B0604030504040204" pitchFamily="50" charset="-128"/>
                <a:cs typeface="MS UI Gothic"/>
              </a:rPr>
              <a:t>巡礼の旅、「</a:t>
            </a:r>
            <a:r>
              <a:rPr lang="ja-JP" altLang="en-US" sz="2000" b="1" u="sng" dirty="0">
                <a:solidFill>
                  <a:schemeClr val="bg1"/>
                </a:solidFill>
                <a:latin typeface="Meiryo UI" panose="020B0604030504040204" pitchFamily="50" charset="-128"/>
                <a:ea typeface="Meiryo UI" panose="020B0604030504040204" pitchFamily="50" charset="-128"/>
                <a:cs typeface="MS UI Gothic"/>
              </a:rPr>
              <a:t>お遍路</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」の出発</a:t>
            </a:r>
            <a:r>
              <a:rPr lang="ja-JP" altLang="en-US" sz="2000" dirty="0">
                <a:solidFill>
                  <a:schemeClr val="bg1"/>
                </a:solidFill>
                <a:latin typeface="Meiryo UI" panose="020B0604030504040204" pitchFamily="50" charset="-128"/>
                <a:ea typeface="Meiryo UI" panose="020B0604030504040204" pitchFamily="50" charset="-128"/>
                <a:cs typeface="MS UI Gothic"/>
              </a:rPr>
              <a:t>の地</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であり</a:t>
            </a:r>
            <a:r>
              <a:rPr lang="ja-JP" altLang="en-US" sz="2000" dirty="0">
                <a:solidFill>
                  <a:schemeClr val="bg1"/>
                </a:solidFill>
                <a:latin typeface="Meiryo UI" panose="020B0604030504040204" pitchFamily="50" charset="-128"/>
                <a:ea typeface="Meiryo UI" panose="020B0604030504040204" pitchFamily="50" charset="-128"/>
                <a:cs typeface="MS UI Gothic"/>
              </a:rPr>
              <a:t>、各地でこれらの文化</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を</a:t>
            </a: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sz="2000" dirty="0">
                <a:solidFill>
                  <a:schemeClr val="bg1"/>
                </a:solidFill>
                <a:latin typeface="Meiryo UI" panose="020B0604030504040204" pitchFamily="50" charset="-128"/>
                <a:ea typeface="Meiryo UI" panose="020B0604030504040204" pitchFamily="50" charset="-128"/>
                <a:cs typeface="MS UI Gothic"/>
              </a:rPr>
              <a:t>　</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体験</a:t>
            </a:r>
            <a:r>
              <a:rPr lang="ja-JP" altLang="en-US" sz="2000" dirty="0">
                <a:solidFill>
                  <a:schemeClr val="bg1"/>
                </a:solidFill>
                <a:latin typeface="Meiryo UI" panose="020B0604030504040204" pitchFamily="50" charset="-128"/>
                <a:ea typeface="Meiryo UI" panose="020B0604030504040204" pitchFamily="50" charset="-128"/>
                <a:cs typeface="MS UI Gothic"/>
              </a:rPr>
              <a:t>することができます</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a:t>
            </a: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p:txBody>
      </p:sp>
      <p:sp>
        <p:nvSpPr>
          <p:cNvPr id="2" name="object 2"/>
          <p:cNvSpPr/>
          <p:nvPr/>
        </p:nvSpPr>
        <p:spPr>
          <a:xfrm>
            <a:off x="354100" y="2582839"/>
            <a:ext cx="3240000" cy="4663950"/>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4" name="object 4"/>
          <p:cNvSpPr txBox="1"/>
          <p:nvPr/>
        </p:nvSpPr>
        <p:spPr>
          <a:xfrm>
            <a:off x="774700" y="275069"/>
            <a:ext cx="7799649" cy="382156"/>
          </a:xfrm>
          <a:prstGeom prst="rect">
            <a:avLst/>
          </a:prstGeom>
        </p:spPr>
        <p:txBody>
          <a:bodyPr vert="horz" wrap="square" lIns="0" tIns="12700" rIns="0" bIns="0" rtlCol="0">
            <a:spAutoFit/>
          </a:bodyPr>
          <a:lstStyle/>
          <a:p>
            <a:pPr marL="12700">
              <a:lnSpc>
                <a:spcPct val="100000"/>
              </a:lnSpc>
              <a:spcBef>
                <a:spcPts val="100"/>
              </a:spcBef>
            </a:pPr>
            <a:r>
              <a:rPr lang="ja-JP" altLang="en-US" sz="2400" b="1" dirty="0" smtClean="0">
                <a:solidFill>
                  <a:srgbClr val="FF0000"/>
                </a:solidFill>
                <a:latin typeface="Meiryo UI" panose="020B0604030504040204" pitchFamily="50" charset="-128"/>
                <a:ea typeface="Meiryo UI" panose="020B0604030504040204" pitchFamily="50" charset="-128"/>
                <a:cs typeface="Yu Gothic"/>
              </a:rPr>
              <a:t>徳島県のイチオシ体験コンテンツ（県全域）</a:t>
            </a:r>
            <a:endParaRPr sz="2400" b="1" dirty="0">
              <a:solidFill>
                <a:srgbClr val="FF0000"/>
              </a:solidFill>
              <a:latin typeface="Meiryo UI" panose="020B0604030504040204" pitchFamily="50" charset="-128"/>
              <a:ea typeface="Meiryo UI" panose="020B0604030504040204" pitchFamily="50" charset="-128"/>
              <a:cs typeface="Yu Gothic"/>
            </a:endParaRPr>
          </a:p>
        </p:txBody>
      </p:sp>
      <p:sp>
        <p:nvSpPr>
          <p:cNvPr id="9" name="object 9"/>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endParaRPr dirty="0"/>
          </a:p>
        </p:txBody>
      </p:sp>
      <p:sp>
        <p:nvSpPr>
          <p:cNvPr id="24" name="object 24"/>
          <p:cNvSpPr/>
          <p:nvPr/>
        </p:nvSpPr>
        <p:spPr>
          <a:xfrm>
            <a:off x="3688600" y="2566075"/>
            <a:ext cx="3240000" cy="4678460"/>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35" name="object 35"/>
          <p:cNvSpPr txBox="1"/>
          <p:nvPr/>
        </p:nvSpPr>
        <p:spPr>
          <a:xfrm>
            <a:off x="354100" y="2595561"/>
            <a:ext cx="3240000" cy="360000"/>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ja-JP" altLang="en-US" b="1" dirty="0" smtClean="0">
                <a:solidFill>
                  <a:srgbClr val="002060"/>
                </a:solidFill>
                <a:latin typeface="Meiryo UI" panose="020B0604030504040204" pitchFamily="50" charset="-128"/>
                <a:ea typeface="Meiryo UI" panose="020B0604030504040204" pitchFamily="50" charset="-128"/>
                <a:cs typeface="Yu Gothic UI"/>
              </a:rPr>
              <a:t>阿波おどり</a:t>
            </a:r>
            <a:endParaRPr b="1" dirty="0">
              <a:solidFill>
                <a:srgbClr val="002060"/>
              </a:solidFill>
              <a:latin typeface="Meiryo UI" panose="020B0604030504040204" pitchFamily="50" charset="-128"/>
              <a:ea typeface="Meiryo UI" panose="020B0604030504040204" pitchFamily="50" charset="-128"/>
              <a:cs typeface="Yu Gothic UI"/>
            </a:endParaRPr>
          </a:p>
        </p:txBody>
      </p:sp>
      <p:sp>
        <p:nvSpPr>
          <p:cNvPr id="52" name="テキスト ボックス 51"/>
          <p:cNvSpPr txBox="1"/>
          <p:nvPr/>
        </p:nvSpPr>
        <p:spPr>
          <a:xfrm>
            <a:off x="3688600" y="2590801"/>
            <a:ext cx="3239999" cy="360000"/>
          </a:xfrm>
          <a:prstGeom prst="rect">
            <a:avLst/>
          </a:prstGeom>
          <a:noFill/>
        </p:spPr>
        <p:txBody>
          <a:bodyPr wrap="square" rtlCol="0">
            <a:spAutoFit/>
          </a:bodyPr>
          <a:lstStyle/>
          <a:p>
            <a:pPr algn="ctr"/>
            <a:r>
              <a:rPr kumimoji="1" lang="ja-JP" altLang="en-US" b="1" dirty="0" smtClean="0">
                <a:solidFill>
                  <a:srgbClr val="002060"/>
                </a:solidFill>
                <a:latin typeface="Meiryo UI" panose="020B0604030504040204" pitchFamily="50" charset="-128"/>
                <a:ea typeface="Meiryo UI" panose="020B0604030504040204" pitchFamily="50" charset="-128"/>
              </a:rPr>
              <a:t>藍染</a:t>
            </a:r>
            <a:endParaRPr kumimoji="1" lang="ja-JP" altLang="en-US" b="1" dirty="0">
              <a:solidFill>
                <a:srgbClr val="002060"/>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3695862" y="5096686"/>
            <a:ext cx="3246198" cy="2031325"/>
          </a:xfrm>
          <a:prstGeom prst="rect">
            <a:avLst/>
          </a:prstGeom>
          <a:noFill/>
        </p:spPr>
        <p:txBody>
          <a:bodyPr wrap="square" rtlCol="0">
            <a:spAutoFit/>
          </a:bodyPr>
          <a:lstStyle/>
          <a:p>
            <a:r>
              <a:rPr lang="ja-JP" altLang="en-US" dirty="0" smtClean="0">
                <a:solidFill>
                  <a:srgbClr val="002060"/>
                </a:solidFill>
                <a:latin typeface="Meiryo UI" panose="020B0604030504040204" pitchFamily="50" charset="-128"/>
                <a:ea typeface="Meiryo UI" panose="020B0604030504040204" pitchFamily="50" charset="-128"/>
              </a:rPr>
              <a:t>・阿波の</a:t>
            </a:r>
            <a:r>
              <a:rPr lang="ja-JP" altLang="en-US" dirty="0">
                <a:solidFill>
                  <a:srgbClr val="002060"/>
                </a:solidFill>
                <a:latin typeface="Meiryo UI" panose="020B0604030504040204" pitchFamily="50" charset="-128"/>
                <a:ea typeface="Meiryo UI" panose="020B0604030504040204" pitchFamily="50" charset="-128"/>
              </a:rPr>
              <a:t>藍は</a:t>
            </a:r>
            <a:r>
              <a:rPr lang="ja-JP" altLang="en-US" dirty="0" smtClean="0">
                <a:solidFill>
                  <a:srgbClr val="002060"/>
                </a:solidFill>
                <a:latin typeface="Meiryo UI" panose="020B0604030504040204" pitchFamily="50" charset="-128"/>
                <a:ea typeface="Meiryo UI" panose="020B0604030504040204" pitchFamily="50" charset="-128"/>
              </a:rPr>
              <a:t>、品質</a:t>
            </a:r>
            <a:r>
              <a:rPr lang="ja-JP" altLang="en-US" dirty="0">
                <a:solidFill>
                  <a:srgbClr val="002060"/>
                </a:solidFill>
                <a:latin typeface="Meiryo UI" panose="020B0604030504040204" pitchFamily="50" charset="-128"/>
                <a:ea typeface="Meiryo UI" panose="020B0604030504040204" pitchFamily="50" charset="-128"/>
              </a:rPr>
              <a:t>の</a:t>
            </a:r>
            <a:r>
              <a:rPr lang="ja-JP" altLang="en-US" dirty="0" smtClean="0">
                <a:solidFill>
                  <a:srgbClr val="002060"/>
                </a:solidFill>
                <a:latin typeface="Meiryo UI" panose="020B0604030504040204" pitchFamily="50" charset="-128"/>
                <a:ea typeface="Meiryo UI" panose="020B0604030504040204" pitchFamily="50" charset="-128"/>
              </a:rPr>
              <a:t>高さから</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別格</a:t>
            </a:r>
            <a:r>
              <a:rPr lang="ja-JP" altLang="en-US" dirty="0">
                <a:solidFill>
                  <a:srgbClr val="002060"/>
                </a:solidFill>
                <a:latin typeface="Meiryo UI" panose="020B0604030504040204" pitchFamily="50" charset="-128"/>
                <a:ea typeface="Meiryo UI" panose="020B0604030504040204" pitchFamily="50" charset="-128"/>
              </a:rPr>
              <a:t>扱いとされ</a:t>
            </a:r>
            <a:r>
              <a:rPr lang="ja-JP" altLang="en-US" dirty="0" smtClean="0">
                <a:solidFill>
                  <a:srgbClr val="002060"/>
                </a:solidFill>
                <a:latin typeface="Meiryo UI" panose="020B0604030504040204" pitchFamily="50" charset="-128"/>
                <a:ea typeface="Meiryo UI" panose="020B0604030504040204" pitchFamily="50" charset="-128"/>
              </a:rPr>
              <a:t>、</a:t>
            </a:r>
            <a:r>
              <a:rPr lang="ja-JP" altLang="en-US" b="1" u="sng" dirty="0" smtClean="0">
                <a:solidFill>
                  <a:srgbClr val="002060"/>
                </a:solidFill>
                <a:latin typeface="Meiryo UI" panose="020B0604030504040204" pitchFamily="50" charset="-128"/>
                <a:ea typeface="Meiryo UI" panose="020B0604030504040204" pitchFamily="50" charset="-128"/>
              </a:rPr>
              <a:t>本藍</a:t>
            </a:r>
            <a:r>
              <a:rPr lang="ja-JP" altLang="en-US" dirty="0" smtClean="0">
                <a:solidFill>
                  <a:srgbClr val="002060"/>
                </a:solidFill>
                <a:latin typeface="Meiryo UI" panose="020B0604030504040204" pitchFamily="50" charset="-128"/>
                <a:ea typeface="Meiryo UI" panose="020B0604030504040204" pitchFamily="50" charset="-128"/>
              </a:rPr>
              <a:t>と呼ばれ </a:t>
            </a:r>
            <a:endParaRPr lang="en-US" altLang="ja-JP" dirty="0" smtClean="0">
              <a:solidFill>
                <a:srgbClr val="002060"/>
              </a:solidFill>
              <a:latin typeface="Meiryo UI" panose="020B0604030504040204" pitchFamily="50" charset="-128"/>
              <a:ea typeface="Meiryo UI" panose="020B0604030504040204" pitchFamily="50" charset="-128"/>
            </a:endParaRPr>
          </a:p>
          <a:p>
            <a:r>
              <a:rPr lang="en-US" altLang="ja-JP" dirty="0">
                <a:solidFill>
                  <a:srgbClr val="002060"/>
                </a:solidFill>
                <a:latin typeface="Meiryo UI" panose="020B0604030504040204" pitchFamily="50" charset="-128"/>
                <a:ea typeface="Meiryo UI" panose="020B0604030504040204" pitchFamily="50" charset="-128"/>
              </a:rPr>
              <a:t> </a:t>
            </a:r>
            <a:r>
              <a:rPr lang="en-US" altLang="ja-JP" dirty="0" smtClean="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重用されていました。</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・現在も、藍染の染料</a:t>
            </a:r>
            <a:r>
              <a:rPr lang="ja-JP" altLang="en-US" b="1" u="sng" dirty="0" smtClean="0">
                <a:solidFill>
                  <a:srgbClr val="002060"/>
                </a:solidFill>
                <a:latin typeface="Meiryo UI" panose="020B0604030504040204" pitchFamily="50" charset="-128"/>
                <a:ea typeface="Meiryo UI" panose="020B0604030504040204" pitchFamily="50" charset="-128"/>
              </a:rPr>
              <a:t>すくも</a:t>
            </a:r>
            <a:r>
              <a:rPr lang="ja-JP" altLang="en-US" dirty="0" smtClean="0">
                <a:solidFill>
                  <a:srgbClr val="002060"/>
                </a:solidFill>
                <a:latin typeface="Meiryo UI" panose="020B0604030504040204" pitchFamily="50" charset="-128"/>
                <a:ea typeface="Meiryo UI" panose="020B0604030504040204" pitchFamily="50" charset="-128"/>
              </a:rPr>
              <a:t>の</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 生産量</a:t>
            </a:r>
            <a:r>
              <a:rPr lang="ja-JP" altLang="en-US" dirty="0">
                <a:solidFill>
                  <a:srgbClr val="002060"/>
                </a:solidFill>
                <a:latin typeface="Meiryo UI" panose="020B0604030504040204" pitchFamily="50" charset="-128"/>
                <a:ea typeface="Meiryo UI" panose="020B0604030504040204" pitchFamily="50" charset="-128"/>
              </a:rPr>
              <a:t>は</a:t>
            </a:r>
            <a:r>
              <a:rPr lang="ja-JP" altLang="en-US" dirty="0" smtClean="0">
                <a:solidFill>
                  <a:srgbClr val="002060"/>
                </a:solidFill>
                <a:latin typeface="Meiryo UI" panose="020B0604030504040204" pitchFamily="50" charset="-128"/>
                <a:ea typeface="Meiryo UI" panose="020B0604030504040204" pitchFamily="50" charset="-128"/>
              </a:rPr>
              <a:t>日本一です。</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・最近では皮や木材を染める</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職人も現れてきています。</a:t>
            </a:r>
            <a:endParaRPr kumimoji="1" lang="ja-JP" altLang="en-US" dirty="0">
              <a:solidFill>
                <a:srgbClr val="002060"/>
              </a:solidFill>
              <a:latin typeface="Meiryo UI" panose="020B0604030504040204" pitchFamily="50" charset="-128"/>
              <a:ea typeface="Meiryo UI" panose="020B0604030504040204" pitchFamily="50" charset="-128"/>
            </a:endParaRPr>
          </a:p>
        </p:txBody>
      </p:sp>
      <p:pic>
        <p:nvPicPr>
          <p:cNvPr id="3" name="図 2"/>
          <p:cNvPicPr>
            <a:picLocks/>
          </p:cNvPicPr>
          <p:nvPr/>
        </p:nvPicPr>
        <p:blipFill>
          <a:blip r:embed="rId2"/>
          <a:stretch>
            <a:fillRect/>
          </a:stretch>
        </p:blipFill>
        <p:spPr>
          <a:xfrm>
            <a:off x="483437" y="2975497"/>
            <a:ext cx="2952000" cy="2016000"/>
          </a:xfrm>
          <a:prstGeom prst="rect">
            <a:avLst/>
          </a:prstGeom>
        </p:spPr>
      </p:pic>
      <p:pic>
        <p:nvPicPr>
          <p:cNvPr id="5" name="図 4"/>
          <p:cNvPicPr>
            <a:picLocks/>
          </p:cNvPicPr>
          <p:nvPr/>
        </p:nvPicPr>
        <p:blipFill rotWithShape="1">
          <a:blip r:embed="rId3"/>
          <a:srcRect/>
          <a:stretch/>
        </p:blipFill>
        <p:spPr>
          <a:xfrm>
            <a:off x="3822700" y="2964622"/>
            <a:ext cx="2952000" cy="2016000"/>
          </a:xfrm>
          <a:prstGeom prst="rect">
            <a:avLst/>
          </a:prstGeom>
        </p:spPr>
      </p:pic>
      <p:sp>
        <p:nvSpPr>
          <p:cNvPr id="27" name="テキスト ボックス 26"/>
          <p:cNvSpPr txBox="1"/>
          <p:nvPr/>
        </p:nvSpPr>
        <p:spPr>
          <a:xfrm>
            <a:off x="352442" y="5076825"/>
            <a:ext cx="3255118" cy="2031325"/>
          </a:xfrm>
          <a:prstGeom prst="rect">
            <a:avLst/>
          </a:prstGeom>
          <a:noFill/>
        </p:spPr>
        <p:txBody>
          <a:bodyPr wrap="square" rtlCol="0">
            <a:spAutoFit/>
          </a:bodyPr>
          <a:lstStyle/>
          <a:p>
            <a:r>
              <a:rPr lang="ja-JP" altLang="en-US" dirty="0" smtClean="0">
                <a:solidFill>
                  <a:srgbClr val="002060"/>
                </a:solidFill>
                <a:latin typeface="Meiryo UI" panose="020B0604030504040204" pitchFamily="50" charset="-128"/>
                <a:ea typeface="Meiryo UI" panose="020B0604030504040204" pitchFamily="50" charset="-128"/>
              </a:rPr>
              <a:t>・</a:t>
            </a:r>
            <a:r>
              <a:rPr lang="ja-JP" altLang="en-US" b="1" u="sng" dirty="0" smtClean="0">
                <a:solidFill>
                  <a:srgbClr val="002060"/>
                </a:solidFill>
                <a:latin typeface="Meiryo UI" panose="020B0604030504040204" pitchFamily="50" charset="-128"/>
                <a:ea typeface="Meiryo UI" panose="020B0604030504040204" pitchFamily="50" charset="-128"/>
              </a:rPr>
              <a:t>約</a:t>
            </a:r>
            <a:r>
              <a:rPr lang="en-US" altLang="ja-JP" b="1" u="sng" dirty="0" smtClean="0">
                <a:solidFill>
                  <a:srgbClr val="002060"/>
                </a:solidFill>
                <a:latin typeface="Meiryo UI" panose="020B0604030504040204" pitchFamily="50" charset="-128"/>
                <a:ea typeface="Meiryo UI" panose="020B0604030504040204" pitchFamily="50" charset="-128"/>
              </a:rPr>
              <a:t>400</a:t>
            </a:r>
            <a:r>
              <a:rPr lang="ja-JP" altLang="en-US" b="1" u="sng" dirty="0" smtClean="0">
                <a:solidFill>
                  <a:srgbClr val="002060"/>
                </a:solidFill>
                <a:latin typeface="Meiryo UI" panose="020B0604030504040204" pitchFamily="50" charset="-128"/>
                <a:ea typeface="Meiryo UI" panose="020B0604030504040204" pitchFamily="50" charset="-128"/>
              </a:rPr>
              <a:t>年</a:t>
            </a:r>
            <a:r>
              <a:rPr lang="ja-JP" altLang="en-US" dirty="0" smtClean="0">
                <a:solidFill>
                  <a:srgbClr val="002060"/>
                </a:solidFill>
                <a:latin typeface="Meiryo UI" panose="020B0604030504040204" pitchFamily="50" charset="-128"/>
                <a:ea typeface="Meiryo UI" panose="020B0604030504040204" pitchFamily="50" charset="-128"/>
              </a:rPr>
              <a:t>の歴史をもつ徳島県　</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の伝統芸能です。</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a:t>
            </a:r>
            <a:r>
              <a:rPr lang="ja-JP" altLang="en-US" dirty="0">
                <a:solidFill>
                  <a:srgbClr val="002060"/>
                </a:solidFill>
                <a:latin typeface="Meiryo UI" panose="020B0604030504040204" pitchFamily="50" charset="-128"/>
                <a:ea typeface="Meiryo UI" panose="020B0604030504040204" pitchFamily="50" charset="-128"/>
              </a:rPr>
              <a:t>戦後</a:t>
            </a:r>
            <a:r>
              <a:rPr lang="ja-JP" altLang="en-US" dirty="0" smtClean="0">
                <a:solidFill>
                  <a:srgbClr val="002060"/>
                </a:solidFill>
                <a:latin typeface="Meiryo UI" panose="020B0604030504040204" pitchFamily="50" charset="-128"/>
                <a:ea typeface="Meiryo UI" panose="020B0604030504040204" pitchFamily="50" charset="-128"/>
              </a:rPr>
              <a:t>は復旧の象徴として各地で</a:t>
            </a:r>
            <a:endParaRPr lang="en-US" altLang="ja-JP" dirty="0" smtClean="0">
              <a:solidFill>
                <a:srgbClr val="002060"/>
              </a:solidFill>
              <a:latin typeface="Meiryo UI" panose="020B0604030504040204" pitchFamily="50" charset="-128"/>
              <a:ea typeface="Meiryo UI" panose="020B0604030504040204" pitchFamily="50" charset="-128"/>
            </a:endParaRPr>
          </a:p>
          <a:p>
            <a:r>
              <a:rPr kumimoji="1" lang="ja-JP" altLang="en-US" dirty="0">
                <a:solidFill>
                  <a:srgbClr val="002060"/>
                </a:solidFill>
                <a:latin typeface="Meiryo UI" panose="020B0604030504040204" pitchFamily="50" charset="-128"/>
                <a:ea typeface="Meiryo UI" panose="020B0604030504040204" pitchFamily="50" charset="-128"/>
              </a:rPr>
              <a:t>　</a:t>
            </a:r>
            <a:r>
              <a:rPr kumimoji="1" lang="ja-JP" altLang="en-US" dirty="0" smtClean="0">
                <a:solidFill>
                  <a:srgbClr val="002060"/>
                </a:solidFill>
                <a:latin typeface="Meiryo UI" panose="020B0604030504040204" pitchFamily="50" charset="-128"/>
                <a:ea typeface="Meiryo UI" panose="020B0604030504040204" pitchFamily="50" charset="-128"/>
              </a:rPr>
              <a:t>踊られるようになりました。</a:t>
            </a:r>
            <a:endParaRPr kumimoji="1"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・今日では年中、阿波おどりの</a:t>
            </a:r>
          </a:p>
          <a:p>
            <a:r>
              <a:rPr lang="ja-JP" altLang="en-US" dirty="0">
                <a:solidFill>
                  <a:srgbClr val="002060"/>
                </a:solidFill>
                <a:latin typeface="Meiryo UI" panose="020B0604030504040204" pitchFamily="50" charset="-128"/>
                <a:ea typeface="Meiryo UI" panose="020B0604030504040204" pitchFamily="50" charset="-128"/>
              </a:rPr>
              <a:t>　イベントが開かれています。</a:t>
            </a:r>
          </a:p>
          <a:p>
            <a:endParaRPr kumimoji="1" lang="ja-JP" altLang="en-US" dirty="0">
              <a:latin typeface="Meiryo UI" panose="020B0604030504040204" pitchFamily="50" charset="-128"/>
              <a:ea typeface="Meiryo UI" panose="020B0604030504040204" pitchFamily="50" charset="-128"/>
            </a:endParaRPr>
          </a:p>
        </p:txBody>
      </p:sp>
      <p:sp>
        <p:nvSpPr>
          <p:cNvPr id="20" name="object 24"/>
          <p:cNvSpPr/>
          <p:nvPr/>
        </p:nvSpPr>
        <p:spPr>
          <a:xfrm>
            <a:off x="7023100" y="2562225"/>
            <a:ext cx="3240000" cy="4678460"/>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21" name="テキスト ボックス 20"/>
          <p:cNvSpPr txBox="1"/>
          <p:nvPr/>
        </p:nvSpPr>
        <p:spPr>
          <a:xfrm>
            <a:off x="7023099" y="2562225"/>
            <a:ext cx="3240001" cy="369332"/>
          </a:xfrm>
          <a:prstGeom prst="rect">
            <a:avLst/>
          </a:prstGeom>
          <a:solidFill>
            <a:schemeClr val="bg1"/>
          </a:solidFill>
        </p:spPr>
        <p:txBody>
          <a:bodyPr wrap="square" rtlCol="0">
            <a:spAutoFit/>
          </a:bodyPr>
          <a:lstStyle/>
          <a:p>
            <a:pPr algn="ctr"/>
            <a:r>
              <a:rPr lang="ja-JP" altLang="en-US" b="1" dirty="0" smtClean="0">
                <a:solidFill>
                  <a:srgbClr val="002060"/>
                </a:solidFill>
                <a:latin typeface="Meiryo UI" panose="020B0604030504040204" pitchFamily="50" charset="-128"/>
                <a:ea typeface="Meiryo UI" panose="020B0604030504040204" pitchFamily="50" charset="-128"/>
              </a:rPr>
              <a:t>お遍路</a:t>
            </a:r>
            <a:endParaRPr kumimoji="1" lang="ja-JP" altLang="en-US" b="1" dirty="0">
              <a:solidFill>
                <a:srgbClr val="002060"/>
              </a:solidFill>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7025823" y="5083635"/>
            <a:ext cx="3234410" cy="2031325"/>
          </a:xfrm>
          <a:prstGeom prst="rect">
            <a:avLst/>
          </a:prstGeom>
          <a:noFill/>
        </p:spPr>
        <p:txBody>
          <a:bodyPr wrap="square" rtlCol="0">
            <a:spAutoFit/>
          </a:bodyPr>
          <a:lstStyle/>
          <a:p>
            <a:r>
              <a:rPr lang="ja-JP" altLang="en-US" dirty="0" smtClean="0">
                <a:solidFill>
                  <a:srgbClr val="002060"/>
                </a:solidFill>
                <a:latin typeface="Meiryo UI" panose="020B0604030504040204" pitchFamily="50" charset="-128"/>
                <a:ea typeface="Meiryo UI" panose="020B0604030504040204" pitchFamily="50" charset="-128"/>
              </a:rPr>
              <a:t>・</a:t>
            </a:r>
            <a:r>
              <a:rPr lang="ja-JP" altLang="en-US" dirty="0">
                <a:solidFill>
                  <a:srgbClr val="002060"/>
                </a:solidFill>
                <a:latin typeface="Meiryo UI" panose="020B0604030504040204" pitchFamily="50" charset="-128"/>
                <a:ea typeface="Meiryo UI" panose="020B0604030504040204" pitchFamily="50" charset="-128"/>
              </a:rPr>
              <a:t>徒歩や自転車、バスなど</a:t>
            </a:r>
            <a:r>
              <a:rPr lang="ja-JP" altLang="en-US" dirty="0" smtClean="0">
                <a:solidFill>
                  <a:srgbClr val="002060"/>
                </a:solidFill>
                <a:latin typeface="Meiryo UI" panose="020B0604030504040204" pitchFamily="50" charset="-128"/>
                <a:ea typeface="Meiryo UI" panose="020B0604030504040204" pitchFamily="50" charset="-128"/>
              </a:rPr>
              <a:t>、移動　</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方法</a:t>
            </a:r>
            <a:r>
              <a:rPr lang="ja-JP" altLang="en-US" dirty="0">
                <a:solidFill>
                  <a:srgbClr val="002060"/>
                </a:solidFill>
                <a:latin typeface="Meiryo UI" panose="020B0604030504040204" pitchFamily="50" charset="-128"/>
                <a:ea typeface="Meiryo UI" panose="020B0604030504040204" pitchFamily="50" charset="-128"/>
              </a:rPr>
              <a:t>は自由です</a:t>
            </a:r>
            <a:r>
              <a:rPr lang="ja-JP" altLang="en-US" dirty="0" smtClean="0">
                <a:solidFill>
                  <a:srgbClr val="002060"/>
                </a:solidFill>
                <a:latin typeface="Meiryo UI" panose="020B0604030504040204" pitchFamily="50" charset="-128"/>
                <a:ea typeface="Meiryo UI" panose="020B0604030504040204" pitchFamily="50" charset="-128"/>
              </a:rPr>
              <a:t>。</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a:t>
            </a:r>
            <a:r>
              <a:rPr lang="en-US" altLang="ja-JP" b="1" u="sng" dirty="0">
                <a:solidFill>
                  <a:srgbClr val="002060"/>
                </a:solidFill>
                <a:latin typeface="Meiryo UI" panose="020B0604030504040204" pitchFamily="50" charset="-128"/>
                <a:ea typeface="Meiryo UI" panose="020B0604030504040204" pitchFamily="50" charset="-128"/>
              </a:rPr>
              <a:t>88</a:t>
            </a:r>
            <a:r>
              <a:rPr lang="ja-JP" altLang="en-US" b="1" u="sng" dirty="0">
                <a:solidFill>
                  <a:srgbClr val="002060"/>
                </a:solidFill>
                <a:latin typeface="Meiryo UI" panose="020B0604030504040204" pitchFamily="50" charset="-128"/>
                <a:ea typeface="Meiryo UI" panose="020B0604030504040204" pitchFamily="50" charset="-128"/>
              </a:rPr>
              <a:t>か所</a:t>
            </a:r>
            <a:r>
              <a:rPr lang="ja-JP" altLang="en-US" dirty="0">
                <a:solidFill>
                  <a:srgbClr val="002060"/>
                </a:solidFill>
                <a:latin typeface="Meiryo UI" panose="020B0604030504040204" pitchFamily="50" charset="-128"/>
                <a:ea typeface="Meiryo UI" panose="020B0604030504040204" pitchFamily="50" charset="-128"/>
              </a:rPr>
              <a:t>ある仏教寺院を、</a:t>
            </a:r>
            <a:r>
              <a:rPr lang="ja-JP" altLang="en-US" dirty="0" smtClean="0">
                <a:solidFill>
                  <a:srgbClr val="002060"/>
                </a:solidFill>
                <a:latin typeface="Meiryo UI" panose="020B0604030504040204" pitchFamily="50" charset="-128"/>
                <a:ea typeface="Meiryo UI" panose="020B0604030504040204" pitchFamily="50" charset="-128"/>
              </a:rPr>
              <a:t>一度</a:t>
            </a:r>
            <a:endParaRPr lang="en-US" altLang="ja-JP" dirty="0" smtClean="0">
              <a:solidFill>
                <a:srgbClr val="002060"/>
              </a:solidFill>
              <a:latin typeface="Meiryo UI" panose="020B0604030504040204" pitchFamily="50" charset="-128"/>
              <a:ea typeface="Meiryo UI" panose="020B0604030504040204" pitchFamily="50" charset="-128"/>
            </a:endParaRPr>
          </a:p>
          <a:p>
            <a:r>
              <a:rPr lang="en-US" altLang="ja-JP" dirty="0">
                <a:solidFill>
                  <a:srgbClr val="002060"/>
                </a:solidFill>
                <a:latin typeface="Meiryo UI" panose="020B0604030504040204" pitchFamily="50" charset="-128"/>
                <a:ea typeface="Meiryo UI" panose="020B0604030504040204" pitchFamily="50" charset="-128"/>
              </a:rPr>
              <a:t> </a:t>
            </a:r>
            <a:r>
              <a:rPr lang="en-US" altLang="ja-JP" dirty="0" smtClean="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に巡る</a:t>
            </a:r>
            <a:r>
              <a:rPr lang="ja-JP" altLang="en-US" dirty="0">
                <a:solidFill>
                  <a:srgbClr val="002060"/>
                </a:solidFill>
                <a:latin typeface="Meiryo UI" panose="020B0604030504040204" pitchFamily="50" charset="-128"/>
                <a:ea typeface="Meiryo UI" panose="020B0604030504040204" pitchFamily="50" charset="-128"/>
              </a:rPr>
              <a:t>必要はありません</a:t>
            </a:r>
            <a:r>
              <a:rPr lang="ja-JP" altLang="en-US" dirty="0" smtClean="0">
                <a:solidFill>
                  <a:srgbClr val="002060"/>
                </a:solidFill>
                <a:latin typeface="Meiryo UI" panose="020B0604030504040204" pitchFamily="50" charset="-128"/>
                <a:ea typeface="Meiryo UI" panose="020B0604030504040204" pitchFamily="50" charset="-128"/>
              </a:rPr>
              <a:t>。</a:t>
            </a:r>
            <a:endParaRPr lang="en-US" altLang="ja-JP" dirty="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a:t>
            </a:r>
            <a:r>
              <a:rPr lang="ja-JP" altLang="en-US" dirty="0">
                <a:solidFill>
                  <a:srgbClr val="002060"/>
                </a:solidFill>
                <a:latin typeface="Meiryo UI" panose="020B0604030504040204" pitchFamily="50" charset="-128"/>
                <a:ea typeface="Meiryo UI" panose="020B0604030504040204" pitchFamily="50" charset="-128"/>
              </a:rPr>
              <a:t>近年は</a:t>
            </a:r>
            <a:r>
              <a:rPr lang="ja-JP" altLang="en-US" dirty="0" smtClean="0">
                <a:solidFill>
                  <a:srgbClr val="002060"/>
                </a:solidFill>
                <a:latin typeface="Meiryo UI" panose="020B0604030504040204" pitchFamily="50" charset="-128"/>
                <a:ea typeface="Meiryo UI" panose="020B0604030504040204" pitchFamily="50" charset="-128"/>
              </a:rPr>
              <a:t>自分と向き合う一人</a:t>
            </a:r>
            <a:r>
              <a:rPr lang="ja-JP" altLang="en-US" dirty="0">
                <a:solidFill>
                  <a:srgbClr val="002060"/>
                </a:solidFill>
                <a:latin typeface="Meiryo UI" panose="020B0604030504040204" pitchFamily="50" charset="-128"/>
                <a:ea typeface="Meiryo UI" panose="020B0604030504040204" pitchFamily="50" charset="-128"/>
              </a:rPr>
              <a:t>旅や</a:t>
            </a:r>
            <a:r>
              <a:rPr lang="ja-JP" altLang="en-US" dirty="0" smtClean="0">
                <a:solidFill>
                  <a:srgbClr val="002060"/>
                </a:solidFill>
                <a:latin typeface="Meiryo UI" panose="020B0604030504040204" pitchFamily="50" charset="-128"/>
                <a:ea typeface="Meiryo UI" panose="020B0604030504040204" pitchFamily="50" charset="-128"/>
              </a:rPr>
              <a:t>、</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健康</a:t>
            </a:r>
            <a:r>
              <a:rPr lang="ja-JP" altLang="en-US" dirty="0">
                <a:solidFill>
                  <a:srgbClr val="002060"/>
                </a:solidFill>
                <a:latin typeface="Meiryo UI" panose="020B0604030504040204" pitchFamily="50" charset="-128"/>
                <a:ea typeface="Meiryo UI" panose="020B0604030504040204" pitchFamily="50" charset="-128"/>
              </a:rPr>
              <a:t>増進、</a:t>
            </a:r>
            <a:r>
              <a:rPr lang="ja-JP" altLang="en-US" dirty="0" smtClean="0">
                <a:solidFill>
                  <a:srgbClr val="002060"/>
                </a:solidFill>
                <a:latin typeface="Meiryo UI" panose="020B0604030504040204" pitchFamily="50" charset="-128"/>
                <a:ea typeface="Meiryo UI" panose="020B0604030504040204" pitchFamily="50" charset="-128"/>
              </a:rPr>
              <a:t>アウトドアなどの目的</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で巡る方も増えています。</a:t>
            </a:r>
            <a:endParaRPr kumimoji="1" lang="ja-JP" altLang="en-US" dirty="0">
              <a:solidFill>
                <a:srgbClr val="002060"/>
              </a:solidFill>
              <a:latin typeface="Meiryo UI" panose="020B0604030504040204" pitchFamily="50" charset="-128"/>
              <a:ea typeface="Meiryo UI" panose="020B0604030504040204" pitchFamily="50" charset="-128"/>
            </a:endParaRPr>
          </a:p>
        </p:txBody>
      </p:sp>
      <p:pic>
        <p:nvPicPr>
          <p:cNvPr id="6" name="図 5"/>
          <p:cNvPicPr>
            <a:picLocks/>
          </p:cNvPicPr>
          <p:nvPr/>
        </p:nvPicPr>
        <p:blipFill rotWithShape="1">
          <a:blip r:embed="rId4"/>
          <a:srcRect l="5066"/>
          <a:stretch/>
        </p:blipFill>
        <p:spPr>
          <a:xfrm>
            <a:off x="7165972" y="2984625"/>
            <a:ext cx="2950706" cy="2016000"/>
          </a:xfrm>
          <a:prstGeom prst="rect">
            <a:avLst/>
          </a:prstGeom>
        </p:spPr>
      </p:pic>
      <p:sp>
        <p:nvSpPr>
          <p:cNvPr id="7" name="正方形/長方形 6"/>
          <p:cNvSpPr/>
          <p:nvPr/>
        </p:nvSpPr>
        <p:spPr>
          <a:xfrm>
            <a:off x="6538917" y="2114629"/>
            <a:ext cx="3721316" cy="277235"/>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ja-JP" sz="1400" b="1" dirty="0">
                <a:solidFill>
                  <a:schemeClr val="bg1"/>
                </a:solidFill>
                <a:latin typeface="Meiryo UI" panose="020B0604030504040204" pitchFamily="50" charset="-128"/>
                <a:ea typeface="Meiryo UI" panose="020B0604030504040204" pitchFamily="50" charset="-128"/>
                <a:cs typeface="MS UI Gothic"/>
              </a:rPr>
              <a:t>※</a:t>
            </a:r>
            <a:r>
              <a:rPr lang="ja-JP" altLang="en-US" sz="1400" b="1" dirty="0">
                <a:solidFill>
                  <a:schemeClr val="bg1"/>
                </a:solidFill>
                <a:latin typeface="Meiryo UI" panose="020B0604030504040204" pitchFamily="50" charset="-128"/>
                <a:ea typeface="Meiryo UI" panose="020B0604030504040204" pitchFamily="50" charset="-128"/>
                <a:cs typeface="MS UI Gothic"/>
              </a:rPr>
              <a:t>体験時間や内容は各地域によって</a:t>
            </a:r>
            <a:r>
              <a:rPr lang="ja-JP" altLang="en-US" sz="1400" b="1" dirty="0" smtClean="0">
                <a:solidFill>
                  <a:schemeClr val="bg1"/>
                </a:solidFill>
                <a:latin typeface="Meiryo UI" panose="020B0604030504040204" pitchFamily="50" charset="-128"/>
                <a:ea typeface="Meiryo UI" panose="020B0604030504040204" pitchFamily="50" charset="-128"/>
                <a:cs typeface="MS UI Gothic"/>
              </a:rPr>
              <a:t>異なります。</a:t>
            </a:r>
            <a:endParaRPr kumimoji="1" lang="ja-JP" altLang="en-US" sz="1400" dirty="0"/>
          </a:p>
        </p:txBody>
      </p:sp>
      <p:sp>
        <p:nvSpPr>
          <p:cNvPr id="15" name="スライド番号プレースホルダー 14"/>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9</a:t>
            </a:fld>
            <a:endParaRPr lang="ja-JP" altLang="en-US" dirty="0">
              <a:solidFill>
                <a:srgbClr val="002060"/>
              </a:solidFill>
            </a:endParaRPr>
          </a:p>
        </p:txBody>
      </p:sp>
      <p:pic>
        <p:nvPicPr>
          <p:cNvPr id="26" name="図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29941857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264140" y="1016878"/>
            <a:ext cx="10080000" cy="6335708"/>
          </a:xfrm>
          <a:prstGeom prst="rect">
            <a:avLst/>
          </a:prstGeom>
          <a:solidFill>
            <a:srgbClr val="002060"/>
          </a:solidFill>
        </p:spPr>
        <p:txBody>
          <a:bodyPr vert="horz" wrap="square" lIns="0" tIns="26034" rIns="0" bIns="0" rtlCol="0">
            <a:spAutoFit/>
          </a:bodyPr>
          <a:lstStyle/>
          <a:p>
            <a:pPr marL="12700" lvl="0">
              <a:spcBef>
                <a:spcPts val="204"/>
              </a:spcBef>
              <a:buSzPct val="91666"/>
              <a:tabLst>
                <a:tab pos="165735" algn="l"/>
              </a:tabLst>
              <a:defRPr/>
            </a:pPr>
            <a:endParaRPr lang="en-US" altLang="ja-JP" sz="2000"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p:txBody>
      </p:sp>
      <p:sp>
        <p:nvSpPr>
          <p:cNvPr id="2" name="object 2"/>
          <p:cNvSpPr/>
          <p:nvPr/>
        </p:nvSpPr>
        <p:spPr>
          <a:xfrm>
            <a:off x="354100" y="1135039"/>
            <a:ext cx="3240000" cy="6075386"/>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9" name="object 9"/>
          <p:cNvSpPr/>
          <p:nvPr/>
        </p:nvSpPr>
        <p:spPr>
          <a:xfrm>
            <a:off x="772668" y="885825"/>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endParaRPr dirty="0"/>
          </a:p>
        </p:txBody>
      </p:sp>
      <p:sp>
        <p:nvSpPr>
          <p:cNvPr id="24" name="object 24"/>
          <p:cNvSpPr/>
          <p:nvPr/>
        </p:nvSpPr>
        <p:spPr>
          <a:xfrm>
            <a:off x="3688600" y="1118275"/>
            <a:ext cx="3240000" cy="6092150"/>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35" name="object 35"/>
          <p:cNvSpPr txBox="1"/>
          <p:nvPr/>
        </p:nvSpPr>
        <p:spPr>
          <a:xfrm>
            <a:off x="354100" y="1147761"/>
            <a:ext cx="3240000" cy="289182"/>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cs typeface="Yu Gothic UI"/>
              </a:rPr>
              <a:t>東部</a:t>
            </a: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cs typeface="Yu Gothic UI"/>
              </a:rPr>
              <a:t>　ひょうたん島クルーズ</a:t>
            </a:r>
            <a:endParaRPr b="1" dirty="0">
              <a:solidFill>
                <a:srgbClr val="002060"/>
              </a:solidFill>
              <a:latin typeface="Meiryo UI" panose="020B0604030504040204" pitchFamily="50" charset="-128"/>
              <a:ea typeface="Meiryo UI" panose="020B0604030504040204" pitchFamily="50" charset="-128"/>
              <a:cs typeface="Yu Gothic UI"/>
            </a:endParaRPr>
          </a:p>
        </p:txBody>
      </p:sp>
      <p:sp>
        <p:nvSpPr>
          <p:cNvPr id="52" name="テキスト ボックス 51"/>
          <p:cNvSpPr txBox="1"/>
          <p:nvPr/>
        </p:nvSpPr>
        <p:spPr>
          <a:xfrm>
            <a:off x="3688600" y="1143001"/>
            <a:ext cx="3239999" cy="369332"/>
          </a:xfrm>
          <a:prstGeom prst="rect">
            <a:avLst/>
          </a:prstGeom>
          <a:noFill/>
        </p:spPr>
        <p:txBody>
          <a:bodyPr wrap="square" rtlCol="0">
            <a:spAutoFit/>
          </a:bodyPr>
          <a:lstStyle/>
          <a:p>
            <a:pPr algn="ctr"/>
            <a:r>
              <a:rPr kumimoji="1" lang="en-US" altLang="ja-JP" b="1" dirty="0" smtClean="0">
                <a:solidFill>
                  <a:srgbClr val="002060"/>
                </a:solidFill>
                <a:latin typeface="Meiryo UI" panose="020B0604030504040204" pitchFamily="50" charset="-128"/>
                <a:ea typeface="Meiryo UI" panose="020B0604030504040204" pitchFamily="50" charset="-128"/>
              </a:rPr>
              <a:t>【</a:t>
            </a:r>
            <a:r>
              <a:rPr kumimoji="1" lang="ja-JP" altLang="en-US" b="1" dirty="0" smtClean="0">
                <a:solidFill>
                  <a:srgbClr val="002060"/>
                </a:solidFill>
                <a:latin typeface="Meiryo UI" panose="020B0604030504040204" pitchFamily="50" charset="-128"/>
                <a:ea typeface="Meiryo UI" panose="020B0604030504040204" pitchFamily="50" charset="-128"/>
              </a:rPr>
              <a:t>南部</a:t>
            </a:r>
            <a:r>
              <a:rPr kumimoji="1" lang="en-US" altLang="ja-JP" b="1" dirty="0" smtClean="0">
                <a:solidFill>
                  <a:srgbClr val="002060"/>
                </a:solidFill>
                <a:latin typeface="Meiryo UI" panose="020B0604030504040204" pitchFamily="50" charset="-128"/>
                <a:ea typeface="Meiryo UI" panose="020B0604030504040204" pitchFamily="50" charset="-128"/>
              </a:rPr>
              <a:t>】</a:t>
            </a:r>
            <a:r>
              <a:rPr kumimoji="1" lang="ja-JP" altLang="en-US" b="1" dirty="0" smtClean="0">
                <a:solidFill>
                  <a:srgbClr val="002060"/>
                </a:solidFill>
                <a:latin typeface="Meiryo UI" panose="020B0604030504040204" pitchFamily="50" charset="-128"/>
                <a:ea typeface="Meiryo UI" panose="020B0604030504040204" pitchFamily="50" charset="-128"/>
              </a:rPr>
              <a:t>　ミュージック花火</a:t>
            </a:r>
            <a:endParaRPr kumimoji="1" lang="ja-JP" altLang="en-US" b="1" dirty="0">
              <a:solidFill>
                <a:srgbClr val="002060"/>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3695862" y="3725086"/>
            <a:ext cx="3246198" cy="2031325"/>
          </a:xfrm>
          <a:prstGeom prst="rect">
            <a:avLst/>
          </a:prstGeom>
          <a:noFill/>
        </p:spPr>
        <p:txBody>
          <a:bodyPr wrap="square" rtlCol="0">
            <a:spAutoFit/>
          </a:bodyPr>
          <a:lstStyle/>
          <a:p>
            <a:r>
              <a:rPr lang="ja-JP" altLang="en-US" dirty="0" smtClean="0">
                <a:solidFill>
                  <a:srgbClr val="002060"/>
                </a:solidFill>
                <a:latin typeface="Meiryo UI" panose="020B0604030504040204" pitchFamily="50" charset="-128"/>
                <a:ea typeface="Meiryo UI" panose="020B0604030504040204" pitchFamily="50" charset="-128"/>
              </a:rPr>
              <a:t>・</a:t>
            </a:r>
            <a:r>
              <a:rPr lang="en-US" altLang="ja-JP" dirty="0" smtClean="0">
                <a:solidFill>
                  <a:srgbClr val="002060"/>
                </a:solidFill>
                <a:latin typeface="Meiryo UI" panose="020B0604030504040204" pitchFamily="50" charset="-128"/>
                <a:ea typeface="Meiryo UI" panose="020B0604030504040204" pitchFamily="50" charset="-128"/>
              </a:rPr>
              <a:t>Zoom</a:t>
            </a:r>
            <a:r>
              <a:rPr lang="ja-JP" altLang="en-US" dirty="0">
                <a:solidFill>
                  <a:srgbClr val="002060"/>
                </a:solidFill>
                <a:latin typeface="Meiryo UI" panose="020B0604030504040204" pitchFamily="50" charset="-128"/>
                <a:ea typeface="Meiryo UI" panose="020B0604030504040204" pitchFamily="50" charset="-128"/>
              </a:rPr>
              <a:t>を使ったリモート講習</a:t>
            </a:r>
            <a:r>
              <a:rPr lang="ja-JP" altLang="en-US" dirty="0" smtClean="0">
                <a:solidFill>
                  <a:srgbClr val="002060"/>
                </a:solidFill>
                <a:latin typeface="Meiryo UI" panose="020B0604030504040204" pitchFamily="50" charset="-128"/>
                <a:ea typeface="Meiryo UI" panose="020B0604030504040204" pitchFamily="50" charset="-128"/>
              </a:rPr>
              <a:t>を</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 事前に行い、生徒達が選んだ曲 </a:t>
            </a:r>
            <a:endParaRPr lang="en-US" altLang="ja-JP" dirty="0" smtClean="0">
              <a:solidFill>
                <a:srgbClr val="002060"/>
              </a:solidFill>
              <a:latin typeface="Meiryo UI" panose="020B0604030504040204" pitchFamily="50" charset="-128"/>
              <a:ea typeface="Meiryo UI" panose="020B0604030504040204" pitchFamily="50" charset="-128"/>
            </a:endParaRPr>
          </a:p>
          <a:p>
            <a:r>
              <a:rPr lang="en-US" altLang="ja-JP" dirty="0" smtClean="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を当日、</a:t>
            </a:r>
            <a:r>
              <a:rPr lang="ja-JP" altLang="en-US" b="1" u="sng" dirty="0" smtClean="0">
                <a:solidFill>
                  <a:srgbClr val="002060"/>
                </a:solidFill>
                <a:latin typeface="Meiryo UI" panose="020B0604030504040204" pitchFamily="50" charset="-128"/>
                <a:ea typeface="Meiryo UI" panose="020B0604030504040204" pitchFamily="50" charset="-128"/>
              </a:rPr>
              <a:t>花火に乗せて</a:t>
            </a:r>
            <a:r>
              <a:rPr lang="ja-JP" altLang="en-US" b="1" u="sng" dirty="0">
                <a:solidFill>
                  <a:srgbClr val="002060"/>
                </a:solidFill>
                <a:latin typeface="Meiryo UI" panose="020B0604030504040204" pitchFamily="50" charset="-128"/>
                <a:ea typeface="Meiryo UI" panose="020B0604030504040204" pitchFamily="50" charset="-128"/>
              </a:rPr>
              <a:t>鑑賞</a:t>
            </a:r>
            <a:r>
              <a:rPr lang="ja-JP" altLang="en-US" dirty="0" smtClean="0">
                <a:solidFill>
                  <a:srgbClr val="002060"/>
                </a:solidFill>
                <a:latin typeface="Meiryo UI" panose="020B0604030504040204" pitchFamily="50" charset="-128"/>
                <a:ea typeface="Meiryo UI" panose="020B0604030504040204" pitchFamily="50" charset="-128"/>
              </a:rPr>
              <a:t>する</a:t>
            </a:r>
            <a:endParaRPr lang="en-US" altLang="ja-JP" dirty="0" smtClean="0">
              <a:solidFill>
                <a:srgbClr val="002060"/>
              </a:solidFill>
              <a:latin typeface="Meiryo UI" panose="020B0604030504040204" pitchFamily="50" charset="-128"/>
              <a:ea typeface="Meiryo UI" panose="020B0604030504040204" pitchFamily="50" charset="-128"/>
            </a:endParaRPr>
          </a:p>
          <a:p>
            <a:r>
              <a:rPr lang="en-US" altLang="ja-JP"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こと</a:t>
            </a:r>
            <a:r>
              <a:rPr lang="ja-JP" altLang="en-US" dirty="0">
                <a:solidFill>
                  <a:srgbClr val="002060"/>
                </a:solidFill>
                <a:latin typeface="Meiryo UI" panose="020B0604030504040204" pitchFamily="50" charset="-128"/>
                <a:ea typeface="Meiryo UI" panose="020B0604030504040204" pitchFamily="50" charset="-128"/>
              </a:rPr>
              <a:t>ができます</a:t>
            </a:r>
            <a:r>
              <a:rPr lang="ja-JP" altLang="en-US" dirty="0" smtClean="0">
                <a:solidFill>
                  <a:srgbClr val="002060"/>
                </a:solidFill>
                <a:latin typeface="Meiryo UI" panose="020B0604030504040204" pitchFamily="50" charset="-128"/>
                <a:ea typeface="Meiryo UI" panose="020B0604030504040204" pitchFamily="50" charset="-128"/>
              </a:rPr>
              <a:t>。</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・花火の構成や内容もリクエスト</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　でき、花火のプログラミングや</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点火の仕組も学習できます。</a:t>
            </a:r>
            <a:endParaRPr lang="en-US" altLang="ja-JP" dirty="0" smtClean="0">
              <a:solidFill>
                <a:srgbClr val="002060"/>
              </a:solidFill>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352442" y="3705225"/>
            <a:ext cx="3255118" cy="2308324"/>
          </a:xfrm>
          <a:prstGeom prst="rect">
            <a:avLst/>
          </a:prstGeom>
          <a:noFill/>
        </p:spPr>
        <p:txBody>
          <a:bodyPr wrap="square" rtlCol="0">
            <a:spAutoFit/>
          </a:bodyPr>
          <a:lstStyle/>
          <a:p>
            <a:r>
              <a:rPr lang="ja-JP" altLang="en-US" dirty="0" smtClean="0">
                <a:solidFill>
                  <a:srgbClr val="002060"/>
                </a:solidFill>
                <a:latin typeface="Meiryo UI" panose="020B0604030504040204" pitchFamily="50" charset="-128"/>
                <a:ea typeface="Meiryo UI" panose="020B0604030504040204" pitchFamily="50" charset="-128"/>
              </a:rPr>
              <a:t>・水都 徳島市</a:t>
            </a:r>
            <a:r>
              <a:rPr lang="ja-JP" altLang="en-US" dirty="0">
                <a:solidFill>
                  <a:srgbClr val="002060"/>
                </a:solidFill>
                <a:latin typeface="Meiryo UI" panose="020B0604030504040204" pitchFamily="50" charset="-128"/>
                <a:ea typeface="Meiryo UI" panose="020B0604030504040204" pitchFamily="50" charset="-128"/>
              </a:rPr>
              <a:t>の</a:t>
            </a:r>
            <a:r>
              <a:rPr lang="ja-JP" altLang="en-US" dirty="0" smtClean="0">
                <a:solidFill>
                  <a:srgbClr val="002060"/>
                </a:solidFill>
                <a:latin typeface="Meiryo UI" panose="020B0604030504040204" pitchFamily="50" charset="-128"/>
                <a:ea typeface="Meiryo UI" panose="020B0604030504040204" pitchFamily="50" charset="-128"/>
              </a:rPr>
              <a:t>「</a:t>
            </a:r>
            <a:r>
              <a:rPr lang="ja-JP" altLang="en-US" dirty="0">
                <a:solidFill>
                  <a:srgbClr val="002060"/>
                </a:solidFill>
                <a:latin typeface="Meiryo UI" panose="020B0604030504040204" pitchFamily="50" charset="-128"/>
                <a:ea typeface="Meiryo UI" panose="020B0604030504040204" pitchFamily="50" charset="-128"/>
              </a:rPr>
              <a:t>ひょうたん島」</a:t>
            </a:r>
            <a:r>
              <a:rPr lang="ja-JP" altLang="en-US" dirty="0" smtClean="0">
                <a:solidFill>
                  <a:srgbClr val="002060"/>
                </a:solidFill>
                <a:latin typeface="Meiryo UI" panose="020B0604030504040204" pitchFamily="50" charset="-128"/>
                <a:ea typeface="Meiryo UI" panose="020B0604030504040204" pitchFamily="50" charset="-128"/>
              </a:rPr>
              <a:t>と　</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呼ばれる</a:t>
            </a:r>
            <a:r>
              <a:rPr lang="ja-JP" altLang="en-US" dirty="0">
                <a:solidFill>
                  <a:srgbClr val="002060"/>
                </a:solidFill>
                <a:latin typeface="Meiryo UI" panose="020B0604030504040204" pitchFamily="50" charset="-128"/>
                <a:ea typeface="Meiryo UI" panose="020B0604030504040204" pitchFamily="50" charset="-128"/>
              </a:rPr>
              <a:t>中州</a:t>
            </a:r>
            <a:r>
              <a:rPr lang="ja-JP" altLang="en-US" dirty="0" smtClean="0">
                <a:solidFill>
                  <a:srgbClr val="002060"/>
                </a:solidFill>
                <a:latin typeface="Meiryo UI" panose="020B0604030504040204" pitchFamily="50" charset="-128"/>
                <a:ea typeface="Meiryo UI" panose="020B0604030504040204" pitchFamily="50" charset="-128"/>
              </a:rPr>
              <a:t>を遊覧船で</a:t>
            </a:r>
            <a:r>
              <a:rPr lang="en-US" altLang="ja-JP" dirty="0" smtClean="0">
                <a:solidFill>
                  <a:srgbClr val="002060"/>
                </a:solidFill>
                <a:latin typeface="Meiryo UI" panose="020B0604030504040204" pitchFamily="50" charset="-128"/>
                <a:ea typeface="Meiryo UI" panose="020B0604030504040204" pitchFamily="50" charset="-128"/>
              </a:rPr>
              <a:t>1</a:t>
            </a:r>
            <a:r>
              <a:rPr lang="ja-JP" altLang="en-US" dirty="0" smtClean="0">
                <a:solidFill>
                  <a:srgbClr val="002060"/>
                </a:solidFill>
                <a:latin typeface="Meiryo UI" panose="020B0604030504040204" pitchFamily="50" charset="-128"/>
                <a:ea typeface="Meiryo UI" panose="020B0604030504040204" pitchFamily="50" charset="-128"/>
              </a:rPr>
              <a:t>周</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します。</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・はじまりは、</a:t>
            </a:r>
            <a:r>
              <a:rPr lang="ja-JP" altLang="en-US" b="1" u="sng" dirty="0" smtClean="0">
                <a:solidFill>
                  <a:srgbClr val="002060"/>
                </a:solidFill>
                <a:latin typeface="Meiryo UI" panose="020B0604030504040204" pitchFamily="50" charset="-128"/>
                <a:ea typeface="Meiryo UI" panose="020B0604030504040204" pitchFamily="50" charset="-128"/>
              </a:rPr>
              <a:t>市民による河川の</a:t>
            </a:r>
            <a:endParaRPr lang="en-US" altLang="ja-JP" b="1" u="sng"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b="1" u="sng" dirty="0" smtClean="0">
                <a:solidFill>
                  <a:srgbClr val="002060"/>
                </a:solidFill>
                <a:latin typeface="Meiryo UI" panose="020B0604030504040204" pitchFamily="50" charset="-128"/>
                <a:ea typeface="Meiryo UI" panose="020B0604030504040204" pitchFamily="50" charset="-128"/>
              </a:rPr>
              <a:t>清掃活動</a:t>
            </a:r>
            <a:r>
              <a:rPr lang="ja-JP" altLang="en-US" dirty="0" smtClean="0">
                <a:solidFill>
                  <a:srgbClr val="002060"/>
                </a:solidFill>
                <a:latin typeface="Meiryo UI" panose="020B0604030504040204" pitchFamily="50" charset="-128"/>
                <a:ea typeface="Meiryo UI" panose="020B0604030504040204" pitchFamily="50" charset="-128"/>
              </a:rPr>
              <a:t>で、今も</a:t>
            </a:r>
            <a:r>
              <a:rPr lang="en-US" altLang="ja-JP" dirty="0" smtClean="0">
                <a:solidFill>
                  <a:srgbClr val="002060"/>
                </a:solidFill>
                <a:latin typeface="Meiryo UI" panose="020B0604030504040204" pitchFamily="50" charset="-128"/>
                <a:ea typeface="Meiryo UI" panose="020B0604030504040204" pitchFamily="50" charset="-128"/>
              </a:rPr>
              <a:t>NPO</a:t>
            </a:r>
            <a:r>
              <a:rPr lang="ja-JP" altLang="en-US" dirty="0" smtClean="0">
                <a:solidFill>
                  <a:srgbClr val="002060"/>
                </a:solidFill>
                <a:latin typeface="Meiryo UI" panose="020B0604030504040204" pitchFamily="50" charset="-128"/>
                <a:ea typeface="Meiryo UI" panose="020B0604030504040204" pitchFamily="50" charset="-128"/>
              </a:rPr>
              <a:t>法人</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によって、環境保全を目的に</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運営されています。</a:t>
            </a:r>
            <a:endParaRPr lang="ja-JP" altLang="en-US" dirty="0">
              <a:solidFill>
                <a:srgbClr val="002060"/>
              </a:solidFill>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sp>
        <p:nvSpPr>
          <p:cNvPr id="20" name="object 24"/>
          <p:cNvSpPr/>
          <p:nvPr/>
        </p:nvSpPr>
        <p:spPr>
          <a:xfrm>
            <a:off x="7023100" y="1114425"/>
            <a:ext cx="3240000" cy="6096000"/>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21" name="テキスト ボックス 20"/>
          <p:cNvSpPr txBox="1"/>
          <p:nvPr/>
        </p:nvSpPr>
        <p:spPr>
          <a:xfrm>
            <a:off x="7023099" y="1114425"/>
            <a:ext cx="3240001" cy="369332"/>
          </a:xfrm>
          <a:prstGeom prst="rect">
            <a:avLst/>
          </a:prstGeom>
          <a:solidFill>
            <a:schemeClr val="bg1"/>
          </a:solidFill>
        </p:spPr>
        <p:txBody>
          <a:bodyPr wrap="square" rtlCol="0">
            <a:spAutoFit/>
          </a:bodyPr>
          <a:lstStyle/>
          <a:p>
            <a:pPr algn="ctr"/>
            <a:r>
              <a:rPr lang="en-US" altLang="ja-JP" b="1" dirty="0" smtClean="0">
                <a:solidFill>
                  <a:srgbClr val="002060"/>
                </a:solidFill>
                <a:latin typeface="Meiryo UI" panose="020B0604030504040204" pitchFamily="50" charset="-128"/>
                <a:ea typeface="Meiryo UI" panose="020B0604030504040204" pitchFamily="50" charset="-128"/>
              </a:rPr>
              <a:t>【</a:t>
            </a:r>
            <a:r>
              <a:rPr lang="ja-JP" altLang="en-US" b="1" dirty="0" smtClean="0">
                <a:solidFill>
                  <a:srgbClr val="002060"/>
                </a:solidFill>
                <a:latin typeface="Meiryo UI" panose="020B0604030504040204" pitchFamily="50" charset="-128"/>
                <a:ea typeface="Meiryo UI" panose="020B0604030504040204" pitchFamily="50" charset="-128"/>
              </a:rPr>
              <a:t>西部</a:t>
            </a:r>
            <a:r>
              <a:rPr lang="en-US" altLang="ja-JP" b="1" dirty="0" smtClean="0">
                <a:solidFill>
                  <a:srgbClr val="002060"/>
                </a:solidFill>
                <a:latin typeface="Meiryo UI" panose="020B0604030504040204" pitchFamily="50" charset="-128"/>
                <a:ea typeface="Meiryo UI" panose="020B0604030504040204" pitchFamily="50" charset="-128"/>
              </a:rPr>
              <a:t>】</a:t>
            </a:r>
            <a:r>
              <a:rPr lang="ja-JP" altLang="en-US" b="1" dirty="0" smtClean="0">
                <a:solidFill>
                  <a:srgbClr val="002060"/>
                </a:solidFill>
                <a:latin typeface="Meiryo UI" panose="020B0604030504040204" pitchFamily="50" charset="-128"/>
                <a:ea typeface="Meiryo UI" panose="020B0604030504040204" pitchFamily="50" charset="-128"/>
              </a:rPr>
              <a:t>　ラフティング</a:t>
            </a:r>
            <a:endParaRPr kumimoji="1" lang="ja-JP" altLang="en-US" b="1" dirty="0">
              <a:solidFill>
                <a:srgbClr val="002060"/>
              </a:solidFill>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7025823" y="3712035"/>
            <a:ext cx="3234410" cy="1754326"/>
          </a:xfrm>
          <a:prstGeom prst="rect">
            <a:avLst/>
          </a:prstGeom>
          <a:noFill/>
        </p:spPr>
        <p:txBody>
          <a:bodyPr wrap="square" rtlCol="0">
            <a:spAutoFit/>
          </a:bodyPr>
          <a:lstStyle/>
          <a:p>
            <a:r>
              <a:rPr lang="ja-JP" altLang="en-US" dirty="0" smtClean="0">
                <a:solidFill>
                  <a:srgbClr val="002060"/>
                </a:solidFill>
                <a:latin typeface="Meiryo UI" panose="020B0604030504040204" pitchFamily="50" charset="-128"/>
                <a:ea typeface="Meiryo UI" panose="020B0604030504040204" pitchFamily="50" charset="-128"/>
              </a:rPr>
              <a:t>・</a:t>
            </a:r>
            <a:r>
              <a:rPr lang="en-US" altLang="ja-JP" dirty="0" smtClean="0">
                <a:solidFill>
                  <a:srgbClr val="002060"/>
                </a:solidFill>
                <a:latin typeface="Meiryo UI" panose="020B0604030504040204" pitchFamily="50" charset="-128"/>
                <a:ea typeface="Meiryo UI" panose="020B0604030504040204" pitchFamily="50" charset="-128"/>
              </a:rPr>
              <a:t>2017</a:t>
            </a:r>
            <a:r>
              <a:rPr lang="ja-JP" altLang="en-US" dirty="0" smtClean="0">
                <a:solidFill>
                  <a:srgbClr val="002060"/>
                </a:solidFill>
                <a:latin typeface="Meiryo UI" panose="020B0604030504040204" pitchFamily="50" charset="-128"/>
                <a:ea typeface="Meiryo UI" panose="020B0604030504040204" pitchFamily="50" charset="-128"/>
              </a:rPr>
              <a:t>年吉野川を舞台に</a:t>
            </a:r>
            <a:r>
              <a:rPr lang="ja-JP" altLang="en-US" b="1" u="sng" dirty="0" smtClean="0">
                <a:solidFill>
                  <a:srgbClr val="002060"/>
                </a:solidFill>
                <a:latin typeface="Meiryo UI" panose="020B0604030504040204" pitchFamily="50" charset="-128"/>
                <a:ea typeface="Meiryo UI" panose="020B0604030504040204" pitchFamily="50" charset="-128"/>
              </a:rPr>
              <a:t>世界</a:t>
            </a:r>
            <a:endParaRPr lang="en-US" altLang="ja-JP" b="1" u="sng"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b="1" u="sng" dirty="0" smtClean="0">
                <a:solidFill>
                  <a:srgbClr val="002060"/>
                </a:solidFill>
                <a:latin typeface="Meiryo UI" panose="020B0604030504040204" pitchFamily="50" charset="-128"/>
                <a:ea typeface="Meiryo UI" panose="020B0604030504040204" pitchFamily="50" charset="-128"/>
              </a:rPr>
              <a:t>選手権</a:t>
            </a:r>
            <a:r>
              <a:rPr lang="ja-JP" altLang="en-US" dirty="0" smtClean="0">
                <a:solidFill>
                  <a:srgbClr val="002060"/>
                </a:solidFill>
                <a:latin typeface="Meiryo UI" panose="020B0604030504040204" pitchFamily="50" charset="-128"/>
                <a:ea typeface="Meiryo UI" panose="020B0604030504040204" pitchFamily="50" charset="-128"/>
              </a:rPr>
              <a:t>が開催されました。</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・力</a:t>
            </a:r>
            <a:r>
              <a:rPr lang="ja-JP" altLang="en-US" dirty="0">
                <a:solidFill>
                  <a:srgbClr val="002060"/>
                </a:solidFill>
                <a:latin typeface="Meiryo UI" panose="020B0604030504040204" pitchFamily="50" charset="-128"/>
                <a:ea typeface="Meiryo UI" panose="020B0604030504040204" pitchFamily="50" charset="-128"/>
              </a:rPr>
              <a:t>を</a:t>
            </a:r>
            <a:r>
              <a:rPr lang="ja-JP" altLang="en-US" dirty="0" smtClean="0">
                <a:solidFill>
                  <a:srgbClr val="002060"/>
                </a:solidFill>
                <a:latin typeface="Meiryo UI" panose="020B0604030504040204" pitchFamily="50" charset="-128"/>
                <a:ea typeface="Meiryo UI" panose="020B0604030504040204" pitchFamily="50" charset="-128"/>
              </a:rPr>
              <a:t>合わせて</a:t>
            </a:r>
            <a:r>
              <a:rPr lang="ja-JP" altLang="en-US" dirty="0">
                <a:solidFill>
                  <a:srgbClr val="002060"/>
                </a:solidFill>
                <a:latin typeface="Meiryo UI" panose="020B0604030504040204" pitchFamily="50" charset="-128"/>
                <a:ea typeface="Meiryo UI" panose="020B0604030504040204" pitchFamily="50" charset="-128"/>
              </a:rPr>
              <a:t>ボートを操る</a:t>
            </a:r>
            <a:r>
              <a:rPr lang="ja-JP" altLang="en-US" dirty="0" smtClean="0">
                <a:solidFill>
                  <a:srgbClr val="002060"/>
                </a:solidFill>
                <a:latin typeface="Meiryo UI" panose="020B0604030504040204" pitchFamily="50" charset="-128"/>
                <a:ea typeface="Meiryo UI" panose="020B0604030504040204" pitchFamily="50" charset="-128"/>
              </a:rPr>
              <a:t>チーム　</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ワーク</a:t>
            </a:r>
            <a:r>
              <a:rPr lang="ja-JP" altLang="en-US" dirty="0">
                <a:solidFill>
                  <a:srgbClr val="002060"/>
                </a:solidFill>
                <a:latin typeface="Meiryo UI" panose="020B0604030504040204" pitchFamily="50" charset="-128"/>
                <a:ea typeface="Meiryo UI" panose="020B0604030504040204" pitchFamily="50" charset="-128"/>
              </a:rPr>
              <a:t>の形成や「避ける」</a:t>
            </a:r>
            <a:r>
              <a:rPr lang="ja-JP" altLang="en-US" dirty="0" smtClean="0">
                <a:solidFill>
                  <a:srgbClr val="002060"/>
                </a:solidFill>
                <a:latin typeface="Meiryo UI" panose="020B0604030504040204" pitchFamily="50" charset="-128"/>
                <a:ea typeface="Meiryo UI" panose="020B0604030504040204" pitchFamily="50" charset="-128"/>
              </a:rPr>
              <a:t>ことの</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能力</a:t>
            </a:r>
            <a:r>
              <a:rPr lang="ja-JP" altLang="en-US" dirty="0">
                <a:solidFill>
                  <a:srgbClr val="002060"/>
                </a:solidFill>
                <a:latin typeface="Meiryo UI" panose="020B0604030504040204" pitchFamily="50" charset="-128"/>
                <a:ea typeface="Meiryo UI" panose="020B0604030504040204" pitchFamily="50" charset="-128"/>
              </a:rPr>
              <a:t>開花など、自らの</a:t>
            </a:r>
            <a:r>
              <a:rPr lang="ja-JP" altLang="en-US" dirty="0" smtClean="0">
                <a:solidFill>
                  <a:srgbClr val="002060"/>
                </a:solidFill>
                <a:latin typeface="Meiryo UI" panose="020B0604030504040204" pitchFamily="50" charset="-128"/>
                <a:ea typeface="Meiryo UI" panose="020B0604030504040204" pitchFamily="50" charset="-128"/>
              </a:rPr>
              <a:t>成長や</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達成感</a:t>
            </a:r>
            <a:r>
              <a:rPr lang="ja-JP" altLang="en-US" dirty="0">
                <a:solidFill>
                  <a:srgbClr val="002060"/>
                </a:solidFill>
                <a:latin typeface="Meiryo UI" panose="020B0604030504040204" pitchFamily="50" charset="-128"/>
                <a:ea typeface="Meiryo UI" panose="020B0604030504040204" pitchFamily="50" charset="-128"/>
              </a:rPr>
              <a:t>を味わうことができます</a:t>
            </a:r>
            <a:r>
              <a:rPr lang="ja-JP" altLang="en-US" dirty="0" smtClean="0">
                <a:solidFill>
                  <a:srgbClr val="002060"/>
                </a:solidFill>
                <a:latin typeface="Meiryo UI" panose="020B0604030504040204" pitchFamily="50" charset="-128"/>
                <a:ea typeface="Meiryo UI" panose="020B0604030504040204" pitchFamily="50" charset="-128"/>
              </a:rPr>
              <a:t>。</a:t>
            </a:r>
            <a:endParaRPr lang="en-US" altLang="ja-JP" dirty="0" smtClean="0">
              <a:solidFill>
                <a:srgbClr val="002060"/>
              </a:solidFill>
              <a:latin typeface="Meiryo UI" panose="020B0604030504040204" pitchFamily="50" charset="-128"/>
              <a:ea typeface="Meiryo UI" panose="020B0604030504040204" pitchFamily="50" charset="-128"/>
            </a:endParaRPr>
          </a:p>
        </p:txBody>
      </p:sp>
      <p:pic>
        <p:nvPicPr>
          <p:cNvPr id="22" name="図 21"/>
          <p:cNvPicPr>
            <a:picLocks/>
          </p:cNvPicPr>
          <p:nvPr/>
        </p:nvPicPr>
        <p:blipFill>
          <a:blip r:embed="rId2"/>
          <a:stretch>
            <a:fillRect/>
          </a:stretch>
        </p:blipFill>
        <p:spPr>
          <a:xfrm>
            <a:off x="505699" y="1551837"/>
            <a:ext cx="2952000" cy="2016000"/>
          </a:xfrm>
          <a:prstGeom prst="rect">
            <a:avLst/>
          </a:prstGeom>
        </p:spPr>
      </p:pic>
      <p:pic>
        <p:nvPicPr>
          <p:cNvPr id="23" name="図 22"/>
          <p:cNvPicPr>
            <a:picLocks/>
          </p:cNvPicPr>
          <p:nvPr/>
        </p:nvPicPr>
        <p:blipFill>
          <a:blip r:embed="rId3"/>
          <a:stretch>
            <a:fillRect/>
          </a:stretch>
        </p:blipFill>
        <p:spPr>
          <a:xfrm>
            <a:off x="7175500" y="1551837"/>
            <a:ext cx="2952000" cy="2016000"/>
          </a:xfrm>
          <a:prstGeom prst="rect">
            <a:avLst/>
          </a:prstGeom>
        </p:spPr>
      </p:pic>
      <p:pic>
        <p:nvPicPr>
          <p:cNvPr id="26" name="図 25"/>
          <p:cNvPicPr>
            <a:picLocks/>
          </p:cNvPicPr>
          <p:nvPr/>
        </p:nvPicPr>
        <p:blipFill>
          <a:blip r:embed="rId4"/>
          <a:stretch>
            <a:fillRect/>
          </a:stretch>
        </p:blipFill>
        <p:spPr>
          <a:xfrm>
            <a:off x="3822700" y="1551837"/>
            <a:ext cx="2952000" cy="2016000"/>
          </a:xfrm>
          <a:prstGeom prst="rect">
            <a:avLst/>
          </a:prstGeom>
        </p:spPr>
      </p:pic>
      <p:sp>
        <p:nvSpPr>
          <p:cNvPr id="28" name="object 14"/>
          <p:cNvSpPr txBox="1"/>
          <p:nvPr/>
        </p:nvSpPr>
        <p:spPr>
          <a:xfrm>
            <a:off x="505699" y="5790760"/>
            <a:ext cx="2952000" cy="1369606"/>
          </a:xfrm>
          <a:prstGeom prst="rect">
            <a:avLst/>
          </a:prstGeom>
          <a:ln w="25400">
            <a:solidFill>
              <a:srgbClr val="002060"/>
            </a:solidFill>
          </a:ln>
        </p:spPr>
        <p:txBody>
          <a:bodyPr vert="horz" wrap="square" lIns="0" tIns="12700" rIns="0" bIns="0" rtlCol="0">
            <a:spAutoFit/>
          </a:bodyPr>
          <a:lstStyle/>
          <a:p>
            <a:pPr marL="12700" marR="5080" algn="just">
              <a:lnSpc>
                <a:spcPct val="100000"/>
              </a:lnSpc>
              <a:spcBef>
                <a:spcPts val="100"/>
              </a:spcBef>
            </a:pPr>
            <a:r>
              <a:rPr sz="1400" dirty="0" smtClean="0">
                <a:solidFill>
                  <a:srgbClr val="002060"/>
                </a:solidFill>
                <a:latin typeface="Meiryo UI" panose="020B0604030504040204" pitchFamily="50" charset="-128"/>
                <a:ea typeface="Meiryo UI" panose="020B0604030504040204" pitchFamily="50" charset="-128"/>
                <a:cs typeface="MS Gothic"/>
              </a:rPr>
              <a:t>所</a:t>
            </a:r>
            <a:r>
              <a:rPr lang="en-US" sz="1400" dirty="0" smtClean="0">
                <a:solidFill>
                  <a:srgbClr val="002060"/>
                </a:solidFill>
                <a:latin typeface="Meiryo UI" panose="020B0604030504040204" pitchFamily="50" charset="-128"/>
                <a:ea typeface="Meiryo UI" panose="020B0604030504040204" pitchFamily="50" charset="-128"/>
                <a:cs typeface="MS Gothic"/>
              </a:rPr>
              <a:t> </a:t>
            </a:r>
            <a:r>
              <a:rPr sz="1400" dirty="0" smtClean="0">
                <a:solidFill>
                  <a:srgbClr val="002060"/>
                </a:solidFill>
                <a:latin typeface="Meiryo UI" panose="020B0604030504040204" pitchFamily="50" charset="-128"/>
                <a:ea typeface="Meiryo UI" panose="020B0604030504040204" pitchFamily="50" charset="-128"/>
                <a:cs typeface="MS Gothic"/>
              </a:rPr>
              <a:t>在</a:t>
            </a:r>
            <a:r>
              <a:rPr lang="en-US" sz="1400" dirty="0" smtClean="0">
                <a:solidFill>
                  <a:srgbClr val="002060"/>
                </a:solidFill>
                <a:latin typeface="Meiryo UI" panose="020B0604030504040204" pitchFamily="50" charset="-128"/>
                <a:ea typeface="Meiryo UI" panose="020B0604030504040204" pitchFamily="50" charset="-128"/>
                <a:cs typeface="MS Gothic"/>
              </a:rPr>
              <a:t> </a:t>
            </a:r>
            <a:r>
              <a:rPr sz="1400" dirty="0" smtClean="0">
                <a:solidFill>
                  <a:srgbClr val="002060"/>
                </a:solidFill>
                <a:latin typeface="Meiryo UI" panose="020B0604030504040204" pitchFamily="50" charset="-128"/>
                <a:ea typeface="Meiryo UI" panose="020B0604030504040204" pitchFamily="50" charset="-128"/>
                <a:cs typeface="MS Gothic"/>
              </a:rPr>
              <a:t>地</a:t>
            </a:r>
            <a:r>
              <a:rPr lang="ja-JP" altLang="en-US" sz="1400" dirty="0" smtClean="0">
                <a:solidFill>
                  <a:srgbClr val="002060"/>
                </a:solidFill>
                <a:latin typeface="Meiryo UI" panose="020B0604030504040204" pitchFamily="50" charset="-128"/>
                <a:ea typeface="Meiryo UI" panose="020B0604030504040204" pitchFamily="50" charset="-128"/>
                <a:cs typeface="MS Gothic"/>
              </a:rPr>
              <a:t> ：徳島市新町川周辺</a:t>
            </a:r>
            <a:endParaRPr lang="en-US" sz="1400" dirty="0" smtClean="0">
              <a:solidFill>
                <a:srgbClr val="002060"/>
              </a:solidFill>
              <a:latin typeface="Meiryo UI" panose="020B0604030504040204" pitchFamily="50" charset="-128"/>
              <a:ea typeface="Meiryo UI" panose="020B0604030504040204" pitchFamily="50" charset="-128"/>
              <a:cs typeface="MS Gothic"/>
            </a:endParaRPr>
          </a:p>
          <a:p>
            <a:pPr marL="12700" marR="5080" algn="just">
              <a:lnSpc>
                <a:spcPct val="100000"/>
              </a:lnSpc>
              <a:spcBef>
                <a:spcPts val="100"/>
              </a:spcBef>
            </a:pPr>
            <a:r>
              <a:rPr lang="ja-JP" altLang="en-US" sz="1400" dirty="0">
                <a:solidFill>
                  <a:srgbClr val="002060"/>
                </a:solidFill>
                <a:latin typeface="Meiryo UI" panose="020B0604030504040204" pitchFamily="50" charset="-128"/>
                <a:ea typeface="Meiryo UI" panose="020B0604030504040204" pitchFamily="50" charset="-128"/>
                <a:cs typeface="MS Gothic"/>
              </a:rPr>
              <a:t>所要</a:t>
            </a:r>
            <a:r>
              <a:rPr lang="ja-JP" altLang="en-US" sz="1400" dirty="0" smtClean="0">
                <a:solidFill>
                  <a:srgbClr val="002060"/>
                </a:solidFill>
                <a:latin typeface="Meiryo UI" panose="020B0604030504040204" pitchFamily="50" charset="-128"/>
                <a:ea typeface="Meiryo UI" panose="020B0604030504040204" pitchFamily="50" charset="-128"/>
                <a:cs typeface="MS Gothic"/>
              </a:rPr>
              <a:t>時間：</a:t>
            </a:r>
            <a:r>
              <a:rPr lang="en-US" altLang="ja-JP" sz="1400" dirty="0" smtClean="0">
                <a:solidFill>
                  <a:srgbClr val="002060"/>
                </a:solidFill>
                <a:latin typeface="Meiryo UI" panose="020B0604030504040204" pitchFamily="50" charset="-128"/>
                <a:ea typeface="Meiryo UI" panose="020B0604030504040204" pitchFamily="50" charset="-128"/>
                <a:cs typeface="MS Gothic"/>
              </a:rPr>
              <a:t>30</a:t>
            </a:r>
            <a:r>
              <a:rPr lang="ja-JP" altLang="en-US" sz="1400" dirty="0" smtClean="0">
                <a:solidFill>
                  <a:srgbClr val="002060"/>
                </a:solidFill>
                <a:latin typeface="Meiryo UI" panose="020B0604030504040204" pitchFamily="50" charset="-128"/>
                <a:ea typeface="Meiryo UI" panose="020B0604030504040204" pitchFamily="50" charset="-128"/>
                <a:cs typeface="MS Gothic"/>
              </a:rPr>
              <a:t>分</a:t>
            </a:r>
            <a:endParaRPr lang="en-US" altLang="ja-JP" sz="1400" dirty="0" smtClean="0">
              <a:solidFill>
                <a:srgbClr val="002060"/>
              </a:solidFill>
              <a:latin typeface="Meiryo UI" panose="020B0604030504040204" pitchFamily="50" charset="-128"/>
              <a:ea typeface="Meiryo UI" panose="020B0604030504040204" pitchFamily="50" charset="-128"/>
              <a:cs typeface="MS Gothic"/>
            </a:endParaRPr>
          </a:p>
          <a:p>
            <a:pPr marL="12700" marR="5080" algn="just">
              <a:lnSpc>
                <a:spcPct val="100000"/>
              </a:lnSpc>
              <a:spcBef>
                <a:spcPts val="100"/>
              </a:spcBef>
            </a:pPr>
            <a:r>
              <a:rPr lang="ja-JP" altLang="en-US" sz="1400" dirty="0">
                <a:solidFill>
                  <a:srgbClr val="002060"/>
                </a:solidFill>
                <a:latin typeface="Meiryo UI" panose="020B0604030504040204" pitchFamily="50" charset="-128"/>
                <a:ea typeface="Meiryo UI" panose="020B0604030504040204" pitchFamily="50" charset="-128"/>
                <a:cs typeface="MS Gothic"/>
              </a:rPr>
              <a:t>開催</a:t>
            </a:r>
            <a:r>
              <a:rPr lang="ja-JP" altLang="en-US" sz="1400" dirty="0" smtClean="0">
                <a:solidFill>
                  <a:srgbClr val="002060"/>
                </a:solidFill>
                <a:latin typeface="Meiryo UI" panose="020B0604030504040204" pitchFamily="50" charset="-128"/>
                <a:ea typeface="Meiryo UI" panose="020B0604030504040204" pitchFamily="50" charset="-128"/>
                <a:cs typeface="MS Gothic"/>
              </a:rPr>
              <a:t>時期：通年</a:t>
            </a:r>
            <a:endParaRPr lang="en-US" altLang="ja-JP" sz="1400" dirty="0" smtClean="0">
              <a:solidFill>
                <a:srgbClr val="002060"/>
              </a:solidFill>
              <a:latin typeface="Meiryo UI" panose="020B0604030504040204" pitchFamily="50" charset="-128"/>
              <a:ea typeface="Meiryo UI" panose="020B0604030504040204" pitchFamily="50" charset="-128"/>
              <a:cs typeface="MS Gothic"/>
            </a:endParaRPr>
          </a:p>
          <a:p>
            <a:pPr marL="12700" marR="5080" algn="just">
              <a:lnSpc>
                <a:spcPct val="100000"/>
              </a:lnSpc>
              <a:spcBef>
                <a:spcPts val="100"/>
              </a:spcBef>
            </a:pPr>
            <a:r>
              <a:rPr lang="ja-JP" altLang="en-US" sz="1400" dirty="0" smtClean="0">
                <a:solidFill>
                  <a:srgbClr val="002060"/>
                </a:solidFill>
                <a:latin typeface="Meiryo UI" panose="020B0604030504040204" pitchFamily="50" charset="-128"/>
                <a:ea typeface="Meiryo UI" panose="020B0604030504040204" pitchFamily="50" charset="-128"/>
                <a:cs typeface="MS Gothic"/>
              </a:rPr>
              <a:t>受入人数：</a:t>
            </a:r>
            <a:r>
              <a:rPr lang="en-US" altLang="ja-JP" sz="1400" dirty="0" smtClean="0">
                <a:solidFill>
                  <a:srgbClr val="002060"/>
                </a:solidFill>
                <a:latin typeface="Meiryo UI" panose="020B0604030504040204" pitchFamily="50" charset="-128"/>
                <a:ea typeface="Meiryo UI" panose="020B0604030504040204" pitchFamily="50" charset="-128"/>
                <a:cs typeface="MS Gothic"/>
              </a:rPr>
              <a:t>12</a:t>
            </a:r>
            <a:r>
              <a:rPr lang="ja-JP" altLang="en-US" sz="1400" dirty="0" smtClean="0">
                <a:solidFill>
                  <a:srgbClr val="002060"/>
                </a:solidFill>
                <a:latin typeface="Meiryo UI" panose="020B0604030504040204" pitchFamily="50" charset="-128"/>
                <a:ea typeface="Meiryo UI" panose="020B0604030504040204" pitchFamily="50" charset="-128"/>
                <a:cs typeface="MS Gothic"/>
              </a:rPr>
              <a:t>名</a:t>
            </a:r>
            <a:r>
              <a:rPr lang="en-US" altLang="ja-JP" sz="1400" dirty="0" smtClean="0">
                <a:solidFill>
                  <a:srgbClr val="002060"/>
                </a:solidFill>
                <a:latin typeface="Meiryo UI" panose="020B0604030504040204" pitchFamily="50" charset="-128"/>
                <a:ea typeface="Meiryo UI" panose="020B0604030504040204" pitchFamily="50" charset="-128"/>
                <a:cs typeface="MS Gothic"/>
              </a:rPr>
              <a:t>×6</a:t>
            </a:r>
            <a:r>
              <a:rPr lang="ja-JP" altLang="en-US" sz="1400" dirty="0" smtClean="0">
                <a:solidFill>
                  <a:srgbClr val="002060"/>
                </a:solidFill>
                <a:latin typeface="Meiryo UI" panose="020B0604030504040204" pitchFamily="50" charset="-128"/>
                <a:ea typeface="Meiryo UI" panose="020B0604030504040204" pitchFamily="50" charset="-128"/>
                <a:cs typeface="MS Gothic"/>
              </a:rPr>
              <a:t>隻</a:t>
            </a:r>
            <a:endParaRPr lang="en-US" altLang="ja-JP" sz="1400" dirty="0" smtClean="0">
              <a:solidFill>
                <a:srgbClr val="002060"/>
              </a:solidFill>
              <a:latin typeface="Meiryo UI" panose="020B0604030504040204" pitchFamily="50" charset="-128"/>
              <a:ea typeface="Meiryo UI" panose="020B0604030504040204" pitchFamily="50" charset="-128"/>
              <a:cs typeface="MS Gothic"/>
            </a:endParaRPr>
          </a:p>
          <a:p>
            <a:pPr marL="12700" marR="5080" algn="just">
              <a:lnSpc>
                <a:spcPct val="100000"/>
              </a:lnSpc>
              <a:spcBef>
                <a:spcPts val="100"/>
              </a:spcBef>
            </a:pPr>
            <a:r>
              <a:rPr lang="ja-JP" altLang="en-US" sz="1400" dirty="0" smtClean="0">
                <a:solidFill>
                  <a:srgbClr val="002060"/>
                </a:solidFill>
                <a:latin typeface="Meiryo UI" panose="020B0604030504040204" pitchFamily="50" charset="-128"/>
                <a:ea typeface="Meiryo UI" panose="020B0604030504040204" pitchFamily="50" charset="-128"/>
                <a:cs typeface="MS Gothic"/>
              </a:rPr>
              <a:t>連 絡 先 </a:t>
            </a:r>
            <a:r>
              <a:rPr lang="ja-JP" altLang="en-US" sz="1400" dirty="0">
                <a:solidFill>
                  <a:srgbClr val="002060"/>
                </a:solidFill>
                <a:latin typeface="Meiryo UI" panose="020B0604030504040204" pitchFamily="50" charset="-128"/>
                <a:ea typeface="Meiryo UI" panose="020B0604030504040204" pitchFamily="50" charset="-128"/>
                <a:cs typeface="MS Gothic"/>
              </a:rPr>
              <a:t>：</a:t>
            </a:r>
            <a:r>
              <a:rPr lang="ja-JP" altLang="en-US" sz="1200" dirty="0">
                <a:solidFill>
                  <a:srgbClr val="002060"/>
                </a:solidFill>
                <a:latin typeface="Meiryo UI" panose="020B0604030504040204" pitchFamily="50" charset="-128"/>
                <a:ea typeface="Meiryo UI" panose="020B0604030504040204" pitchFamily="50" charset="-128"/>
                <a:cs typeface="MS Gothic"/>
              </a:rPr>
              <a:t>イーストとくしま観光推進機構</a:t>
            </a:r>
          </a:p>
          <a:p>
            <a:pPr marL="12700" marR="5080" algn="just">
              <a:lnSpc>
                <a:spcPct val="100000"/>
              </a:lnSpc>
              <a:spcBef>
                <a:spcPts val="100"/>
              </a:spcBef>
            </a:pPr>
            <a:r>
              <a:rPr lang="ja-JP" altLang="en-US" sz="1400" dirty="0">
                <a:solidFill>
                  <a:srgbClr val="002060"/>
                </a:solidFill>
                <a:latin typeface="Meiryo UI" panose="020B0604030504040204" pitchFamily="50" charset="-128"/>
                <a:ea typeface="Meiryo UI" panose="020B0604030504040204" pitchFamily="50" charset="-128"/>
                <a:cs typeface="MS Gothic"/>
              </a:rPr>
              <a:t>　　　　　　　　</a:t>
            </a:r>
            <a:r>
              <a:rPr lang="en-US" altLang="ja-JP" sz="1400" dirty="0">
                <a:solidFill>
                  <a:srgbClr val="002060"/>
                </a:solidFill>
                <a:latin typeface="Meiryo UI" panose="020B0604030504040204" pitchFamily="50" charset="-128"/>
                <a:ea typeface="Meiryo UI" panose="020B0604030504040204" pitchFamily="50" charset="-128"/>
                <a:cs typeface="MS Gothic"/>
              </a:rPr>
              <a:t>TEL</a:t>
            </a:r>
            <a:r>
              <a:rPr lang="ja-JP" altLang="en-US" sz="1400" dirty="0">
                <a:solidFill>
                  <a:srgbClr val="002060"/>
                </a:solidFill>
                <a:latin typeface="Meiryo UI" panose="020B0604030504040204" pitchFamily="50" charset="-128"/>
                <a:ea typeface="Meiryo UI" panose="020B0604030504040204" pitchFamily="50" charset="-128"/>
                <a:cs typeface="MS Gothic"/>
              </a:rPr>
              <a:t>　</a:t>
            </a:r>
            <a:r>
              <a:rPr lang="en-US" altLang="ja-JP" sz="1400" dirty="0">
                <a:solidFill>
                  <a:srgbClr val="002060"/>
                </a:solidFill>
                <a:latin typeface="Meiryo UI" panose="020B0604030504040204" pitchFamily="50" charset="-128"/>
                <a:ea typeface="Meiryo UI" panose="020B0604030504040204" pitchFamily="50" charset="-128"/>
                <a:cs typeface="MS Gothic"/>
              </a:rPr>
              <a:t>088-678-2811</a:t>
            </a:r>
          </a:p>
        </p:txBody>
      </p:sp>
      <p:sp>
        <p:nvSpPr>
          <p:cNvPr id="29" name="テキスト ボックス 28"/>
          <p:cNvSpPr txBox="1"/>
          <p:nvPr/>
        </p:nvSpPr>
        <p:spPr>
          <a:xfrm>
            <a:off x="3868668" y="5790760"/>
            <a:ext cx="2952000" cy="1384995"/>
          </a:xfrm>
          <a:prstGeom prst="rect">
            <a:avLst/>
          </a:prstGeom>
          <a:noFill/>
          <a:ln w="25400">
            <a:solidFill>
              <a:srgbClr val="002060"/>
            </a:solidFill>
          </a:ln>
        </p:spPr>
        <p:txBody>
          <a:bodyPr wrap="square" rtlCol="0">
            <a:spAutoFit/>
          </a:bodyPr>
          <a:lstStyle/>
          <a:p>
            <a:r>
              <a:rPr lang="ja-JP" altLang="en-US" sz="1400" dirty="0" smtClean="0">
                <a:solidFill>
                  <a:srgbClr val="002060"/>
                </a:solidFill>
                <a:latin typeface="Meiryo UI" panose="020B0604030504040204" pitchFamily="50" charset="-128"/>
                <a:ea typeface="Meiryo UI" panose="020B0604030504040204" pitchFamily="50" charset="-128"/>
              </a:rPr>
              <a:t>所要時間：</a:t>
            </a:r>
            <a:r>
              <a:rPr lang="en-US" altLang="ja-JP" sz="1400" dirty="0" smtClean="0">
                <a:solidFill>
                  <a:srgbClr val="002060"/>
                </a:solidFill>
                <a:latin typeface="Meiryo UI" panose="020B0604030504040204" pitchFamily="50" charset="-128"/>
                <a:ea typeface="Meiryo UI" panose="020B0604030504040204" pitchFamily="50" charset="-128"/>
              </a:rPr>
              <a:t>1</a:t>
            </a:r>
            <a:r>
              <a:rPr lang="ja-JP" altLang="en-US" sz="1400" dirty="0" smtClean="0">
                <a:solidFill>
                  <a:srgbClr val="002060"/>
                </a:solidFill>
                <a:latin typeface="Meiryo UI" panose="020B0604030504040204" pitchFamily="50" charset="-128"/>
                <a:ea typeface="Meiryo UI" panose="020B0604030504040204" pitchFamily="50" charset="-128"/>
              </a:rPr>
              <a:t>時間</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kumimoji="1" lang="ja-JP" altLang="en-US" sz="1400" dirty="0">
                <a:solidFill>
                  <a:srgbClr val="002060"/>
                </a:solidFill>
                <a:latin typeface="Meiryo UI" panose="020B0604030504040204" pitchFamily="50" charset="-128"/>
                <a:ea typeface="Meiryo UI" panose="020B0604030504040204" pitchFamily="50" charset="-128"/>
              </a:rPr>
              <a:t>開催</a:t>
            </a:r>
            <a:r>
              <a:rPr kumimoji="1" lang="ja-JP" altLang="en-US" sz="1400" dirty="0" smtClean="0">
                <a:solidFill>
                  <a:srgbClr val="002060"/>
                </a:solidFill>
                <a:latin typeface="Meiryo UI" panose="020B0604030504040204" pitchFamily="50" charset="-128"/>
                <a:ea typeface="Meiryo UI" panose="020B0604030504040204" pitchFamily="50" charset="-128"/>
              </a:rPr>
              <a:t>時期</a:t>
            </a:r>
            <a:r>
              <a:rPr lang="ja-JP" altLang="en-US" sz="1400" dirty="0" smtClean="0">
                <a:solidFill>
                  <a:srgbClr val="002060"/>
                </a:solidFill>
                <a:latin typeface="Meiryo UI" panose="020B0604030504040204" pitchFamily="50" charset="-128"/>
                <a:ea typeface="Meiryo UI" panose="020B0604030504040204" pitchFamily="50" charset="-128"/>
              </a:rPr>
              <a:t>：通年</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kumimoji="1" lang="ja-JP" altLang="en-US" sz="1400" dirty="0" smtClean="0">
                <a:solidFill>
                  <a:srgbClr val="002060"/>
                </a:solidFill>
                <a:latin typeface="Meiryo UI" panose="020B0604030504040204" pitchFamily="50" charset="-128"/>
                <a:ea typeface="Meiryo UI" panose="020B0604030504040204" pitchFamily="50" charset="-128"/>
              </a:rPr>
              <a:t>受入人数：</a:t>
            </a:r>
            <a:r>
              <a:rPr lang="en-US" altLang="ja-JP" sz="1400" dirty="0">
                <a:solidFill>
                  <a:srgbClr val="002060"/>
                </a:solidFill>
                <a:latin typeface="Meiryo UI" panose="020B0604030504040204" pitchFamily="50" charset="-128"/>
                <a:ea typeface="Meiryo UI" panose="020B0604030504040204" pitchFamily="50" charset="-128"/>
              </a:rPr>
              <a:t>8</a:t>
            </a:r>
            <a:r>
              <a:rPr kumimoji="1" lang="en-US" altLang="ja-JP" sz="1400" dirty="0" smtClean="0">
                <a:solidFill>
                  <a:srgbClr val="002060"/>
                </a:solidFill>
                <a:latin typeface="Meiryo UI" panose="020B0604030504040204" pitchFamily="50" charset="-128"/>
                <a:ea typeface="Meiryo UI" panose="020B0604030504040204" pitchFamily="50" charset="-128"/>
              </a:rPr>
              <a:t>0</a:t>
            </a:r>
            <a:r>
              <a:rPr kumimoji="1" lang="ja-JP" altLang="en-US" sz="1400" dirty="0" smtClean="0">
                <a:solidFill>
                  <a:srgbClr val="002060"/>
                </a:solidFill>
                <a:latin typeface="Meiryo UI" panose="020B0604030504040204" pitchFamily="50" charset="-128"/>
                <a:ea typeface="Meiryo UI" panose="020B0604030504040204" pitchFamily="50" charset="-128"/>
              </a:rPr>
              <a:t>人</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連 絡 先　</a:t>
            </a:r>
            <a:r>
              <a:rPr lang="en-US" altLang="ja-JP" sz="1400" dirty="0" smtClean="0">
                <a:solidFill>
                  <a:srgbClr val="002060"/>
                </a:solidFill>
                <a:latin typeface="Meiryo UI" panose="020B0604030504040204" pitchFamily="50" charset="-128"/>
                <a:ea typeface="Meiryo UI" panose="020B0604030504040204" pitchFamily="50" charset="-128"/>
              </a:rPr>
              <a:t>:</a:t>
            </a:r>
            <a:r>
              <a:rPr lang="en-US" altLang="ja-JP" sz="1400" dirty="0">
                <a:solidFill>
                  <a:srgbClr val="002060"/>
                </a:solidFill>
                <a:latin typeface="Meiryo UI" panose="020B0604030504040204" pitchFamily="50" charset="-128"/>
                <a:ea typeface="Meiryo UI" panose="020B0604030504040204" pitchFamily="50" charset="-128"/>
              </a:rPr>
              <a:t>0884-72-2622</a:t>
            </a:r>
          </a:p>
          <a:p>
            <a:endParaRPr kumimoji="1" lang="en-US" altLang="ja-JP" sz="1400" dirty="0" smtClean="0">
              <a:solidFill>
                <a:srgbClr val="002060"/>
              </a:solidFill>
              <a:latin typeface="Meiryo UI" panose="020B0604030504040204" pitchFamily="50" charset="-128"/>
              <a:ea typeface="Meiryo UI" panose="020B0604030504040204" pitchFamily="50" charset="-128"/>
            </a:endParaRPr>
          </a:p>
          <a:p>
            <a:endParaRPr kumimoji="1" lang="en-US" altLang="ja-JP" sz="1400" dirty="0" smtClean="0">
              <a:solidFill>
                <a:srgbClr val="002060"/>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7163943" y="5790760"/>
            <a:ext cx="2952000" cy="1354217"/>
          </a:xfrm>
          <a:prstGeom prst="rect">
            <a:avLst/>
          </a:prstGeom>
          <a:noFill/>
          <a:ln w="25400">
            <a:solidFill>
              <a:srgbClr val="002060"/>
            </a:solidFill>
          </a:ln>
        </p:spPr>
        <p:txBody>
          <a:bodyPr wrap="square" rtlCol="0">
            <a:spAutoFit/>
          </a:bodyPr>
          <a:lstStyle/>
          <a:p>
            <a:r>
              <a:rPr lang="ja-JP" altLang="en-US" sz="1400" dirty="0" smtClean="0">
                <a:solidFill>
                  <a:srgbClr val="002060"/>
                </a:solidFill>
                <a:latin typeface="Meiryo UI" panose="020B0604030504040204" pitchFamily="50" charset="-128"/>
                <a:ea typeface="Meiryo UI" panose="020B0604030504040204" pitchFamily="50" charset="-128"/>
              </a:rPr>
              <a:t>所 在 地 ：</a:t>
            </a:r>
            <a:r>
              <a:rPr lang="zh-TW" altLang="en-US" sz="1200" dirty="0" smtClean="0">
                <a:solidFill>
                  <a:srgbClr val="002060"/>
                </a:solidFill>
                <a:latin typeface="Meiryo UI" panose="020B0604030504040204" pitchFamily="50" charset="-128"/>
                <a:ea typeface="Meiryo UI" panose="020B0604030504040204" pitchFamily="50" charset="-128"/>
              </a:rPr>
              <a:t>三好市 </a:t>
            </a:r>
            <a:r>
              <a:rPr lang="zh-TW" altLang="en-US" sz="1200" dirty="0">
                <a:solidFill>
                  <a:srgbClr val="002060"/>
                </a:solidFill>
                <a:latin typeface="Meiryo UI" panose="020B0604030504040204" pitchFamily="50" charset="-128"/>
                <a:ea typeface="Meiryo UI" panose="020B0604030504040204" pitchFamily="50" charset="-128"/>
              </a:rPr>
              <a:t>池田湖水際</a:t>
            </a:r>
            <a:r>
              <a:rPr lang="zh-TW" altLang="en-US" sz="1200" dirty="0" smtClean="0">
                <a:solidFill>
                  <a:srgbClr val="002060"/>
                </a:solidFill>
                <a:latin typeface="Meiryo UI" panose="020B0604030504040204" pitchFamily="50" charset="-128"/>
                <a:ea typeface="Meiryo UI" panose="020B0604030504040204" pitchFamily="50" charset="-128"/>
              </a:rPr>
              <a:t>公園</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所要時間</a:t>
            </a:r>
            <a:r>
              <a:rPr lang="ja-JP" altLang="en-US" sz="1400" dirty="0" smtClean="0">
                <a:solidFill>
                  <a:srgbClr val="002060"/>
                </a:solidFill>
                <a:latin typeface="Meiryo UI" panose="020B0604030504040204" pitchFamily="50" charset="-128"/>
                <a:ea typeface="Meiryo UI" panose="020B0604030504040204" pitchFamily="50" charset="-128"/>
              </a:rPr>
              <a:t>：</a:t>
            </a:r>
            <a:r>
              <a:rPr lang="en-US" altLang="ja-JP" sz="1400" dirty="0" smtClean="0">
                <a:solidFill>
                  <a:srgbClr val="002060"/>
                </a:solidFill>
                <a:latin typeface="Meiryo UI" panose="020B0604030504040204" pitchFamily="50" charset="-128"/>
                <a:ea typeface="Meiryo UI" panose="020B0604030504040204" pitchFamily="50" charset="-128"/>
              </a:rPr>
              <a:t>3</a:t>
            </a:r>
            <a:r>
              <a:rPr lang="ja-JP" altLang="en-US" sz="1400" dirty="0" smtClean="0">
                <a:solidFill>
                  <a:srgbClr val="002060"/>
                </a:solidFill>
                <a:latin typeface="Meiryo UI" panose="020B0604030504040204" pitchFamily="50" charset="-128"/>
                <a:ea typeface="Meiryo UI" panose="020B0604030504040204" pitchFamily="50" charset="-128"/>
              </a:rPr>
              <a:t>時間</a:t>
            </a:r>
            <a:r>
              <a:rPr lang="en-US" altLang="ja-JP" sz="1400" dirty="0" smtClean="0">
                <a:solidFill>
                  <a:srgbClr val="002060"/>
                </a:solidFill>
                <a:latin typeface="Meiryo UI" panose="020B0604030504040204" pitchFamily="50" charset="-128"/>
                <a:ea typeface="Meiryo UI" panose="020B0604030504040204" pitchFamily="50" charset="-128"/>
              </a:rPr>
              <a:t>30</a:t>
            </a:r>
            <a:r>
              <a:rPr lang="ja-JP" altLang="en-US" sz="1400" dirty="0" smtClean="0">
                <a:solidFill>
                  <a:srgbClr val="002060"/>
                </a:solidFill>
                <a:latin typeface="Meiryo UI" panose="020B0604030504040204" pitchFamily="50" charset="-128"/>
                <a:ea typeface="Meiryo UI" panose="020B0604030504040204" pitchFamily="50" charset="-128"/>
              </a:rPr>
              <a:t>分</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kumimoji="1" lang="ja-JP" altLang="en-US" sz="1400" dirty="0" smtClean="0">
                <a:solidFill>
                  <a:srgbClr val="002060"/>
                </a:solidFill>
                <a:latin typeface="Meiryo UI" panose="020B0604030504040204" pitchFamily="50" charset="-128"/>
                <a:ea typeface="Meiryo UI" panose="020B0604030504040204" pitchFamily="50" charset="-128"/>
              </a:rPr>
              <a:t>開催時期</a:t>
            </a:r>
            <a:r>
              <a:rPr lang="ja-JP" altLang="en-US" sz="1400" dirty="0" smtClean="0">
                <a:solidFill>
                  <a:srgbClr val="002060"/>
                </a:solidFill>
                <a:latin typeface="Meiryo UI" panose="020B0604030504040204" pitchFamily="50" charset="-128"/>
                <a:ea typeface="Meiryo UI" panose="020B0604030504040204" pitchFamily="50" charset="-128"/>
              </a:rPr>
              <a:t>：春～秋</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受入</a:t>
            </a:r>
            <a:r>
              <a:rPr kumimoji="1" lang="ja-JP" altLang="en-US" sz="1400" dirty="0" smtClean="0">
                <a:solidFill>
                  <a:srgbClr val="002060"/>
                </a:solidFill>
                <a:latin typeface="Meiryo UI" panose="020B0604030504040204" pitchFamily="50" charset="-128"/>
                <a:ea typeface="Meiryo UI" panose="020B0604030504040204" pitchFamily="50" charset="-128"/>
              </a:rPr>
              <a:t>人数：</a:t>
            </a:r>
            <a:r>
              <a:rPr kumimoji="1" lang="en-US" altLang="ja-JP" sz="1400" dirty="0" smtClean="0">
                <a:solidFill>
                  <a:srgbClr val="002060"/>
                </a:solidFill>
                <a:latin typeface="Meiryo UI" panose="020B0604030504040204" pitchFamily="50" charset="-128"/>
                <a:ea typeface="Meiryo UI" panose="020B0604030504040204" pitchFamily="50" charset="-128"/>
              </a:rPr>
              <a:t>250</a:t>
            </a:r>
            <a:r>
              <a:rPr kumimoji="1" lang="ja-JP" altLang="en-US" sz="1400" dirty="0" smtClean="0">
                <a:solidFill>
                  <a:srgbClr val="002060"/>
                </a:solidFill>
                <a:latin typeface="Meiryo UI" panose="020B0604030504040204" pitchFamily="50" charset="-128"/>
                <a:ea typeface="Meiryo UI" panose="020B0604030504040204" pitchFamily="50" charset="-128"/>
              </a:rPr>
              <a:t>名</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連 絡 先　</a:t>
            </a:r>
            <a:r>
              <a:rPr lang="en-US" altLang="ja-JP" sz="1400" dirty="0" smtClean="0">
                <a:solidFill>
                  <a:srgbClr val="002060"/>
                </a:solidFill>
                <a:latin typeface="Meiryo UI" panose="020B0604030504040204" pitchFamily="50" charset="-128"/>
                <a:ea typeface="Meiryo UI" panose="020B0604030504040204" pitchFamily="50" charset="-128"/>
              </a:rPr>
              <a:t>:</a:t>
            </a:r>
            <a:r>
              <a:rPr lang="en-US" altLang="ja-JP" sz="1400" dirty="0">
                <a:solidFill>
                  <a:srgbClr val="002060"/>
                </a:solidFill>
                <a:latin typeface="Meiryo UI" panose="020B0604030504040204" pitchFamily="50" charset="-128"/>
                <a:ea typeface="Meiryo UI" panose="020B0604030504040204" pitchFamily="50" charset="-128"/>
              </a:rPr>
              <a:t>0883-76-0713</a:t>
            </a:r>
          </a:p>
          <a:p>
            <a:endParaRPr lang="en-US" altLang="ja-JP" sz="1200" dirty="0" smtClean="0">
              <a:solidFill>
                <a:srgbClr val="002060"/>
              </a:solidFill>
              <a:latin typeface="Meiryo UI" panose="020B0604030504040204" pitchFamily="50" charset="-128"/>
              <a:ea typeface="Meiryo UI" panose="020B0604030504040204" pitchFamily="50" charset="-128"/>
            </a:endParaRPr>
          </a:p>
        </p:txBody>
      </p:sp>
      <p:sp>
        <p:nvSpPr>
          <p:cNvPr id="31" name="object 4"/>
          <p:cNvSpPr txBox="1"/>
          <p:nvPr/>
        </p:nvSpPr>
        <p:spPr>
          <a:xfrm>
            <a:off x="774660" y="275069"/>
            <a:ext cx="7799649" cy="382156"/>
          </a:xfrm>
          <a:prstGeom prst="rect">
            <a:avLst/>
          </a:prstGeom>
        </p:spPr>
        <p:txBody>
          <a:bodyPr vert="horz" wrap="square" lIns="0" tIns="12700" rIns="0" bIns="0" rtlCol="0">
            <a:spAutoFit/>
          </a:bodyPr>
          <a:lstStyle/>
          <a:p>
            <a:pPr marL="12700">
              <a:lnSpc>
                <a:spcPct val="100000"/>
              </a:lnSpc>
              <a:spcBef>
                <a:spcPts val="100"/>
              </a:spcBef>
            </a:pPr>
            <a:r>
              <a:rPr lang="ja-JP" altLang="en-US" sz="2400" b="1" dirty="0" smtClean="0">
                <a:solidFill>
                  <a:srgbClr val="FF0000"/>
                </a:solidFill>
                <a:latin typeface="Meiryo UI" panose="020B0604030504040204" pitchFamily="50" charset="-128"/>
                <a:ea typeface="Meiryo UI" panose="020B0604030504040204" pitchFamily="50" charset="-128"/>
                <a:cs typeface="Yu Gothic"/>
              </a:rPr>
              <a:t>徳島県のイチオシ体験コンテンツ（各エリア）</a:t>
            </a:r>
            <a:endParaRPr sz="2400" b="1" dirty="0">
              <a:solidFill>
                <a:srgbClr val="FF0000"/>
              </a:solidFill>
              <a:latin typeface="Meiryo UI" panose="020B0604030504040204" pitchFamily="50" charset="-128"/>
              <a:ea typeface="Meiryo UI" panose="020B0604030504040204" pitchFamily="50" charset="-128"/>
              <a:cs typeface="Yu Gothic"/>
            </a:endParaRPr>
          </a:p>
        </p:txBody>
      </p:sp>
      <p:sp>
        <p:nvSpPr>
          <p:cNvPr id="10" name="スライド番号プレースホルダー 9"/>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10</a:t>
            </a:fld>
            <a:endParaRPr lang="ja-JP" altLang="en-US" dirty="0">
              <a:solidFill>
                <a:srgbClr val="002060"/>
              </a:solidFill>
            </a:endParaRPr>
          </a:p>
        </p:txBody>
      </p:sp>
      <p:pic>
        <p:nvPicPr>
          <p:cNvPr id="32" name="図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26872551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25"/>
          <p:cNvSpPr txBox="1"/>
          <p:nvPr/>
        </p:nvSpPr>
        <p:spPr>
          <a:xfrm>
            <a:off x="264140" y="1016878"/>
            <a:ext cx="10080000" cy="6335708"/>
          </a:xfrm>
          <a:prstGeom prst="rect">
            <a:avLst/>
          </a:prstGeom>
          <a:solidFill>
            <a:srgbClr val="002060"/>
          </a:solidFill>
        </p:spPr>
        <p:txBody>
          <a:bodyPr vert="horz" wrap="square" lIns="0" tIns="26034" rIns="0" bIns="0" rtlCol="0">
            <a:spAutoFit/>
          </a:bodyPr>
          <a:lstStyle/>
          <a:p>
            <a:pPr marL="12700" lvl="0">
              <a:spcBef>
                <a:spcPts val="204"/>
              </a:spcBef>
              <a:buSzPct val="91666"/>
              <a:tabLst>
                <a:tab pos="165735" algn="l"/>
              </a:tabLst>
              <a:defRPr/>
            </a:pPr>
            <a:endParaRPr lang="en-US" altLang="ja-JP" sz="2000"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p:txBody>
      </p:sp>
      <p:sp>
        <p:nvSpPr>
          <p:cNvPr id="2" name="object 2"/>
          <p:cNvSpPr txBox="1"/>
          <p:nvPr/>
        </p:nvSpPr>
        <p:spPr>
          <a:xfrm>
            <a:off x="772668" y="275069"/>
            <a:ext cx="6545580" cy="382156"/>
          </a:xfrm>
          <a:prstGeom prst="rect">
            <a:avLst/>
          </a:prstGeom>
        </p:spPr>
        <p:txBody>
          <a:bodyPr vert="horz" wrap="square" lIns="0" tIns="12700" rIns="0" bIns="0" rtlCol="0">
            <a:spAutoFit/>
          </a:bodyPr>
          <a:lstStyle/>
          <a:p>
            <a:pPr marL="12700">
              <a:lnSpc>
                <a:spcPct val="100000"/>
              </a:lnSpc>
              <a:spcBef>
                <a:spcPts val="100"/>
              </a:spcBef>
            </a:pPr>
            <a:r>
              <a:rPr lang="ja-JP" altLang="en-US" sz="2400" b="1" dirty="0" smtClean="0">
                <a:solidFill>
                  <a:srgbClr val="FF0000"/>
                </a:solidFill>
                <a:latin typeface="Meiryo UI" panose="020B0604030504040204" pitchFamily="50" charset="-128"/>
                <a:ea typeface="Meiryo UI" panose="020B0604030504040204" pitchFamily="50" charset="-128"/>
                <a:cs typeface="Yu Gothic"/>
              </a:rPr>
              <a:t>探究・</a:t>
            </a:r>
            <a:r>
              <a:rPr lang="ja-JP" altLang="en-US" sz="2400" b="1" dirty="0" smtClean="0">
                <a:solidFill>
                  <a:srgbClr val="FF0000"/>
                </a:solidFill>
                <a:latin typeface="Meiryo UI" panose="020B0604030504040204" pitchFamily="50" charset="-128"/>
                <a:ea typeface="Meiryo UI" panose="020B0604030504040204" pitchFamily="50" charset="-128"/>
                <a:cs typeface="Yu Gothic"/>
              </a:rPr>
              <a:t>体験</a:t>
            </a:r>
            <a:r>
              <a:rPr sz="2400" b="1" dirty="0" err="1" smtClean="0">
                <a:solidFill>
                  <a:srgbClr val="FF0000"/>
                </a:solidFill>
                <a:latin typeface="Meiryo UI" panose="020B0604030504040204" pitchFamily="50" charset="-128"/>
                <a:ea typeface="Meiryo UI" panose="020B0604030504040204" pitchFamily="50" charset="-128"/>
                <a:cs typeface="Yu Gothic"/>
              </a:rPr>
              <a:t>コンテン</a:t>
            </a:r>
            <a:r>
              <a:rPr sz="2400" b="1" spc="-15" dirty="0" err="1" smtClean="0">
                <a:solidFill>
                  <a:srgbClr val="FF0000"/>
                </a:solidFill>
                <a:latin typeface="Meiryo UI" panose="020B0604030504040204" pitchFamily="50" charset="-128"/>
                <a:ea typeface="Meiryo UI" panose="020B0604030504040204" pitchFamily="50" charset="-128"/>
                <a:cs typeface="Yu Gothic"/>
              </a:rPr>
              <a:t>ツ</a:t>
            </a:r>
            <a:r>
              <a:rPr sz="2400" b="1" dirty="0" err="1" smtClean="0">
                <a:solidFill>
                  <a:srgbClr val="FF0000"/>
                </a:solidFill>
                <a:latin typeface="Meiryo UI" panose="020B0604030504040204" pitchFamily="50" charset="-128"/>
                <a:ea typeface="Meiryo UI" panose="020B0604030504040204" pitchFamily="50" charset="-128"/>
                <a:cs typeface="Yu Gothic"/>
              </a:rPr>
              <a:t>の位</a:t>
            </a:r>
            <a:r>
              <a:rPr sz="2400" b="1" spc="-15" dirty="0" err="1" smtClean="0">
                <a:solidFill>
                  <a:srgbClr val="FF0000"/>
                </a:solidFill>
                <a:latin typeface="Meiryo UI" panose="020B0604030504040204" pitchFamily="50" charset="-128"/>
                <a:ea typeface="Meiryo UI" panose="020B0604030504040204" pitchFamily="50" charset="-128"/>
                <a:cs typeface="Yu Gothic"/>
              </a:rPr>
              <a:t>置</a:t>
            </a:r>
            <a:r>
              <a:rPr lang="ja-JP" altLang="en-US" sz="2400" b="1" spc="-15" dirty="0" smtClean="0">
                <a:solidFill>
                  <a:srgbClr val="FF0000"/>
                </a:solidFill>
                <a:latin typeface="Meiryo UI" panose="020B0604030504040204" pitchFamily="50" charset="-128"/>
                <a:ea typeface="Meiryo UI" panose="020B0604030504040204" pitchFamily="50" charset="-128"/>
                <a:cs typeface="Yu Gothic"/>
              </a:rPr>
              <a:t>関係</a:t>
            </a:r>
            <a:endParaRPr sz="2400" b="1" dirty="0">
              <a:solidFill>
                <a:srgbClr val="FF0000"/>
              </a:solidFill>
              <a:latin typeface="Meiryo UI" panose="020B0604030504040204" pitchFamily="50" charset="-128"/>
              <a:ea typeface="Meiryo UI" panose="020B0604030504040204" pitchFamily="50" charset="-128"/>
              <a:cs typeface="Yu Gothic"/>
            </a:endParaRPr>
          </a:p>
        </p:txBody>
      </p:sp>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l="48041" t="28388" r="4548" b="4975"/>
          <a:stretch/>
        </p:blipFill>
        <p:spPr>
          <a:xfrm>
            <a:off x="3670300" y="1162736"/>
            <a:ext cx="6562299" cy="6027344"/>
          </a:xfrm>
          <a:prstGeom prst="rect">
            <a:avLst/>
          </a:prstGeom>
        </p:spPr>
      </p:pic>
      <p:sp>
        <p:nvSpPr>
          <p:cNvPr id="24" name="object 24"/>
          <p:cNvSpPr txBox="1"/>
          <p:nvPr/>
        </p:nvSpPr>
        <p:spPr>
          <a:xfrm>
            <a:off x="317590" y="1671205"/>
            <a:ext cx="4224809" cy="4721805"/>
          </a:xfrm>
          <a:prstGeom prst="rect">
            <a:avLst/>
          </a:prstGeom>
        </p:spPr>
        <p:txBody>
          <a:bodyPr vert="horz" wrap="square" lIns="0" tIns="12700" rIns="0" bIns="0" rtlCol="0">
            <a:spAutoFit/>
          </a:bodyPr>
          <a:lstStyle/>
          <a:p>
            <a:pPr marL="12065">
              <a:lnSpc>
                <a:spcPct val="100000"/>
              </a:lnSpc>
              <a:spcBef>
                <a:spcPts val="100"/>
              </a:spcBef>
              <a:buSzPct val="94444"/>
              <a:tabLst>
                <a:tab pos="151765" algn="l"/>
              </a:tabLst>
            </a:pPr>
            <a:endParaRPr u="sng" dirty="0">
              <a:solidFill>
                <a:schemeClr val="bg1"/>
              </a:solidFill>
              <a:latin typeface="Meiryo UI" panose="020B0604030504040204" pitchFamily="50" charset="-128"/>
              <a:ea typeface="Meiryo UI" panose="020B0604030504040204" pitchFamily="50" charset="-128"/>
              <a:cs typeface="MS Gothic"/>
            </a:endParaRPr>
          </a:p>
          <a:p>
            <a:pPr marL="12700">
              <a:lnSpc>
                <a:spcPct val="100000"/>
              </a:lnSpc>
              <a:spcBef>
                <a:spcPts val="15"/>
              </a:spcBef>
            </a:pPr>
            <a:r>
              <a:rPr b="1" spc="65" dirty="0" smtClean="0">
                <a:solidFill>
                  <a:schemeClr val="bg1"/>
                </a:solidFill>
                <a:latin typeface="Meiryo UI" panose="020B0604030504040204" pitchFamily="50" charset="-128"/>
                <a:ea typeface="Meiryo UI" panose="020B0604030504040204" pitchFamily="50" charset="-128"/>
                <a:cs typeface="MS Gothic"/>
              </a:rPr>
              <a:t>①</a:t>
            </a:r>
            <a:r>
              <a:rPr lang="ja-JP" altLang="en-US" b="1" spc="65" dirty="0" smtClean="0">
                <a:solidFill>
                  <a:schemeClr val="bg1"/>
                </a:solidFill>
                <a:latin typeface="Meiryo UI" panose="020B0604030504040204" pitchFamily="50" charset="-128"/>
                <a:ea typeface="Meiryo UI" panose="020B0604030504040204" pitchFamily="50" charset="-128"/>
                <a:cs typeface="MS Gothic"/>
              </a:rPr>
              <a:t>探究素材</a:t>
            </a:r>
            <a:r>
              <a:rPr lang="ja-JP" altLang="en-US" b="1" spc="65" dirty="0" smtClean="0">
                <a:solidFill>
                  <a:schemeClr val="bg1"/>
                </a:solidFill>
                <a:latin typeface="Meiryo UI" panose="020B0604030504040204" pitchFamily="50" charset="-128"/>
                <a:ea typeface="Meiryo UI" panose="020B0604030504040204" pitchFamily="50" charset="-128"/>
                <a:cs typeface="MS Gothic"/>
              </a:rPr>
              <a:t>１</a:t>
            </a:r>
            <a:endParaRPr lang="en-US" altLang="ja-JP" b="1" spc="65" dirty="0">
              <a:solidFill>
                <a:schemeClr val="bg1"/>
              </a:solidFill>
              <a:latin typeface="Meiryo UI" panose="020B0604030504040204" pitchFamily="50" charset="-128"/>
              <a:ea typeface="Meiryo UI" panose="020B0604030504040204" pitchFamily="50" charset="-128"/>
              <a:cs typeface="MS Gothic"/>
            </a:endParaRPr>
          </a:p>
          <a:p>
            <a:pPr marL="12700">
              <a:lnSpc>
                <a:spcPct val="100000"/>
              </a:lnSpc>
              <a:spcBef>
                <a:spcPts val="15"/>
              </a:spcBef>
            </a:pPr>
            <a:r>
              <a:rPr lang="ja-JP" altLang="en-US" b="1" spc="65" dirty="0" smtClean="0">
                <a:solidFill>
                  <a:schemeClr val="bg1"/>
                </a:solidFill>
                <a:latin typeface="Meiryo UI" panose="020B0604030504040204" pitchFamily="50" charset="-128"/>
                <a:ea typeface="Meiryo UI" panose="020B0604030504040204" pitchFamily="50" charset="-128"/>
                <a:cs typeface="MS Gothic"/>
              </a:rPr>
              <a:t>　 上勝町ゼロ・ウェイストセンター</a:t>
            </a:r>
            <a:endParaRPr b="1" dirty="0">
              <a:solidFill>
                <a:schemeClr val="bg1"/>
              </a:solidFill>
              <a:latin typeface="Meiryo UI" panose="020B0604030504040204" pitchFamily="50" charset="-128"/>
              <a:ea typeface="Meiryo UI" panose="020B0604030504040204" pitchFamily="50" charset="-128"/>
              <a:cs typeface="Tahoma"/>
            </a:endParaRPr>
          </a:p>
          <a:p>
            <a:pPr marL="12700">
              <a:lnSpc>
                <a:spcPct val="100000"/>
              </a:lnSpc>
            </a:pPr>
            <a:endParaRPr lang="en-US" b="1" spc="75" dirty="0" smtClean="0">
              <a:solidFill>
                <a:schemeClr val="bg1"/>
              </a:solidFill>
              <a:latin typeface="Meiryo UI" panose="020B0604030504040204" pitchFamily="50" charset="-128"/>
              <a:ea typeface="Meiryo UI" panose="020B0604030504040204" pitchFamily="50" charset="-128"/>
              <a:cs typeface="MS Gothic"/>
            </a:endParaRPr>
          </a:p>
          <a:p>
            <a:pPr marL="12700">
              <a:lnSpc>
                <a:spcPct val="100000"/>
              </a:lnSpc>
            </a:pPr>
            <a:r>
              <a:rPr b="1" spc="75" dirty="0" smtClean="0">
                <a:solidFill>
                  <a:schemeClr val="bg1"/>
                </a:solidFill>
                <a:latin typeface="Meiryo UI" panose="020B0604030504040204" pitchFamily="50" charset="-128"/>
                <a:ea typeface="Meiryo UI" panose="020B0604030504040204" pitchFamily="50" charset="-128"/>
                <a:cs typeface="MS Gothic"/>
              </a:rPr>
              <a:t>②</a:t>
            </a:r>
            <a:r>
              <a:rPr lang="ja-JP" altLang="en-US" b="1" spc="75" dirty="0" smtClean="0">
                <a:solidFill>
                  <a:schemeClr val="bg1"/>
                </a:solidFill>
                <a:latin typeface="Meiryo UI" panose="020B0604030504040204" pitchFamily="50" charset="-128"/>
                <a:ea typeface="Meiryo UI" panose="020B0604030504040204" pitchFamily="50" charset="-128"/>
                <a:cs typeface="MS Gothic"/>
              </a:rPr>
              <a:t>探究素材</a:t>
            </a:r>
            <a:r>
              <a:rPr lang="ja-JP" altLang="en-US" b="1" spc="75" dirty="0" smtClean="0">
                <a:solidFill>
                  <a:schemeClr val="bg1"/>
                </a:solidFill>
                <a:latin typeface="Meiryo UI" panose="020B0604030504040204" pitchFamily="50" charset="-128"/>
                <a:ea typeface="Meiryo UI" panose="020B0604030504040204" pitchFamily="50" charset="-128"/>
                <a:cs typeface="MS Gothic"/>
              </a:rPr>
              <a:t>２</a:t>
            </a:r>
            <a:endParaRPr lang="en-US" altLang="ja-JP" b="1" spc="75" dirty="0" smtClean="0">
              <a:solidFill>
                <a:schemeClr val="bg1"/>
              </a:solidFill>
              <a:latin typeface="Meiryo UI" panose="020B0604030504040204" pitchFamily="50" charset="-128"/>
              <a:ea typeface="Meiryo UI" panose="020B0604030504040204" pitchFamily="50" charset="-128"/>
              <a:cs typeface="MS Gothic"/>
            </a:endParaRPr>
          </a:p>
          <a:p>
            <a:pPr marL="12700">
              <a:lnSpc>
                <a:spcPct val="100000"/>
              </a:lnSpc>
            </a:pPr>
            <a:r>
              <a:rPr lang="ja-JP" altLang="en-US" b="1" spc="75" dirty="0" smtClean="0">
                <a:solidFill>
                  <a:schemeClr val="bg1"/>
                </a:solidFill>
                <a:latin typeface="Meiryo UI" panose="020B0604030504040204" pitchFamily="50" charset="-128"/>
                <a:ea typeface="Meiryo UI" panose="020B0604030504040204" pitchFamily="50" charset="-128"/>
                <a:cs typeface="MS Gothic"/>
              </a:rPr>
              <a:t>　 南阿波よくばり体験　　　</a:t>
            </a:r>
            <a:endParaRPr b="1" dirty="0">
              <a:solidFill>
                <a:schemeClr val="bg1"/>
              </a:solidFill>
              <a:latin typeface="Meiryo UI" panose="020B0604030504040204" pitchFamily="50" charset="-128"/>
              <a:ea typeface="Meiryo UI" panose="020B0604030504040204" pitchFamily="50" charset="-128"/>
              <a:cs typeface="Tahoma"/>
            </a:endParaRPr>
          </a:p>
          <a:p>
            <a:pPr marL="12700">
              <a:lnSpc>
                <a:spcPct val="100000"/>
              </a:lnSpc>
            </a:pPr>
            <a:endParaRPr lang="en-US" altLang="ja-JP" b="1" spc="114" dirty="0" smtClean="0">
              <a:solidFill>
                <a:schemeClr val="bg1"/>
              </a:solidFill>
              <a:latin typeface="Meiryo UI" panose="020B0604030504040204" pitchFamily="50" charset="-128"/>
              <a:ea typeface="Meiryo UI" panose="020B0604030504040204" pitchFamily="50" charset="-128"/>
              <a:cs typeface="Tahoma"/>
            </a:endParaRPr>
          </a:p>
          <a:p>
            <a:pPr marL="12700">
              <a:lnSpc>
                <a:spcPct val="100000"/>
              </a:lnSpc>
            </a:pPr>
            <a:r>
              <a:rPr lang="ja-JP" altLang="en-US" b="1" spc="114" dirty="0" smtClean="0">
                <a:solidFill>
                  <a:schemeClr val="bg1"/>
                </a:solidFill>
                <a:latin typeface="Meiryo UI" panose="020B0604030504040204" pitchFamily="50" charset="-128"/>
                <a:ea typeface="Meiryo UI" panose="020B0604030504040204" pitchFamily="50" charset="-128"/>
                <a:cs typeface="Tahoma"/>
              </a:rPr>
              <a:t>③探究素材</a:t>
            </a:r>
            <a:r>
              <a:rPr lang="ja-JP" altLang="en-US" b="1" spc="114" dirty="0" smtClean="0">
                <a:solidFill>
                  <a:schemeClr val="bg1"/>
                </a:solidFill>
                <a:latin typeface="Meiryo UI" panose="020B0604030504040204" pitchFamily="50" charset="-128"/>
                <a:ea typeface="Meiryo UI" panose="020B0604030504040204" pitchFamily="50" charset="-128"/>
                <a:cs typeface="Tahoma"/>
              </a:rPr>
              <a:t>３</a:t>
            </a:r>
            <a:endParaRPr lang="en-US" altLang="ja-JP" b="1" spc="114" dirty="0" smtClean="0">
              <a:solidFill>
                <a:schemeClr val="bg1"/>
              </a:solidFill>
              <a:latin typeface="Meiryo UI" panose="020B0604030504040204" pitchFamily="50" charset="-128"/>
              <a:ea typeface="Meiryo UI" panose="020B0604030504040204" pitchFamily="50" charset="-128"/>
              <a:cs typeface="Tahoma"/>
            </a:endParaRPr>
          </a:p>
          <a:p>
            <a:pPr marL="12700">
              <a:lnSpc>
                <a:spcPct val="100000"/>
              </a:lnSpc>
            </a:pPr>
            <a:r>
              <a:rPr lang="en-US" altLang="ja-JP" b="1" spc="114" dirty="0">
                <a:solidFill>
                  <a:schemeClr val="bg1"/>
                </a:solidFill>
                <a:latin typeface="Meiryo UI" panose="020B0604030504040204" pitchFamily="50" charset="-128"/>
                <a:ea typeface="Meiryo UI" panose="020B0604030504040204" pitchFamily="50" charset="-128"/>
                <a:cs typeface="Tahoma"/>
              </a:rPr>
              <a:t> </a:t>
            </a:r>
            <a:r>
              <a:rPr lang="en-US" altLang="ja-JP" b="1" spc="114" dirty="0" smtClean="0">
                <a:solidFill>
                  <a:schemeClr val="bg1"/>
                </a:solidFill>
                <a:latin typeface="Meiryo UI" panose="020B0604030504040204" pitchFamily="50" charset="-128"/>
                <a:ea typeface="Meiryo UI" panose="020B0604030504040204" pitchFamily="50" charset="-128"/>
                <a:cs typeface="Tahoma"/>
              </a:rPr>
              <a:t>  </a:t>
            </a:r>
            <a:r>
              <a:rPr lang="ja-JP" altLang="en-US" b="1" spc="114" dirty="0" smtClean="0">
                <a:solidFill>
                  <a:schemeClr val="bg1"/>
                </a:solidFill>
                <a:latin typeface="Meiryo UI" panose="020B0604030504040204" pitchFamily="50" charset="-128"/>
                <a:ea typeface="Meiryo UI" panose="020B0604030504040204" pitchFamily="50" charset="-128"/>
                <a:cs typeface="Tahoma"/>
              </a:rPr>
              <a:t>そら</a:t>
            </a:r>
            <a:r>
              <a:rPr lang="ja-JP" altLang="en-US" b="1" spc="114" dirty="0" err="1" smtClean="0">
                <a:solidFill>
                  <a:schemeClr val="bg1"/>
                </a:solidFill>
                <a:latin typeface="Meiryo UI" panose="020B0604030504040204" pitchFamily="50" charset="-128"/>
                <a:ea typeface="Meiryo UI" panose="020B0604030504040204" pitchFamily="50" charset="-128"/>
                <a:cs typeface="Tahoma"/>
              </a:rPr>
              <a:t>の</a:t>
            </a:r>
            <a:r>
              <a:rPr lang="ja-JP" altLang="en-US" b="1" spc="114" dirty="0" smtClean="0">
                <a:solidFill>
                  <a:schemeClr val="bg1"/>
                </a:solidFill>
                <a:latin typeface="Meiryo UI" panose="020B0604030504040204" pitchFamily="50" charset="-128"/>
                <a:ea typeface="Meiryo UI" panose="020B0604030504040204" pitchFamily="50" charset="-128"/>
                <a:cs typeface="Tahoma"/>
              </a:rPr>
              <a:t>郷山里物語　　　  </a:t>
            </a:r>
            <a:endParaRPr lang="en-US" altLang="ja-JP" b="1" spc="114" dirty="0" smtClean="0">
              <a:solidFill>
                <a:schemeClr val="bg1"/>
              </a:solidFill>
              <a:latin typeface="Meiryo UI" panose="020B0604030504040204" pitchFamily="50" charset="-128"/>
              <a:ea typeface="Meiryo UI" panose="020B0604030504040204" pitchFamily="50" charset="-128"/>
              <a:cs typeface="Tahoma"/>
            </a:endParaRPr>
          </a:p>
          <a:p>
            <a:pPr marL="12700">
              <a:lnSpc>
                <a:spcPct val="100000"/>
              </a:lnSpc>
            </a:pPr>
            <a:endParaRPr lang="en-US" altLang="ja-JP" b="1" spc="114" dirty="0" smtClean="0">
              <a:solidFill>
                <a:schemeClr val="bg1"/>
              </a:solidFill>
              <a:latin typeface="Meiryo UI" panose="020B0604030504040204" pitchFamily="50" charset="-128"/>
              <a:ea typeface="Meiryo UI" panose="020B0604030504040204" pitchFamily="50" charset="-128"/>
              <a:cs typeface="Tahoma"/>
            </a:endParaRPr>
          </a:p>
          <a:p>
            <a:pPr marL="12700">
              <a:lnSpc>
                <a:spcPct val="100000"/>
              </a:lnSpc>
            </a:pPr>
            <a:r>
              <a:rPr lang="ja-JP" altLang="en-US" b="1" spc="114" dirty="0" smtClean="0">
                <a:solidFill>
                  <a:schemeClr val="bg1"/>
                </a:solidFill>
                <a:latin typeface="Meiryo UI" panose="020B0604030504040204" pitchFamily="50" charset="-128"/>
                <a:ea typeface="Meiryo UI" panose="020B0604030504040204" pitchFamily="50" charset="-128"/>
                <a:cs typeface="Tahoma"/>
              </a:rPr>
              <a:t>④ひょうたん島クルーズ　　</a:t>
            </a:r>
            <a:endParaRPr lang="en-US" altLang="ja-JP" b="1" spc="114" dirty="0" smtClean="0">
              <a:solidFill>
                <a:schemeClr val="bg1"/>
              </a:solidFill>
              <a:latin typeface="Meiryo UI" panose="020B0604030504040204" pitchFamily="50" charset="-128"/>
              <a:ea typeface="Meiryo UI" panose="020B0604030504040204" pitchFamily="50" charset="-128"/>
              <a:cs typeface="Tahoma"/>
            </a:endParaRPr>
          </a:p>
          <a:p>
            <a:pPr marL="12700">
              <a:lnSpc>
                <a:spcPct val="100000"/>
              </a:lnSpc>
            </a:pPr>
            <a:endParaRPr lang="en-US" altLang="ja-JP" b="1" spc="114" dirty="0" smtClean="0">
              <a:solidFill>
                <a:schemeClr val="bg1"/>
              </a:solidFill>
              <a:latin typeface="Meiryo UI" panose="020B0604030504040204" pitchFamily="50" charset="-128"/>
              <a:ea typeface="Meiryo UI" panose="020B0604030504040204" pitchFamily="50" charset="-128"/>
              <a:cs typeface="Tahoma"/>
            </a:endParaRPr>
          </a:p>
          <a:p>
            <a:pPr marL="12700">
              <a:lnSpc>
                <a:spcPct val="100000"/>
              </a:lnSpc>
            </a:pPr>
            <a:endParaRPr lang="en-US" altLang="ja-JP" b="1" spc="114" dirty="0" smtClean="0">
              <a:solidFill>
                <a:schemeClr val="bg1"/>
              </a:solidFill>
              <a:latin typeface="Meiryo UI" panose="020B0604030504040204" pitchFamily="50" charset="-128"/>
              <a:ea typeface="Meiryo UI" panose="020B0604030504040204" pitchFamily="50" charset="-128"/>
              <a:cs typeface="Tahoma"/>
            </a:endParaRPr>
          </a:p>
          <a:p>
            <a:pPr marL="12700">
              <a:lnSpc>
                <a:spcPct val="100000"/>
              </a:lnSpc>
            </a:pPr>
            <a:r>
              <a:rPr lang="ja-JP" altLang="en-US" b="1" spc="114" dirty="0" smtClean="0">
                <a:solidFill>
                  <a:schemeClr val="bg1"/>
                </a:solidFill>
                <a:latin typeface="Meiryo UI" panose="020B0604030504040204" pitchFamily="50" charset="-128"/>
                <a:ea typeface="Meiryo UI" panose="020B0604030504040204" pitchFamily="50" charset="-128"/>
                <a:cs typeface="Tahoma"/>
              </a:rPr>
              <a:t>⑤ミュージック花火　　　　 </a:t>
            </a:r>
            <a:endParaRPr lang="en-US" altLang="ja-JP" b="1" spc="114" dirty="0" smtClean="0">
              <a:solidFill>
                <a:schemeClr val="bg1"/>
              </a:solidFill>
              <a:latin typeface="Meiryo UI" panose="020B0604030504040204" pitchFamily="50" charset="-128"/>
              <a:ea typeface="Meiryo UI" panose="020B0604030504040204" pitchFamily="50" charset="-128"/>
              <a:cs typeface="Tahoma"/>
            </a:endParaRPr>
          </a:p>
          <a:p>
            <a:pPr marL="12700">
              <a:lnSpc>
                <a:spcPct val="100000"/>
              </a:lnSpc>
            </a:pPr>
            <a:endParaRPr lang="en-US" altLang="ja-JP" b="1" spc="114" dirty="0" smtClean="0">
              <a:solidFill>
                <a:schemeClr val="bg1"/>
              </a:solidFill>
              <a:latin typeface="Meiryo UI" panose="020B0604030504040204" pitchFamily="50" charset="-128"/>
              <a:ea typeface="Meiryo UI" panose="020B0604030504040204" pitchFamily="50" charset="-128"/>
              <a:cs typeface="Tahoma"/>
            </a:endParaRPr>
          </a:p>
          <a:p>
            <a:pPr marL="12700">
              <a:lnSpc>
                <a:spcPct val="100000"/>
              </a:lnSpc>
            </a:pPr>
            <a:endParaRPr lang="en-US" altLang="ja-JP" b="1" spc="114" dirty="0" smtClean="0">
              <a:solidFill>
                <a:schemeClr val="bg1"/>
              </a:solidFill>
              <a:latin typeface="Meiryo UI" panose="020B0604030504040204" pitchFamily="50" charset="-128"/>
              <a:ea typeface="Meiryo UI" panose="020B0604030504040204" pitchFamily="50" charset="-128"/>
              <a:cs typeface="Tahoma"/>
            </a:endParaRPr>
          </a:p>
          <a:p>
            <a:pPr marL="12700">
              <a:lnSpc>
                <a:spcPct val="100000"/>
              </a:lnSpc>
            </a:pPr>
            <a:r>
              <a:rPr lang="ja-JP" altLang="en-US" b="1" spc="114" dirty="0" smtClean="0">
                <a:solidFill>
                  <a:schemeClr val="bg1"/>
                </a:solidFill>
                <a:latin typeface="Meiryo UI" panose="020B0604030504040204" pitchFamily="50" charset="-128"/>
                <a:ea typeface="Meiryo UI" panose="020B0604030504040204" pitchFamily="50" charset="-128"/>
                <a:cs typeface="Tahoma"/>
              </a:rPr>
              <a:t>⑥ラフティング  　　　　　　 　</a:t>
            </a:r>
            <a:endParaRPr b="1" dirty="0">
              <a:solidFill>
                <a:schemeClr val="bg1"/>
              </a:solidFill>
              <a:latin typeface="Meiryo UI" panose="020B0604030504040204" pitchFamily="50" charset="-128"/>
              <a:ea typeface="Meiryo UI" panose="020B0604030504040204" pitchFamily="50" charset="-128"/>
              <a:cs typeface="Tahoma"/>
            </a:endParaRPr>
          </a:p>
        </p:txBody>
      </p:sp>
      <p:sp>
        <p:nvSpPr>
          <p:cNvPr id="17" name="object 13"/>
          <p:cNvSpPr txBox="1"/>
          <p:nvPr/>
        </p:nvSpPr>
        <p:spPr>
          <a:xfrm>
            <a:off x="6375400" y="3810572"/>
            <a:ext cx="381000" cy="443070"/>
          </a:xfrm>
          <a:prstGeom prst="rect">
            <a:avLst/>
          </a:prstGeom>
        </p:spPr>
        <p:txBody>
          <a:bodyPr vert="horz" wrap="square" lIns="0" tIns="12065" rIns="0" bIns="0" rtlCol="0">
            <a:spAutoFit/>
          </a:bodyPr>
          <a:lstStyle/>
          <a:p>
            <a:pPr marL="12700">
              <a:lnSpc>
                <a:spcPct val="100000"/>
              </a:lnSpc>
              <a:spcBef>
                <a:spcPts val="95"/>
              </a:spcBef>
            </a:pPr>
            <a:r>
              <a:rPr lang="ja-JP" altLang="en-US" sz="2800" b="1" spc="-5" dirty="0">
                <a:solidFill>
                  <a:srgbClr val="FF0000"/>
                </a:solidFill>
                <a:latin typeface="Microsoft YaHei UI"/>
                <a:cs typeface="Microsoft YaHei UI"/>
              </a:rPr>
              <a:t>①</a:t>
            </a:r>
            <a:endParaRPr sz="2800" dirty="0">
              <a:latin typeface="Microsoft YaHei UI"/>
              <a:cs typeface="Microsoft YaHei UI"/>
            </a:endParaRPr>
          </a:p>
        </p:txBody>
      </p:sp>
      <p:sp>
        <p:nvSpPr>
          <p:cNvPr id="19" name="object 13"/>
          <p:cNvSpPr txBox="1"/>
          <p:nvPr/>
        </p:nvSpPr>
        <p:spPr>
          <a:xfrm>
            <a:off x="4888669" y="3589037"/>
            <a:ext cx="381000" cy="443070"/>
          </a:xfrm>
          <a:prstGeom prst="rect">
            <a:avLst/>
          </a:prstGeom>
        </p:spPr>
        <p:txBody>
          <a:bodyPr vert="horz" wrap="square" lIns="0" tIns="12065" rIns="0" bIns="0" rtlCol="0">
            <a:spAutoFit/>
          </a:bodyPr>
          <a:lstStyle/>
          <a:p>
            <a:pPr marL="12700">
              <a:lnSpc>
                <a:spcPct val="100000"/>
              </a:lnSpc>
              <a:spcBef>
                <a:spcPts val="95"/>
              </a:spcBef>
            </a:pPr>
            <a:r>
              <a:rPr lang="ja-JP" altLang="en-US" sz="2800" b="1" dirty="0" smtClean="0">
                <a:solidFill>
                  <a:srgbClr val="FF0000"/>
                </a:solidFill>
                <a:latin typeface="Microsoft YaHei UI"/>
                <a:cs typeface="Microsoft YaHei UI"/>
              </a:rPr>
              <a:t>③</a:t>
            </a:r>
            <a:endParaRPr sz="2800" b="1" dirty="0">
              <a:solidFill>
                <a:srgbClr val="FF0000"/>
              </a:solidFill>
              <a:latin typeface="Microsoft YaHei UI"/>
              <a:cs typeface="Microsoft YaHei UI"/>
            </a:endParaRPr>
          </a:p>
        </p:txBody>
      </p:sp>
      <p:sp>
        <p:nvSpPr>
          <p:cNvPr id="20" name="object 13"/>
          <p:cNvSpPr txBox="1"/>
          <p:nvPr/>
        </p:nvSpPr>
        <p:spPr>
          <a:xfrm>
            <a:off x="7318248" y="5457825"/>
            <a:ext cx="381000" cy="443070"/>
          </a:xfrm>
          <a:prstGeom prst="rect">
            <a:avLst/>
          </a:prstGeom>
        </p:spPr>
        <p:txBody>
          <a:bodyPr vert="horz" wrap="square" lIns="0" tIns="12065" rIns="0" bIns="0" rtlCol="0">
            <a:spAutoFit/>
          </a:bodyPr>
          <a:lstStyle/>
          <a:p>
            <a:pPr marL="12700">
              <a:lnSpc>
                <a:spcPct val="100000"/>
              </a:lnSpc>
              <a:spcBef>
                <a:spcPts val="95"/>
              </a:spcBef>
            </a:pPr>
            <a:r>
              <a:rPr lang="ja-JP" altLang="en-US" sz="2800" b="1" dirty="0" smtClean="0">
                <a:solidFill>
                  <a:srgbClr val="FF0000"/>
                </a:solidFill>
                <a:latin typeface="Microsoft YaHei UI"/>
                <a:cs typeface="Microsoft YaHei UI"/>
              </a:rPr>
              <a:t>②</a:t>
            </a:r>
            <a:endParaRPr sz="2800" b="1" dirty="0">
              <a:solidFill>
                <a:srgbClr val="FF0000"/>
              </a:solidFill>
              <a:latin typeface="Microsoft YaHei UI"/>
              <a:cs typeface="Microsoft YaHei UI"/>
            </a:endParaRPr>
          </a:p>
        </p:txBody>
      </p:sp>
      <p:sp>
        <p:nvSpPr>
          <p:cNvPr id="21" name="object 13"/>
          <p:cNvSpPr txBox="1"/>
          <p:nvPr/>
        </p:nvSpPr>
        <p:spPr>
          <a:xfrm>
            <a:off x="7318248" y="3403767"/>
            <a:ext cx="381000" cy="487377"/>
          </a:xfrm>
          <a:prstGeom prst="rect">
            <a:avLst/>
          </a:prstGeom>
        </p:spPr>
        <p:txBody>
          <a:bodyPr vert="horz" wrap="square" lIns="0" tIns="12065" rIns="0" bIns="0" rtlCol="0">
            <a:spAutoFit/>
          </a:bodyPr>
          <a:lstStyle/>
          <a:p>
            <a:pPr marL="12700">
              <a:lnSpc>
                <a:spcPct val="100000"/>
              </a:lnSpc>
              <a:spcBef>
                <a:spcPts val="95"/>
              </a:spcBef>
            </a:pPr>
            <a:r>
              <a:rPr lang="ja-JP" altLang="en-US" sz="2800" b="1" spc="-5" dirty="0" smtClean="0">
                <a:solidFill>
                  <a:srgbClr val="FF0000"/>
                </a:solidFill>
                <a:latin typeface="Microsoft YaHei UI"/>
                <a:cs typeface="Microsoft YaHei UI"/>
              </a:rPr>
              <a:t>④</a:t>
            </a:r>
            <a:endParaRPr sz="2800" dirty="0">
              <a:latin typeface="Microsoft YaHei UI"/>
              <a:cs typeface="Microsoft YaHei UI"/>
            </a:endParaRPr>
          </a:p>
        </p:txBody>
      </p:sp>
      <p:sp>
        <p:nvSpPr>
          <p:cNvPr id="22" name="object 13"/>
          <p:cNvSpPr txBox="1"/>
          <p:nvPr/>
        </p:nvSpPr>
        <p:spPr>
          <a:xfrm>
            <a:off x="7404100" y="4619625"/>
            <a:ext cx="381000" cy="443070"/>
          </a:xfrm>
          <a:prstGeom prst="rect">
            <a:avLst/>
          </a:prstGeom>
        </p:spPr>
        <p:txBody>
          <a:bodyPr vert="horz" wrap="square" lIns="0" tIns="12065" rIns="0" bIns="0" rtlCol="0">
            <a:spAutoFit/>
          </a:bodyPr>
          <a:lstStyle/>
          <a:p>
            <a:pPr marL="12700">
              <a:lnSpc>
                <a:spcPct val="100000"/>
              </a:lnSpc>
              <a:spcBef>
                <a:spcPts val="95"/>
              </a:spcBef>
            </a:pPr>
            <a:r>
              <a:rPr lang="ja-JP" altLang="en-US" sz="2800" b="1" spc="-5" dirty="0">
                <a:solidFill>
                  <a:srgbClr val="FF0000"/>
                </a:solidFill>
                <a:latin typeface="Microsoft YaHei UI"/>
                <a:cs typeface="Microsoft YaHei UI"/>
              </a:rPr>
              <a:t>⑤</a:t>
            </a:r>
            <a:endParaRPr sz="2800" dirty="0">
              <a:latin typeface="Microsoft YaHei UI"/>
              <a:cs typeface="Microsoft YaHei UI"/>
            </a:endParaRPr>
          </a:p>
        </p:txBody>
      </p:sp>
      <p:sp>
        <p:nvSpPr>
          <p:cNvPr id="23" name="object 13"/>
          <p:cNvSpPr txBox="1"/>
          <p:nvPr/>
        </p:nvSpPr>
        <p:spPr>
          <a:xfrm>
            <a:off x="4134185" y="3403767"/>
            <a:ext cx="381000" cy="443070"/>
          </a:xfrm>
          <a:prstGeom prst="rect">
            <a:avLst/>
          </a:prstGeom>
        </p:spPr>
        <p:txBody>
          <a:bodyPr vert="horz" wrap="square" lIns="0" tIns="12065" rIns="0" bIns="0" rtlCol="0">
            <a:spAutoFit/>
          </a:bodyPr>
          <a:lstStyle/>
          <a:p>
            <a:pPr marL="12700">
              <a:lnSpc>
                <a:spcPct val="100000"/>
              </a:lnSpc>
              <a:spcBef>
                <a:spcPts val="95"/>
              </a:spcBef>
            </a:pPr>
            <a:r>
              <a:rPr lang="ja-JP" altLang="en-US" sz="2800" b="1" spc="-5" dirty="0">
                <a:solidFill>
                  <a:srgbClr val="FF0000"/>
                </a:solidFill>
                <a:latin typeface="Microsoft YaHei UI"/>
                <a:cs typeface="Microsoft YaHei UI"/>
              </a:rPr>
              <a:t>⑥</a:t>
            </a:r>
            <a:endParaRPr sz="2800" dirty="0">
              <a:latin typeface="Microsoft YaHei UI"/>
              <a:cs typeface="Microsoft YaHei UI"/>
            </a:endParaRPr>
          </a:p>
        </p:txBody>
      </p:sp>
      <p:sp>
        <p:nvSpPr>
          <p:cNvPr id="11" name="スライド番号プレースホルダー 10"/>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11</a:t>
            </a:fld>
            <a:endParaRPr lang="ja-JP" altLang="en-US" dirty="0">
              <a:solidFill>
                <a:srgbClr val="002060"/>
              </a:solidFill>
            </a:endParaRPr>
          </a:p>
        </p:txBody>
      </p:sp>
      <p:sp>
        <p:nvSpPr>
          <p:cNvPr id="25" name="object 9"/>
          <p:cNvSpPr/>
          <p:nvPr/>
        </p:nvSpPr>
        <p:spPr>
          <a:xfrm>
            <a:off x="772668" y="885825"/>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endParaRPr dirty="0"/>
          </a:p>
        </p:txBody>
      </p:sp>
      <p:pic>
        <p:nvPicPr>
          <p:cNvPr id="26" name="図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0655" y="3243199"/>
            <a:ext cx="8460000" cy="324000"/>
          </a:xfrm>
          <a:prstGeom prst="rect">
            <a:avLst/>
          </a:prstGeom>
          <a:solidFill>
            <a:srgbClr val="002060"/>
          </a:solidFill>
        </p:spPr>
        <p:txBody>
          <a:bodyPr vert="horz" wrap="square" lIns="0" tIns="55880" rIns="0" bIns="0" rtlCol="0">
            <a:spAutoFit/>
          </a:bodyPr>
          <a:lstStyle/>
          <a:p>
            <a:pPr marL="188595" lvl="0">
              <a:spcBef>
                <a:spcPts val="440"/>
              </a:spcBef>
              <a:tabLst>
                <a:tab pos="5815330" algn="l"/>
              </a:tabLst>
              <a:defRPr/>
            </a:pPr>
            <a:r>
              <a:rPr lang="ja-JP" altLang="en-US" sz="1600" b="1" spc="-5" dirty="0">
                <a:solidFill>
                  <a:srgbClr val="FFFFFF"/>
                </a:solidFill>
                <a:latin typeface="Meiryo UI" panose="020B0604030504040204" pitchFamily="50" charset="-128"/>
                <a:ea typeface="Meiryo UI" panose="020B0604030504040204" pitchFamily="50" charset="-128"/>
                <a:cs typeface="MS UI Gothic"/>
              </a:rPr>
              <a:t>南部エリア（</a:t>
            </a:r>
            <a:r>
              <a:rPr lang="ja-JP" altLang="en-US" sz="1600" b="1" spc="-5" dirty="0" smtClean="0">
                <a:solidFill>
                  <a:srgbClr val="FFFFFF"/>
                </a:solidFill>
                <a:latin typeface="Meiryo UI" panose="020B0604030504040204" pitchFamily="50" charset="-128"/>
                <a:ea typeface="Meiryo UI" panose="020B0604030504040204" pitchFamily="50" charset="-128"/>
                <a:cs typeface="MS UI Gothic"/>
              </a:rPr>
              <a:t>マリンスポーツ）</a:t>
            </a:r>
            <a:r>
              <a:rPr kumimoji="1" sz="1600" b="0" i="0" u="none" strike="noStrike" kern="1200" cap="none" spc="-5"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S UI Gothic"/>
              </a:rPr>
              <a:t>	</a:t>
            </a:r>
            <a:r>
              <a:rPr kumimoji="1" lang="ja-JP" altLang="en-US" sz="1600" b="0"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S UI Gothic"/>
              </a:rPr>
              <a:t>　　　　</a:t>
            </a:r>
            <a:endParaRPr kumimoji="1"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S UI Gothic"/>
            </a:endParaRPr>
          </a:p>
        </p:txBody>
      </p:sp>
      <p:sp>
        <p:nvSpPr>
          <p:cNvPr id="6" name="object 6"/>
          <p:cNvSpPr txBox="1"/>
          <p:nvPr/>
        </p:nvSpPr>
        <p:spPr>
          <a:xfrm>
            <a:off x="1180655" y="1060196"/>
            <a:ext cx="8460000" cy="324000"/>
          </a:xfrm>
          <a:prstGeom prst="rect">
            <a:avLst/>
          </a:prstGeom>
          <a:solidFill>
            <a:srgbClr val="002060"/>
          </a:solidFill>
        </p:spPr>
        <p:txBody>
          <a:bodyPr vert="horz" wrap="square" lIns="0" tIns="67945" rIns="0" bIns="0" rtlCol="0">
            <a:spAutoFit/>
          </a:bodyPr>
          <a:lstStyle/>
          <a:p>
            <a:pPr marL="223520" lvl="0">
              <a:spcBef>
                <a:spcPts val="535"/>
              </a:spcBef>
              <a:tabLst>
                <a:tab pos="5607685" algn="l"/>
              </a:tabLst>
              <a:defRPr/>
            </a:pPr>
            <a:r>
              <a:rPr lang="ja-JP" altLang="en-US" sz="1600" b="1" spc="-5" dirty="0">
                <a:solidFill>
                  <a:srgbClr val="FFFFFF"/>
                </a:solidFill>
                <a:latin typeface="Meiryo UI" panose="020B0604030504040204" pitchFamily="50" charset="-128"/>
                <a:ea typeface="Meiryo UI" panose="020B0604030504040204" pitchFamily="50" charset="-128"/>
                <a:cs typeface="Yu Gothic"/>
              </a:rPr>
              <a:t>東部エリア</a:t>
            </a:r>
            <a:r>
              <a:rPr lang="ja-JP" altLang="en-US" sz="1600" b="1" spc="-5" dirty="0" smtClean="0">
                <a:solidFill>
                  <a:srgbClr val="FFFFFF"/>
                </a:solidFill>
                <a:latin typeface="Meiryo UI" panose="020B0604030504040204" pitchFamily="50" charset="-128"/>
                <a:ea typeface="Meiryo UI" panose="020B0604030504040204" pitchFamily="50" charset="-128"/>
                <a:cs typeface="Yu Gothic"/>
              </a:rPr>
              <a:t>（リサイクル） </a:t>
            </a:r>
            <a:r>
              <a:rPr kumimoji="1" sz="1600" b="0" i="0" u="none" strike="noStrike" kern="1200" cap="none" spc="-5"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S UI Gothic"/>
              </a:rPr>
              <a:t>	</a:t>
            </a:r>
            <a:r>
              <a:rPr kumimoji="1" lang="ja-JP" altLang="en-US" sz="1600" b="0"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S UI Gothic"/>
              </a:rPr>
              <a:t>　　　　　　</a:t>
            </a:r>
            <a:endParaRPr kumimoji="1"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S UI Gothic"/>
            </a:endParaRPr>
          </a:p>
        </p:txBody>
      </p:sp>
      <p:sp>
        <p:nvSpPr>
          <p:cNvPr id="15" name="object 15"/>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4" name="object 6"/>
          <p:cNvSpPr txBox="1"/>
          <p:nvPr/>
        </p:nvSpPr>
        <p:spPr>
          <a:xfrm>
            <a:off x="1180655" y="5289475"/>
            <a:ext cx="8460000" cy="324000"/>
          </a:xfrm>
          <a:prstGeom prst="rect">
            <a:avLst/>
          </a:prstGeom>
          <a:solidFill>
            <a:srgbClr val="002060"/>
          </a:solidFill>
        </p:spPr>
        <p:txBody>
          <a:bodyPr vert="horz" wrap="square" lIns="0" tIns="67945" rIns="0" bIns="0" rtlCol="0">
            <a:spAutoFit/>
          </a:bodyPr>
          <a:lstStyle/>
          <a:p>
            <a:pPr marL="223520" lvl="0">
              <a:spcBef>
                <a:spcPts val="535"/>
              </a:spcBef>
              <a:tabLst>
                <a:tab pos="5607685" algn="l"/>
              </a:tabLst>
              <a:defRPr/>
            </a:pPr>
            <a:r>
              <a:rPr lang="ja-JP" altLang="en-US" sz="1600" b="1" spc="-5" dirty="0">
                <a:solidFill>
                  <a:srgbClr val="FFFFFF"/>
                </a:solidFill>
                <a:latin typeface="Meiryo UI" panose="020B0604030504040204" pitchFamily="50" charset="-128"/>
                <a:ea typeface="Meiryo UI" panose="020B0604030504040204" pitchFamily="50" charset="-128"/>
                <a:cs typeface="Yu Gothic"/>
              </a:rPr>
              <a:t>西部</a:t>
            </a:r>
            <a:r>
              <a:rPr lang="ja-JP" altLang="en-US" sz="1600" b="1" spc="-5" dirty="0" smtClean="0">
                <a:solidFill>
                  <a:srgbClr val="FFFFFF"/>
                </a:solidFill>
                <a:latin typeface="Meiryo UI" panose="020B0604030504040204" pitchFamily="50" charset="-128"/>
                <a:ea typeface="Meiryo UI" panose="020B0604030504040204" pitchFamily="50" charset="-128"/>
                <a:cs typeface="Yu Gothic"/>
              </a:rPr>
              <a:t>エリア（民泊農業体験）</a:t>
            </a:r>
            <a:r>
              <a:rPr kumimoji="1" sz="1600" b="0" i="0" u="none" strike="noStrike" kern="1200" cap="none" spc="-5"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S UI Gothic"/>
              </a:rPr>
              <a:t>	</a:t>
            </a:r>
            <a:r>
              <a:rPr kumimoji="1" lang="ja-JP" altLang="en-US" sz="1600" b="0"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S UI Gothic"/>
              </a:rPr>
              <a:t>　　　　　</a:t>
            </a:r>
            <a:endParaRPr kumimoji="1"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S UI Gothic"/>
            </a:endParaRPr>
          </a:p>
        </p:txBody>
      </p:sp>
      <p:graphicFrame>
        <p:nvGraphicFramePr>
          <p:cNvPr id="3" name="表 2"/>
          <p:cNvGraphicFramePr>
            <a:graphicFrameLocks noGrp="1"/>
          </p:cNvGraphicFramePr>
          <p:nvPr>
            <p:extLst>
              <p:ext uri="{D42A27DB-BD31-4B8C-83A1-F6EECF244321}">
                <p14:modId xmlns:p14="http://schemas.microsoft.com/office/powerpoint/2010/main" val="3834876267"/>
              </p:ext>
            </p:extLst>
          </p:nvPr>
        </p:nvGraphicFramePr>
        <p:xfrm>
          <a:off x="1256856" y="1444445"/>
          <a:ext cx="8357043" cy="1738506"/>
        </p:xfrm>
        <a:graphic>
          <a:graphicData uri="http://schemas.openxmlformats.org/drawingml/2006/table">
            <a:tbl>
              <a:tblPr/>
              <a:tblGrid>
                <a:gridCol w="781760">
                  <a:extLst>
                    <a:ext uri="{9D8B030D-6E8A-4147-A177-3AD203B41FA5}">
                      <a16:colId xmlns:a16="http://schemas.microsoft.com/office/drawing/2014/main" val="990642985"/>
                    </a:ext>
                  </a:extLst>
                </a:gridCol>
                <a:gridCol w="7575283">
                  <a:extLst>
                    <a:ext uri="{9D8B030D-6E8A-4147-A177-3AD203B41FA5}">
                      <a16:colId xmlns:a16="http://schemas.microsoft.com/office/drawing/2014/main" val="2738554836"/>
                    </a:ext>
                  </a:extLst>
                </a:gridCol>
              </a:tblGrid>
              <a:tr h="880368">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瀬戸大橋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各発地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ーーーー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しまなみ海道　</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ーーー徳島</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探究１</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上勝町</a:t>
                      </a:r>
                      <a:r>
                        <a:rPr kumimoji="1" lang="ja-JP" altLang="en-US" sz="1200" b="1" i="0" u="none" strike="noStrike" cap="none" normalizeH="0" baseline="0" dirty="0" err="1" smtClean="0">
                          <a:ln>
                            <a:noFill/>
                          </a:ln>
                          <a:solidFill>
                            <a:srgbClr val="FF0000"/>
                          </a:solidFill>
                          <a:effectLst/>
                          <a:latin typeface="Meiryo UI" panose="020B0604030504040204" pitchFamily="50" charset="-128"/>
                          <a:ea typeface="Meiryo UI" panose="020B0604030504040204" pitchFamily="50" charset="-128"/>
                        </a:rPr>
                        <a:t>ゼロ・ウェイストセンター</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ーーーー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徳島市内泊</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午前</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午後</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53289049"/>
                  </a:ext>
                </a:extLst>
              </a:tr>
              <a:tr h="858138">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2</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11</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時～上演</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市内発</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阿波おどり会館</a:t>
                      </a:r>
                      <a:r>
                        <a:rPr kumimoji="1" lang="en-US" altLang="ja-JP"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眉山展望台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ーーー関西方面へ</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8:30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9:30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11:30          14:00</a:t>
                      </a: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73693649"/>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263242659"/>
              </p:ext>
            </p:extLst>
          </p:nvPr>
        </p:nvGraphicFramePr>
        <p:xfrm>
          <a:off x="1256856" y="5673725"/>
          <a:ext cx="8341371" cy="1625600"/>
        </p:xfrm>
        <a:graphic>
          <a:graphicData uri="http://schemas.openxmlformats.org/drawingml/2006/table">
            <a:tbl>
              <a:tblPr/>
              <a:tblGrid>
                <a:gridCol w="780295">
                  <a:extLst>
                    <a:ext uri="{9D8B030D-6E8A-4147-A177-3AD203B41FA5}">
                      <a16:colId xmlns:a16="http://schemas.microsoft.com/office/drawing/2014/main" val="923008906"/>
                    </a:ext>
                  </a:extLst>
                </a:gridCol>
                <a:gridCol w="7561076">
                  <a:extLst>
                    <a:ext uri="{9D8B030D-6E8A-4147-A177-3AD203B41FA5}">
                      <a16:colId xmlns:a16="http://schemas.microsoft.com/office/drawing/2014/main" val="2200671987"/>
                    </a:ext>
                  </a:extLst>
                </a:gridCol>
              </a:tblGrid>
              <a:tr h="807065">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瀬戸大橋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各発地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ーーーー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しまなみ海道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ーーー徳島</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探究３</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そら</a:t>
                      </a:r>
                      <a:r>
                        <a:rPr kumimoji="1" lang="ja-JP" altLang="en-US" sz="1200" b="1" i="0" u="none" strike="noStrike" cap="none" normalizeH="0" baseline="0" dirty="0" err="1" smtClean="0">
                          <a:ln>
                            <a:noFill/>
                          </a:ln>
                          <a:solidFill>
                            <a:srgbClr val="FF0000"/>
                          </a:solidFill>
                          <a:effectLst/>
                          <a:latin typeface="Meiryo UI" panose="020B0604030504040204" pitchFamily="50" charset="-128"/>
                          <a:ea typeface="Meiryo UI" panose="020B0604030504040204" pitchFamily="50" charset="-128"/>
                        </a:rPr>
                        <a:t>の</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郷山里物語</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民泊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午前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午後</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7299176"/>
                  </a:ext>
                </a:extLst>
              </a:tr>
              <a:tr h="818535">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2</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民泊</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大塚国際美術館</a:t>
                      </a:r>
                      <a:r>
                        <a:rPr kumimoji="1" lang="en-US" altLang="ja-JP"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or</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ドイツ館</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ーーー関西方面へ</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8:00         9:30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12:00          14:30   </a:t>
                      </a: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33034177"/>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358183679"/>
              </p:ext>
            </p:extLst>
          </p:nvPr>
        </p:nvGraphicFramePr>
        <p:xfrm>
          <a:off x="1256856" y="3627449"/>
          <a:ext cx="8357043" cy="1601777"/>
        </p:xfrm>
        <a:graphic>
          <a:graphicData uri="http://schemas.openxmlformats.org/drawingml/2006/table">
            <a:tbl>
              <a:tblPr/>
              <a:tblGrid>
                <a:gridCol w="781761">
                  <a:extLst>
                    <a:ext uri="{9D8B030D-6E8A-4147-A177-3AD203B41FA5}">
                      <a16:colId xmlns:a16="http://schemas.microsoft.com/office/drawing/2014/main" val="2266419311"/>
                    </a:ext>
                  </a:extLst>
                </a:gridCol>
                <a:gridCol w="7575282">
                  <a:extLst>
                    <a:ext uri="{9D8B030D-6E8A-4147-A177-3AD203B41FA5}">
                      <a16:colId xmlns:a16="http://schemas.microsoft.com/office/drawing/2014/main" val="3919971362"/>
                    </a:ext>
                  </a:extLst>
                </a:gridCol>
              </a:tblGrid>
              <a:tr h="839777">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瀬戸大橋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各発地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ーーーー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しまなみ海道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ーーー徳島</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探究２</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南阿波よくばり体験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ーーー南部泊</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午前　　　 　　　　　　　　　　　　　　　　　    　　午後</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1974562"/>
                  </a:ext>
                </a:extLst>
              </a:tr>
              <a:tr h="762000">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2</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南部発</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うみがめ博物館</a:t>
                      </a:r>
                      <a:r>
                        <a:rPr kumimoji="1" lang="ja-JP" altLang="en-US" sz="1200" b="1"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カレッタ</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藍の館（藍染体験）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ーーー関方面西へ</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8:00          9:30                              11:30                            15:00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72728636"/>
                  </a:ext>
                </a:extLst>
              </a:tr>
            </a:tbl>
          </a:graphicData>
        </a:graphic>
      </p:graphicFrame>
      <p:sp>
        <p:nvSpPr>
          <p:cNvPr id="13" name="object 2"/>
          <p:cNvSpPr txBox="1"/>
          <p:nvPr/>
        </p:nvSpPr>
        <p:spPr>
          <a:xfrm>
            <a:off x="772668" y="275069"/>
            <a:ext cx="8221940"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探究モデルコース</a:t>
            </a:r>
            <a:r>
              <a:rPr kumimoji="1" lang="en-US" altLang="ja-JP"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a:t>
            </a: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バス・１泊</a:t>
            </a:r>
            <a:r>
              <a:rPr kumimoji="1" lang="en-US" altLang="ja-JP"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a:t>
            </a: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（徳島→関西）</a:t>
            </a:r>
            <a:endParaRPr kumimoji="1" sz="2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Yu Gothic"/>
            </a:endParaRPr>
          </a:p>
        </p:txBody>
      </p:sp>
      <p:sp>
        <p:nvSpPr>
          <p:cNvPr id="19" name="スライド番号プレースホルダー 18"/>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12</a:t>
            </a:fld>
            <a:endParaRPr lang="ja-JP" altLang="en-US" dirty="0">
              <a:solidFill>
                <a:srgbClr val="002060"/>
              </a:solidFill>
            </a:endParaRPr>
          </a:p>
        </p:txBody>
      </p:sp>
      <p:pic>
        <p:nvPicPr>
          <p:cNvPr id="21" name="図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4203126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20" y="3254693"/>
            <a:ext cx="8460000" cy="324000"/>
          </a:xfrm>
          <a:prstGeom prst="rect">
            <a:avLst/>
          </a:prstGeom>
          <a:solidFill>
            <a:srgbClr val="002060"/>
          </a:solidFill>
        </p:spPr>
        <p:txBody>
          <a:bodyPr vert="horz" wrap="square" lIns="0" tIns="55880" rIns="0" bIns="0" rtlCol="0">
            <a:spAutoFit/>
          </a:bodyPr>
          <a:lstStyle/>
          <a:p>
            <a:pPr marL="188595" lvl="0">
              <a:spcBef>
                <a:spcPts val="440"/>
              </a:spcBef>
              <a:tabLst>
                <a:tab pos="5815330" algn="l"/>
              </a:tabLst>
              <a:defRPr/>
            </a:pPr>
            <a:r>
              <a:rPr lang="ja-JP" altLang="en-US" sz="1600" b="1" spc="-5" dirty="0" smtClean="0">
                <a:solidFill>
                  <a:srgbClr val="FFFFFF"/>
                </a:solidFill>
                <a:latin typeface="Meiryo UI" panose="020B0604030504040204" pitchFamily="50" charset="-128"/>
                <a:ea typeface="Meiryo UI" panose="020B0604030504040204" pitchFamily="50" charset="-128"/>
                <a:cs typeface="MS UI Gothic"/>
              </a:rPr>
              <a:t>南部エリア（マリンスポーツ） </a:t>
            </a:r>
            <a:r>
              <a:rPr kumimoji="1" sz="1600" b="0" i="0" u="none" strike="noStrike" kern="1200" cap="none" spc="-5"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S UI Gothic"/>
              </a:rPr>
              <a:t>	</a:t>
            </a:r>
            <a:r>
              <a:rPr kumimoji="1" lang="ja-JP" altLang="en-US" sz="1600" b="0"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S UI Gothic"/>
              </a:rPr>
              <a:t>　　　　　</a:t>
            </a:r>
            <a:endParaRPr kumimoji="1"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S UI Gothic"/>
            </a:endParaRPr>
          </a:p>
        </p:txBody>
      </p:sp>
      <p:sp>
        <p:nvSpPr>
          <p:cNvPr id="6" name="object 6"/>
          <p:cNvSpPr txBox="1"/>
          <p:nvPr/>
        </p:nvSpPr>
        <p:spPr>
          <a:xfrm>
            <a:off x="1174120" y="1050925"/>
            <a:ext cx="8460000" cy="324000"/>
          </a:xfrm>
          <a:prstGeom prst="rect">
            <a:avLst/>
          </a:prstGeom>
          <a:solidFill>
            <a:srgbClr val="002060"/>
          </a:solidFill>
        </p:spPr>
        <p:txBody>
          <a:bodyPr vert="horz" wrap="square" lIns="0" tIns="67945" rIns="0" bIns="0" rtlCol="0">
            <a:spAutoFit/>
          </a:bodyPr>
          <a:lstStyle/>
          <a:p>
            <a:pPr marL="223520" marR="0" lvl="0" indent="0" algn="l" defTabSz="914400" rtl="0" eaLnBrk="1" fontAlgn="auto" latinLnBrk="0" hangingPunct="1">
              <a:lnSpc>
                <a:spcPct val="100000"/>
              </a:lnSpc>
              <a:spcBef>
                <a:spcPts val="535"/>
              </a:spcBef>
              <a:spcAft>
                <a:spcPts val="0"/>
              </a:spcAft>
              <a:buClrTx/>
              <a:buSzTx/>
              <a:buFontTx/>
              <a:buNone/>
              <a:tabLst>
                <a:tab pos="5607685" algn="l"/>
              </a:tabLst>
              <a:defRPr/>
            </a:pPr>
            <a:r>
              <a:rPr kumimoji="1" lang="ja-JP" altLang="en-US" sz="1600" b="1"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Yu Gothic"/>
              </a:rPr>
              <a:t>東部エリア（リサイクル）</a:t>
            </a:r>
            <a:r>
              <a:rPr kumimoji="1" sz="1600" b="0" i="0" u="none" strike="noStrike" kern="1200" cap="none" spc="-5"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S UI Gothic"/>
              </a:rPr>
              <a:t>	</a:t>
            </a:r>
            <a:r>
              <a:rPr kumimoji="1" lang="ja-JP" altLang="en-US" sz="1600" b="0"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S UI Gothic"/>
              </a:rPr>
              <a:t>　　　　　　</a:t>
            </a:r>
            <a:endParaRPr kumimoji="1"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S UI Gothic"/>
            </a:endParaRPr>
          </a:p>
        </p:txBody>
      </p:sp>
      <p:sp>
        <p:nvSpPr>
          <p:cNvPr id="15" name="object 15"/>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074900096"/>
              </p:ext>
            </p:extLst>
          </p:nvPr>
        </p:nvGraphicFramePr>
        <p:xfrm>
          <a:off x="1234295" y="1441736"/>
          <a:ext cx="8387125" cy="1746147"/>
        </p:xfrm>
        <a:graphic>
          <a:graphicData uri="http://schemas.openxmlformats.org/drawingml/2006/table">
            <a:tbl>
              <a:tblPr/>
              <a:tblGrid>
                <a:gridCol w="784575">
                  <a:extLst>
                    <a:ext uri="{9D8B030D-6E8A-4147-A177-3AD203B41FA5}">
                      <a16:colId xmlns:a16="http://schemas.microsoft.com/office/drawing/2014/main" val="2111606559"/>
                    </a:ext>
                  </a:extLst>
                </a:gridCol>
                <a:gridCol w="7602550">
                  <a:extLst>
                    <a:ext uri="{9D8B030D-6E8A-4147-A177-3AD203B41FA5}">
                      <a16:colId xmlns:a16="http://schemas.microsoft.com/office/drawing/2014/main" val="1370830734"/>
                    </a:ext>
                  </a:extLst>
                </a:gridCol>
              </a:tblGrid>
              <a:tr h="819408">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各発地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ーーー羽田空港</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ーー徳島阿波おどり空港ーーー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探究１</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上勝町</a:t>
                      </a:r>
                      <a:r>
                        <a:rPr kumimoji="1" lang="ja-JP" altLang="en-US" sz="1200" b="1" i="0" u="none" strike="noStrike" cap="none" normalizeH="0" baseline="0" dirty="0" err="1" smtClean="0">
                          <a:ln>
                            <a:noFill/>
                          </a:ln>
                          <a:solidFill>
                            <a:srgbClr val="FF0000"/>
                          </a:solidFill>
                          <a:effectLst/>
                          <a:latin typeface="Meiryo UI" panose="020B0604030504040204" pitchFamily="50" charset="-128"/>
                          <a:ea typeface="Meiryo UI" panose="020B0604030504040204" pitchFamily="50" charset="-128"/>
                        </a:rPr>
                        <a:t>ゼロ・ウェイストセンター</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徳島市内泊</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午前便</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午後</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442448"/>
                  </a:ext>
                </a:extLst>
              </a:tr>
              <a:tr h="926739">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2</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市内発</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阿波おどり会館</a:t>
                      </a:r>
                      <a:r>
                        <a:rPr kumimoji="1" lang="en-US" altLang="ja-JP"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眉山展望台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ひょうたん島</a:t>
                      </a:r>
                      <a:r>
                        <a:rPr kumimoji="1" lang="ja-JP" altLang="en-US" sz="1200" b="1"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クルーズ</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ーーーー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関西方面へ</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9:00           10:00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10:30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11:30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15:00</a:t>
                      </a: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239772"/>
                  </a:ext>
                </a:extLst>
              </a:tr>
            </a:tbl>
          </a:graphicData>
        </a:graphic>
      </p:graphicFrame>
      <p:graphicFrame>
        <p:nvGraphicFramePr>
          <p:cNvPr id="30" name="表 29"/>
          <p:cNvGraphicFramePr>
            <a:graphicFrameLocks noGrp="1"/>
          </p:cNvGraphicFramePr>
          <p:nvPr>
            <p:extLst>
              <p:ext uri="{D42A27DB-BD31-4B8C-83A1-F6EECF244321}">
                <p14:modId xmlns:p14="http://schemas.microsoft.com/office/powerpoint/2010/main" val="1282165737"/>
              </p:ext>
            </p:extLst>
          </p:nvPr>
        </p:nvGraphicFramePr>
        <p:xfrm>
          <a:off x="1234295" y="3645505"/>
          <a:ext cx="8387125" cy="1670312"/>
        </p:xfrm>
        <a:graphic>
          <a:graphicData uri="http://schemas.openxmlformats.org/drawingml/2006/table">
            <a:tbl>
              <a:tblPr/>
              <a:tblGrid>
                <a:gridCol w="784574">
                  <a:extLst>
                    <a:ext uri="{9D8B030D-6E8A-4147-A177-3AD203B41FA5}">
                      <a16:colId xmlns:a16="http://schemas.microsoft.com/office/drawing/2014/main" val="2111606559"/>
                    </a:ext>
                  </a:extLst>
                </a:gridCol>
                <a:gridCol w="7602551">
                  <a:extLst>
                    <a:ext uri="{9D8B030D-6E8A-4147-A177-3AD203B41FA5}">
                      <a16:colId xmlns:a16="http://schemas.microsoft.com/office/drawing/2014/main" val="1370830734"/>
                    </a:ext>
                  </a:extLst>
                </a:gridCol>
              </a:tblGrid>
              <a:tr h="842716">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各発地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ーーー羽田空港</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ーーー徳島阿波おどり空港ーーーー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探究２</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南阿波よくばり体験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ーーー南部泊</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午前便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午後</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442448"/>
                  </a:ext>
                </a:extLst>
              </a:tr>
              <a:tr h="827596">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2</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南部発</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探究１</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上勝町</a:t>
                      </a:r>
                      <a:r>
                        <a:rPr kumimoji="1" lang="ja-JP" altLang="en-US" sz="1200" b="1" i="0" u="none" strike="noStrike" cap="none" normalizeH="0" baseline="0" dirty="0" err="1" smtClean="0">
                          <a:ln>
                            <a:noFill/>
                          </a:ln>
                          <a:solidFill>
                            <a:srgbClr val="FF0000"/>
                          </a:solidFill>
                          <a:effectLst/>
                          <a:latin typeface="Meiryo UI" panose="020B0604030504040204" pitchFamily="50" charset="-128"/>
                          <a:ea typeface="Meiryo UI" panose="020B0604030504040204" pitchFamily="50" charset="-128"/>
                        </a:rPr>
                        <a:t>ゼロ・ウェイストセンター</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ーーーー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関西方面へ</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8:00          9:30                                   11:30          15:00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239772"/>
                  </a:ext>
                </a:extLst>
              </a:tr>
            </a:tbl>
          </a:graphicData>
        </a:graphic>
      </p:graphicFrame>
      <p:sp>
        <p:nvSpPr>
          <p:cNvPr id="14" name="object 6"/>
          <p:cNvSpPr txBox="1"/>
          <p:nvPr/>
        </p:nvSpPr>
        <p:spPr>
          <a:xfrm>
            <a:off x="1174120" y="5382628"/>
            <a:ext cx="8460000" cy="324000"/>
          </a:xfrm>
          <a:prstGeom prst="rect">
            <a:avLst/>
          </a:prstGeom>
          <a:solidFill>
            <a:srgbClr val="002060"/>
          </a:solidFill>
        </p:spPr>
        <p:txBody>
          <a:bodyPr vert="horz" wrap="square" lIns="0" tIns="67945" rIns="0" bIns="0" rtlCol="0">
            <a:spAutoFit/>
          </a:bodyPr>
          <a:lstStyle/>
          <a:p>
            <a:pPr marL="223520" lvl="0">
              <a:spcBef>
                <a:spcPts val="535"/>
              </a:spcBef>
              <a:tabLst>
                <a:tab pos="5607685" algn="l"/>
              </a:tabLst>
              <a:defRPr/>
            </a:pPr>
            <a:r>
              <a:rPr lang="ja-JP" altLang="en-US" sz="1600" b="1" spc="-5" dirty="0">
                <a:solidFill>
                  <a:srgbClr val="FFFFFF"/>
                </a:solidFill>
                <a:latin typeface="Meiryo UI" panose="020B0604030504040204" pitchFamily="50" charset="-128"/>
                <a:ea typeface="Meiryo UI" panose="020B0604030504040204" pitchFamily="50" charset="-128"/>
                <a:cs typeface="Yu Gothic"/>
              </a:rPr>
              <a:t>西部</a:t>
            </a:r>
            <a:r>
              <a:rPr lang="ja-JP" altLang="en-US" sz="1600" b="1" spc="-5" dirty="0" smtClean="0">
                <a:solidFill>
                  <a:srgbClr val="FFFFFF"/>
                </a:solidFill>
                <a:latin typeface="Meiryo UI" panose="020B0604030504040204" pitchFamily="50" charset="-128"/>
                <a:ea typeface="Meiryo UI" panose="020B0604030504040204" pitchFamily="50" charset="-128"/>
                <a:cs typeface="Yu Gothic"/>
              </a:rPr>
              <a:t>エリア（民泊農業体験）</a:t>
            </a:r>
            <a:r>
              <a:rPr kumimoji="1" sz="1600" b="0" i="0" u="none" strike="noStrike" kern="1200" cap="none" spc="-5"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S UI Gothic"/>
              </a:rPr>
              <a:t>	</a:t>
            </a:r>
            <a:r>
              <a:rPr kumimoji="1" lang="ja-JP" altLang="en-US" sz="1600" b="0"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S UI Gothic"/>
              </a:rPr>
              <a:t>　　　　　　</a:t>
            </a:r>
            <a:endParaRPr kumimoji="1"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S UI Gothic"/>
            </a:endParaRPr>
          </a:p>
        </p:txBody>
      </p:sp>
      <p:graphicFrame>
        <p:nvGraphicFramePr>
          <p:cNvPr id="16" name="表 15"/>
          <p:cNvGraphicFramePr>
            <a:graphicFrameLocks noGrp="1"/>
          </p:cNvGraphicFramePr>
          <p:nvPr>
            <p:extLst>
              <p:ext uri="{D42A27DB-BD31-4B8C-83A1-F6EECF244321}">
                <p14:modId xmlns:p14="http://schemas.microsoft.com/office/powerpoint/2010/main" val="1104372190"/>
              </p:ext>
            </p:extLst>
          </p:nvPr>
        </p:nvGraphicFramePr>
        <p:xfrm>
          <a:off x="1234295" y="5773440"/>
          <a:ext cx="8387125" cy="1538585"/>
        </p:xfrm>
        <a:graphic>
          <a:graphicData uri="http://schemas.openxmlformats.org/drawingml/2006/table">
            <a:tbl>
              <a:tblPr/>
              <a:tblGrid>
                <a:gridCol w="784574">
                  <a:extLst>
                    <a:ext uri="{9D8B030D-6E8A-4147-A177-3AD203B41FA5}">
                      <a16:colId xmlns:a16="http://schemas.microsoft.com/office/drawing/2014/main" val="2111606559"/>
                    </a:ext>
                  </a:extLst>
                </a:gridCol>
                <a:gridCol w="7602551">
                  <a:extLst>
                    <a:ext uri="{9D8B030D-6E8A-4147-A177-3AD203B41FA5}">
                      <a16:colId xmlns:a16="http://schemas.microsoft.com/office/drawing/2014/main" val="1370830734"/>
                    </a:ext>
                  </a:extLst>
                </a:gridCol>
              </a:tblGrid>
              <a:tr h="807065">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各発地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ーーー羽田空港</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ーーー徳島阿波おどり空港ーーーー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探究３</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そら</a:t>
                      </a:r>
                      <a:r>
                        <a:rPr kumimoji="1" lang="ja-JP" altLang="en-US" sz="1200" b="1" i="0" u="none" strike="noStrike" cap="none" normalizeH="0" baseline="0" dirty="0" err="1" smtClean="0">
                          <a:ln>
                            <a:noFill/>
                          </a:ln>
                          <a:solidFill>
                            <a:srgbClr val="FF0000"/>
                          </a:solidFill>
                          <a:effectLst/>
                          <a:latin typeface="Meiryo UI" panose="020B0604030504040204" pitchFamily="50" charset="-128"/>
                          <a:ea typeface="Meiryo UI" panose="020B0604030504040204" pitchFamily="50" charset="-128"/>
                        </a:rPr>
                        <a:t>の</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郷山里物語</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ーーーー民泊</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午前便　　　　　　　　　　　　　　　　　　　　　　　　　午後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442448"/>
                  </a:ext>
                </a:extLst>
              </a:tr>
              <a:tr h="710678">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2</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民泊</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農業体験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急流ラフティング体験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ーーー関西方面へ</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8:00      8:30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9:30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10:00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13:00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15:30  </a:t>
                      </a: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239772"/>
                  </a:ext>
                </a:extLst>
              </a:tr>
            </a:tbl>
          </a:graphicData>
        </a:graphic>
      </p:graphicFrame>
      <p:sp>
        <p:nvSpPr>
          <p:cNvPr id="13" name="object 2"/>
          <p:cNvSpPr txBox="1"/>
          <p:nvPr/>
        </p:nvSpPr>
        <p:spPr>
          <a:xfrm>
            <a:off x="772668" y="275069"/>
            <a:ext cx="8221940"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探究モデルコース</a:t>
            </a:r>
            <a:r>
              <a:rPr kumimoji="1" lang="en-US" altLang="ja-JP"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a:t>
            </a: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飛行機・１泊</a:t>
            </a:r>
            <a:r>
              <a:rPr kumimoji="1" lang="en-US" altLang="ja-JP"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a:t>
            </a: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（徳島→関西）</a:t>
            </a:r>
            <a:endParaRPr kumimoji="1" sz="2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Yu Gothic"/>
            </a:endParaRPr>
          </a:p>
        </p:txBody>
      </p:sp>
      <p:sp>
        <p:nvSpPr>
          <p:cNvPr id="10" name="スライド番号プレースホルダー 9"/>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13</a:t>
            </a:fld>
            <a:endParaRPr lang="ja-JP" altLang="en-US" dirty="0">
              <a:solidFill>
                <a:srgbClr val="002060"/>
              </a:solidFill>
            </a:endParaRPr>
          </a:p>
        </p:txBody>
      </p:sp>
      <p:pic>
        <p:nvPicPr>
          <p:cNvPr id="21" name="図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32155232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p:nvPr/>
        </p:nvSpPr>
        <p:spPr>
          <a:xfrm>
            <a:off x="1174323" y="4106386"/>
            <a:ext cx="8460000" cy="324000"/>
          </a:xfrm>
          <a:prstGeom prst="rect">
            <a:avLst/>
          </a:prstGeom>
          <a:solidFill>
            <a:srgbClr val="002060"/>
          </a:solidFill>
        </p:spPr>
        <p:txBody>
          <a:bodyPr vert="horz" wrap="square" lIns="0" tIns="55880" rIns="0" bIns="0" rtlCol="0">
            <a:spAutoFit/>
          </a:bodyPr>
          <a:lstStyle/>
          <a:p>
            <a:pPr marL="188595" marR="0" lvl="0" indent="0" algn="l" defTabSz="914400" rtl="0" eaLnBrk="1" fontAlgn="auto" latinLnBrk="0" hangingPunct="1">
              <a:lnSpc>
                <a:spcPct val="100000"/>
              </a:lnSpc>
              <a:spcBef>
                <a:spcPts val="440"/>
              </a:spcBef>
              <a:spcAft>
                <a:spcPts val="0"/>
              </a:spcAft>
              <a:buClrTx/>
              <a:buSzTx/>
              <a:buFontTx/>
              <a:buNone/>
              <a:tabLst>
                <a:tab pos="5815330" algn="l"/>
              </a:tabLst>
              <a:defRPr/>
            </a:pPr>
            <a:r>
              <a:rPr lang="ja-JP" altLang="en-US" sz="1600" b="1" spc="-5" noProof="0" dirty="0" smtClean="0">
                <a:solidFill>
                  <a:srgbClr val="FFFFFF"/>
                </a:solidFill>
                <a:latin typeface="Meiryo UI" panose="020B0604030504040204" pitchFamily="50" charset="-128"/>
                <a:ea typeface="Meiryo UI" panose="020B0604030504040204" pitchFamily="50" charset="-128"/>
                <a:cs typeface="MS UI Gothic"/>
              </a:rPr>
              <a:t>３エリア（リサイクル＋マリンスポーツ＋民泊農業体験）</a:t>
            </a:r>
            <a:r>
              <a:rPr kumimoji="1" sz="1600" b="0" i="0" u="none" strike="noStrike" kern="1200" cap="none" spc="-5"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S UI Gothic"/>
              </a:rPr>
              <a:t>	</a:t>
            </a:r>
            <a:r>
              <a:rPr kumimoji="1" lang="ja-JP" altLang="en-US" sz="1600" b="0"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S UI Gothic"/>
              </a:rPr>
              <a:t>　　　　</a:t>
            </a:r>
            <a:endParaRPr kumimoji="1"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S UI Gothic"/>
            </a:endParaRPr>
          </a:p>
        </p:txBody>
      </p:sp>
      <p:sp>
        <p:nvSpPr>
          <p:cNvPr id="6" name="object 6"/>
          <p:cNvSpPr txBox="1"/>
          <p:nvPr/>
        </p:nvSpPr>
        <p:spPr>
          <a:xfrm>
            <a:off x="1174323" y="1060063"/>
            <a:ext cx="8460000" cy="324000"/>
          </a:xfrm>
          <a:prstGeom prst="rect">
            <a:avLst/>
          </a:prstGeom>
          <a:solidFill>
            <a:srgbClr val="002060"/>
          </a:solidFill>
        </p:spPr>
        <p:txBody>
          <a:bodyPr vert="horz" wrap="square" lIns="0" tIns="67945" rIns="0" bIns="0" rtlCol="0">
            <a:spAutoFit/>
          </a:bodyPr>
          <a:lstStyle/>
          <a:p>
            <a:pPr marL="223520" marR="0" lvl="0" indent="0" algn="l" defTabSz="914400" rtl="0" eaLnBrk="1" fontAlgn="auto" latinLnBrk="0" hangingPunct="1">
              <a:lnSpc>
                <a:spcPct val="100000"/>
              </a:lnSpc>
              <a:spcBef>
                <a:spcPts val="535"/>
              </a:spcBef>
              <a:spcAft>
                <a:spcPts val="0"/>
              </a:spcAft>
              <a:buClrTx/>
              <a:buSzTx/>
              <a:buFontTx/>
              <a:buNone/>
              <a:tabLst>
                <a:tab pos="5607685" algn="l"/>
              </a:tabLst>
              <a:defRPr/>
            </a:pPr>
            <a:r>
              <a:rPr lang="ja-JP" altLang="en-US" sz="1600" b="1" spc="-5" dirty="0" smtClean="0">
                <a:solidFill>
                  <a:srgbClr val="FFFFFF"/>
                </a:solidFill>
                <a:latin typeface="Meiryo UI" panose="020B0604030504040204" pitchFamily="50" charset="-128"/>
                <a:ea typeface="Meiryo UI" panose="020B0604030504040204" pitchFamily="50" charset="-128"/>
                <a:cs typeface="MS UI Gothic"/>
              </a:rPr>
              <a:t>２エリア（リサイクル＋マリンスポーツ）</a:t>
            </a:r>
            <a:r>
              <a:rPr kumimoji="1" sz="1600" b="0" i="0" u="none" strike="noStrike" kern="1200" cap="none" spc="-5"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S UI Gothic"/>
              </a:rPr>
              <a:t>	</a:t>
            </a:r>
            <a:r>
              <a:rPr kumimoji="1" lang="ja-JP" altLang="en-US" sz="1600" b="0"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S UI Gothic"/>
              </a:rPr>
              <a:t>　　　　　　</a:t>
            </a:r>
            <a:endParaRPr kumimoji="1"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S UI Gothic"/>
            </a:endParaRPr>
          </a:p>
        </p:txBody>
      </p:sp>
      <p:sp>
        <p:nvSpPr>
          <p:cNvPr id="15" name="object 15"/>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931737010"/>
              </p:ext>
            </p:extLst>
          </p:nvPr>
        </p:nvGraphicFramePr>
        <p:xfrm>
          <a:off x="1247199" y="1497821"/>
          <a:ext cx="8374424" cy="2494809"/>
        </p:xfrm>
        <a:graphic>
          <a:graphicData uri="http://schemas.openxmlformats.org/drawingml/2006/table">
            <a:tbl>
              <a:tblPr/>
              <a:tblGrid>
                <a:gridCol w="783386">
                  <a:extLst>
                    <a:ext uri="{9D8B030D-6E8A-4147-A177-3AD203B41FA5}">
                      <a16:colId xmlns:a16="http://schemas.microsoft.com/office/drawing/2014/main" val="1787872629"/>
                    </a:ext>
                  </a:extLst>
                </a:gridCol>
                <a:gridCol w="7591038">
                  <a:extLst>
                    <a:ext uri="{9D8B030D-6E8A-4147-A177-3AD203B41FA5}">
                      <a16:colId xmlns:a16="http://schemas.microsoft.com/office/drawing/2014/main" val="3029480805"/>
                    </a:ext>
                  </a:extLst>
                </a:gridCol>
              </a:tblGrid>
              <a:tr h="833151">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各発地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ーーー羽田空港</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ーーー徳島阿波おどり空港ーーーー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探究２</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南阿波よくばり体験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ーーー南部泊</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午前便</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午後</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8418273"/>
                  </a:ext>
                </a:extLst>
              </a:tr>
              <a:tr h="838200">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2</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13:00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～上演🚌  </a:t>
                      </a:r>
                      <a:r>
                        <a:rPr lang="en-US" altLang="ja-JP" sz="1200" b="0" dirty="0" smtClean="0">
                          <a:solidFill>
                            <a:srgbClr val="002060"/>
                          </a:solidFill>
                          <a:latin typeface="Meiryo UI" panose="020B0604030504040204" pitchFamily="50" charset="-128"/>
                          <a:ea typeface="Meiryo UI" panose="020B0604030504040204" pitchFamily="50" charset="-128"/>
                          <a:cs typeface="Yu Gothic"/>
                        </a:rPr>
                        <a:t>14:00</a:t>
                      </a:r>
                      <a:r>
                        <a:rPr lang="ja-JP" altLang="en-US" sz="1200" b="0" dirty="0" smtClean="0">
                          <a:solidFill>
                            <a:srgbClr val="002060"/>
                          </a:solidFill>
                          <a:latin typeface="Meiryo UI" panose="020B0604030504040204" pitchFamily="50" charset="-128"/>
                          <a:ea typeface="Meiryo UI" panose="020B0604030504040204" pitchFamily="50" charset="-128"/>
                          <a:cs typeface="Yu Gothic"/>
                        </a:rPr>
                        <a:t>～上映</a:t>
                      </a:r>
                      <a:r>
                        <a:rPr lang="ja-JP" altLang="en-US" sz="1200" b="1" dirty="0" smtClean="0">
                          <a:solidFill>
                            <a:srgbClr val="002060"/>
                          </a:solidFill>
                          <a:latin typeface="Meiryo UI" panose="020B0604030504040204" pitchFamily="50" charset="-128"/>
                          <a:ea typeface="Meiryo UI" panose="020B0604030504040204" pitchFamily="50" charset="-128"/>
                          <a:cs typeface="Yu Gothic"/>
                        </a:rPr>
                        <a:t>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南部発</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探究１</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上勝町</a:t>
                      </a:r>
                      <a:r>
                        <a:rPr kumimoji="1" lang="ja-JP" altLang="en-US" sz="1200" b="1" i="0" u="none" strike="noStrike" cap="none" normalizeH="0" baseline="0" dirty="0" err="1" smtClean="0">
                          <a:ln>
                            <a:noFill/>
                          </a:ln>
                          <a:solidFill>
                            <a:srgbClr val="FF0000"/>
                          </a:solidFill>
                          <a:effectLst/>
                          <a:latin typeface="Meiryo UI" panose="020B0604030504040204" pitchFamily="50" charset="-128"/>
                          <a:ea typeface="Meiryo UI" panose="020B0604030504040204" pitchFamily="50" charset="-128"/>
                        </a:rPr>
                        <a:t>ゼロ・ウェイストセンター</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lang="zh-TW" altLang="en-US" sz="1200" b="1" dirty="0" smtClean="0">
                          <a:solidFill>
                            <a:srgbClr val="002060"/>
                          </a:solidFill>
                          <a:latin typeface="Meiryo UI" panose="020B0604030504040204" pitchFamily="50" charset="-128"/>
                          <a:ea typeface="Meiryo UI" panose="020B0604030504040204" pitchFamily="50" charset="-128"/>
                          <a:cs typeface="Yu Gothic"/>
                        </a:rPr>
                        <a:t>阿波</a:t>
                      </a:r>
                      <a:r>
                        <a:rPr lang="ja-JP" altLang="en-US" sz="1200" b="1" dirty="0" smtClean="0">
                          <a:solidFill>
                            <a:srgbClr val="002060"/>
                          </a:solidFill>
                          <a:latin typeface="Meiryo UI" panose="020B0604030504040204" pitchFamily="50" charset="-128"/>
                          <a:ea typeface="Meiryo UI" panose="020B0604030504040204" pitchFamily="50" charset="-128"/>
                          <a:cs typeface="Yu Gothic"/>
                        </a:rPr>
                        <a:t>おどり会館</a:t>
                      </a:r>
                      <a:r>
                        <a:rPr lang="ja-JP" altLang="en-US" sz="1200" b="0" dirty="0" err="1" smtClean="0">
                          <a:solidFill>
                            <a:srgbClr val="002060"/>
                          </a:solidFill>
                          <a:latin typeface="Meiryo UI" panose="020B0604030504040204" pitchFamily="50" charset="-128"/>
                          <a:ea typeface="Meiryo UI" panose="020B0604030504040204" pitchFamily="50" charset="-128"/>
                          <a:cs typeface="Yu Gothic"/>
                        </a:rPr>
                        <a:t>ー</a:t>
                      </a:r>
                      <a:r>
                        <a:rPr lang="zh-TW" altLang="en-US" sz="1200" b="1" dirty="0" smtClean="0">
                          <a:solidFill>
                            <a:srgbClr val="002060"/>
                          </a:solidFill>
                          <a:latin typeface="Meiryo UI" panose="020B0604030504040204" pitchFamily="50" charset="-128"/>
                          <a:ea typeface="Meiryo UI" panose="020B0604030504040204" pitchFamily="50" charset="-128"/>
                          <a:cs typeface="Yu Gothic"/>
                        </a:rPr>
                        <a:t>阿波十郎兵衛屋敷</a:t>
                      </a:r>
                      <a:r>
                        <a:rPr lang="ja-JP" altLang="en-US" sz="1200" b="0" dirty="0" err="1" smtClean="0">
                          <a:solidFill>
                            <a:srgbClr val="002060"/>
                          </a:solidFill>
                          <a:latin typeface="Meiryo UI" panose="020B0604030504040204" pitchFamily="50" charset="-128"/>
                          <a:ea typeface="Meiryo UI" panose="020B0604030504040204" pitchFamily="50" charset="-128"/>
                          <a:cs typeface="Yu Gothic"/>
                        </a:rPr>
                        <a:t>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ドイツ館</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徳島市内泊</a:t>
                      </a:r>
                      <a:endParaRPr lang="en-US" altLang="ja-JP" sz="1200" b="1" dirty="0" smtClean="0">
                        <a:solidFill>
                          <a:srgbClr val="002060"/>
                        </a:solidFill>
                        <a:latin typeface="Meiryo UI" panose="020B0604030504040204" pitchFamily="50" charset="-128"/>
                        <a:ea typeface="Meiryo UI" panose="020B0604030504040204" pitchFamily="50" charset="-128"/>
                        <a:cs typeface="Yu Gothic"/>
                      </a:endParaRPr>
                    </a:p>
                    <a:p>
                      <a:pPr marL="8255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9:30                           11:30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12:30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13:30 13:50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15:30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16:00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17:00</a:t>
                      </a: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60215358"/>
                  </a:ext>
                </a:extLst>
              </a:tr>
              <a:tr h="8234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3</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徳島市内</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大塚国際美術館</a:t>
                      </a:r>
                      <a:r>
                        <a:rPr kumimoji="1" lang="ja-JP" altLang="en-US" sz="1200" b="1"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関西方面へ</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9:00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12:00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3408402"/>
                  </a:ext>
                </a:extLst>
              </a:tr>
            </a:tbl>
          </a:graphicData>
        </a:graphic>
      </p:graphicFrame>
      <p:graphicFrame>
        <p:nvGraphicFramePr>
          <p:cNvPr id="4" name="表 3"/>
          <p:cNvGraphicFramePr>
            <a:graphicFrameLocks noGrp="1"/>
          </p:cNvGraphicFramePr>
          <p:nvPr>
            <p:extLst>
              <p:ext uri="{D42A27DB-BD31-4B8C-83A1-F6EECF244321}">
                <p14:modId xmlns:p14="http://schemas.microsoft.com/office/powerpoint/2010/main" val="710638626"/>
              </p:ext>
            </p:extLst>
          </p:nvPr>
        </p:nvGraphicFramePr>
        <p:xfrm>
          <a:off x="1247199" y="4544147"/>
          <a:ext cx="8374424" cy="2750415"/>
        </p:xfrm>
        <a:graphic>
          <a:graphicData uri="http://schemas.openxmlformats.org/drawingml/2006/table">
            <a:tbl>
              <a:tblPr/>
              <a:tblGrid>
                <a:gridCol w="783386">
                  <a:extLst>
                    <a:ext uri="{9D8B030D-6E8A-4147-A177-3AD203B41FA5}">
                      <a16:colId xmlns:a16="http://schemas.microsoft.com/office/drawing/2014/main" val="3251299209"/>
                    </a:ext>
                  </a:extLst>
                </a:gridCol>
                <a:gridCol w="7591038">
                  <a:extLst>
                    <a:ext uri="{9D8B030D-6E8A-4147-A177-3AD203B41FA5}">
                      <a16:colId xmlns:a16="http://schemas.microsoft.com/office/drawing/2014/main" val="2166750140"/>
                    </a:ext>
                  </a:extLst>
                </a:gridCol>
              </a:tblGrid>
              <a:tr h="896937">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瀬戸大橋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各発地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ーーーー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しまなみ海道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ーーー徳島</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探究３</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そら</a:t>
                      </a:r>
                      <a:r>
                        <a:rPr kumimoji="1" lang="ja-JP" altLang="en-US" sz="1200" b="1" i="0" u="none" strike="noStrike" cap="none" normalizeH="0" baseline="0" dirty="0" err="1" smtClean="0">
                          <a:ln>
                            <a:noFill/>
                          </a:ln>
                          <a:solidFill>
                            <a:srgbClr val="FF0000"/>
                          </a:solidFill>
                          <a:effectLst/>
                          <a:latin typeface="Meiryo UI" panose="020B0604030504040204" pitchFamily="50" charset="-128"/>
                          <a:ea typeface="Meiryo UI" panose="020B0604030504040204" pitchFamily="50" charset="-128"/>
                        </a:rPr>
                        <a:t>の</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郷山里物語</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ーーーー民泊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午前</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午後</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21874457"/>
                  </a:ext>
                </a:extLst>
              </a:tr>
              <a:tr h="926739">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2</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民泊</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探究１</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上勝町</a:t>
                      </a:r>
                      <a:r>
                        <a:rPr kumimoji="1" lang="ja-JP" altLang="en-US" sz="1200" b="1" i="0" u="none" strike="noStrike" cap="none" normalizeH="0" baseline="0" dirty="0" err="1" smtClean="0">
                          <a:ln>
                            <a:noFill/>
                          </a:ln>
                          <a:solidFill>
                            <a:srgbClr val="FF0000"/>
                          </a:solidFill>
                          <a:effectLst/>
                          <a:latin typeface="Meiryo UI" panose="020B0604030504040204" pitchFamily="50" charset="-128"/>
                          <a:ea typeface="Meiryo UI" panose="020B0604030504040204" pitchFamily="50" charset="-128"/>
                        </a:rPr>
                        <a:t>ゼロ・ウェイストセンター</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探究２</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南阿波よくばり体験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ーーー南部泊</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8:30         9:30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11:30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13:30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17:30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29357059"/>
                  </a:ext>
                </a:extLst>
              </a:tr>
              <a:tr h="9267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3</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南部泊</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うみがめ博物館</a:t>
                      </a:r>
                      <a:r>
                        <a:rPr kumimoji="1" lang="ja-JP" altLang="en-US" sz="1200" b="1"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カレッタ</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ーーーー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関西方面へ</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9:30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10:30</a:t>
                      </a:r>
                    </a:p>
                    <a:p>
                      <a:pPr marL="82550" marR="0" lvl="0" indent="0" algn="l" defTabSz="914400" rtl="0" eaLnBrk="1" fontAlgn="base" latinLnBrk="0" hangingPunct="1">
                        <a:lnSpc>
                          <a:spcPct val="100000"/>
                        </a:lnSpc>
                        <a:spcBef>
                          <a:spcPct val="0"/>
                        </a:spcBef>
                        <a:spcAft>
                          <a:spcPct val="0"/>
                        </a:spcAft>
                        <a:buClrTx/>
                        <a:buSzTx/>
                        <a:buFontTx/>
                        <a:buNone/>
                        <a:tabLst/>
                      </a:pPr>
                      <a:endParaRPr kumimoji="1" lang="en-US" altLang="ja-JP"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51848699"/>
                  </a:ext>
                </a:extLst>
              </a:tr>
            </a:tbl>
          </a:graphicData>
        </a:graphic>
      </p:graphicFrame>
      <p:sp>
        <p:nvSpPr>
          <p:cNvPr id="13" name="object 2"/>
          <p:cNvSpPr txBox="1"/>
          <p:nvPr/>
        </p:nvSpPr>
        <p:spPr>
          <a:xfrm>
            <a:off x="772668" y="275069"/>
            <a:ext cx="8221940"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探究モデルコース</a:t>
            </a:r>
            <a:r>
              <a:rPr kumimoji="1" lang="en-US" altLang="ja-JP"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a:t>
            </a: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飛行機・２泊</a:t>
            </a:r>
            <a:r>
              <a:rPr kumimoji="1" lang="en-US" altLang="ja-JP"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a:t>
            </a: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（徳島→関西）</a:t>
            </a:r>
            <a:endParaRPr kumimoji="1" sz="2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Yu Gothic"/>
            </a:endParaRPr>
          </a:p>
        </p:txBody>
      </p:sp>
      <p:sp>
        <p:nvSpPr>
          <p:cNvPr id="17" name="スライド番号プレースホルダー 16"/>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14</a:t>
            </a:fld>
            <a:endParaRPr lang="ja-JP" altLang="en-US" dirty="0">
              <a:solidFill>
                <a:srgbClr val="002060"/>
              </a:solidFill>
            </a:endParaRPr>
          </a:p>
        </p:txBody>
      </p:sp>
      <p:pic>
        <p:nvPicPr>
          <p:cNvPr id="19" name="図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21879470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93930" y="275069"/>
            <a:ext cx="7829370" cy="382156"/>
          </a:xfrm>
          <a:prstGeom prst="rect">
            <a:avLst/>
          </a:prstGeom>
        </p:spPr>
        <p:txBody>
          <a:bodyPr vert="horz" wrap="square" lIns="0" tIns="12700" rIns="0" bIns="0" rtlCol="0">
            <a:spAutoFit/>
          </a:bodyPr>
          <a:lstStyle/>
          <a:p>
            <a:pPr marL="12700">
              <a:lnSpc>
                <a:spcPct val="100000"/>
              </a:lnSpc>
              <a:spcBef>
                <a:spcPts val="100"/>
              </a:spcBef>
            </a:pPr>
            <a:r>
              <a:rPr b="1" spc="-25" dirty="0" err="1" smtClean="0">
                <a:solidFill>
                  <a:srgbClr val="FF0000"/>
                </a:solidFill>
                <a:latin typeface="Meiryo UI" panose="020B0604030504040204" pitchFamily="50" charset="-128"/>
                <a:ea typeface="Meiryo UI" panose="020B0604030504040204" pitchFamily="50" charset="-128"/>
              </a:rPr>
              <a:t>教育旅行受入宿泊施設</a:t>
            </a:r>
            <a:r>
              <a:rPr lang="ja-JP" altLang="en-US" b="1" dirty="0" smtClean="0">
                <a:solidFill>
                  <a:srgbClr val="FF0000"/>
                </a:solidFill>
                <a:latin typeface="Meiryo UI" panose="020B0604030504040204" pitchFamily="50" charset="-128"/>
                <a:ea typeface="Meiryo UI" panose="020B0604030504040204" pitchFamily="50" charset="-128"/>
              </a:rPr>
              <a:t>（受入人数</a:t>
            </a:r>
            <a:r>
              <a:rPr lang="en-US" altLang="ja-JP" b="1" dirty="0" smtClean="0">
                <a:solidFill>
                  <a:srgbClr val="FF0000"/>
                </a:solidFill>
                <a:latin typeface="Meiryo UI" panose="020B0604030504040204" pitchFamily="50" charset="-128"/>
                <a:ea typeface="Meiryo UI" panose="020B0604030504040204" pitchFamily="50" charset="-128"/>
              </a:rPr>
              <a:t>80</a:t>
            </a:r>
            <a:r>
              <a:rPr lang="ja-JP" altLang="en-US" b="1" dirty="0" smtClean="0">
                <a:solidFill>
                  <a:srgbClr val="FF0000"/>
                </a:solidFill>
                <a:latin typeface="Meiryo UI" panose="020B0604030504040204" pitchFamily="50" charset="-128"/>
                <a:ea typeface="Meiryo UI" panose="020B0604030504040204" pitchFamily="50" charset="-128"/>
              </a:rPr>
              <a:t>名以上</a:t>
            </a:r>
            <a:r>
              <a:rPr lang="ja-JP" altLang="en-US" dirty="0" smtClean="0">
                <a:solidFill>
                  <a:srgbClr val="FF0000"/>
                </a:solidFill>
                <a:latin typeface="Meiryo UI" panose="020B0604030504040204" pitchFamily="50" charset="-128"/>
                <a:ea typeface="Meiryo UI" panose="020B0604030504040204" pitchFamily="50" charset="-128"/>
              </a:rPr>
              <a:t>）</a:t>
            </a:r>
            <a:endParaRPr dirty="0">
              <a:solidFill>
                <a:srgbClr val="FF0000"/>
              </a:solidFill>
              <a:latin typeface="Meiryo UI" panose="020B0604030504040204" pitchFamily="50" charset="-128"/>
              <a:ea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1928469686"/>
              </p:ext>
            </p:extLst>
          </p:nvPr>
        </p:nvGraphicFramePr>
        <p:xfrm>
          <a:off x="379819" y="1313326"/>
          <a:ext cx="9684000" cy="2160000"/>
        </p:xfrm>
        <a:graphic>
          <a:graphicData uri="http://schemas.openxmlformats.org/drawingml/2006/table">
            <a:tbl>
              <a:tblPr firstRow="1" bandRow="1">
                <a:tableStyleId>{0505E3EF-67EA-436B-97B2-0124C06EBD24}</a:tableStyleId>
              </a:tblPr>
              <a:tblGrid>
                <a:gridCol w="457510">
                  <a:extLst>
                    <a:ext uri="{9D8B030D-6E8A-4147-A177-3AD203B41FA5}">
                      <a16:colId xmlns:a16="http://schemas.microsoft.com/office/drawing/2014/main" val="4069043572"/>
                    </a:ext>
                  </a:extLst>
                </a:gridCol>
                <a:gridCol w="915024">
                  <a:extLst>
                    <a:ext uri="{9D8B030D-6E8A-4147-A177-3AD203B41FA5}">
                      <a16:colId xmlns:a16="http://schemas.microsoft.com/office/drawing/2014/main" val="2947228972"/>
                    </a:ext>
                  </a:extLst>
                </a:gridCol>
                <a:gridCol w="2211307">
                  <a:extLst>
                    <a:ext uri="{9D8B030D-6E8A-4147-A177-3AD203B41FA5}">
                      <a16:colId xmlns:a16="http://schemas.microsoft.com/office/drawing/2014/main" val="306853094"/>
                    </a:ext>
                  </a:extLst>
                </a:gridCol>
                <a:gridCol w="838772">
                  <a:extLst>
                    <a:ext uri="{9D8B030D-6E8A-4147-A177-3AD203B41FA5}">
                      <a16:colId xmlns:a16="http://schemas.microsoft.com/office/drawing/2014/main" val="4262775082"/>
                    </a:ext>
                  </a:extLst>
                </a:gridCol>
                <a:gridCol w="762520">
                  <a:extLst>
                    <a:ext uri="{9D8B030D-6E8A-4147-A177-3AD203B41FA5}">
                      <a16:colId xmlns:a16="http://schemas.microsoft.com/office/drawing/2014/main" val="362860249"/>
                    </a:ext>
                  </a:extLst>
                </a:gridCol>
                <a:gridCol w="1610548">
                  <a:extLst>
                    <a:ext uri="{9D8B030D-6E8A-4147-A177-3AD203B41FA5}">
                      <a16:colId xmlns:a16="http://schemas.microsoft.com/office/drawing/2014/main" val="4256590022"/>
                    </a:ext>
                  </a:extLst>
                </a:gridCol>
                <a:gridCol w="2888319">
                  <a:extLst>
                    <a:ext uri="{9D8B030D-6E8A-4147-A177-3AD203B41FA5}">
                      <a16:colId xmlns:a16="http://schemas.microsoft.com/office/drawing/2014/main" val="1586161771"/>
                    </a:ext>
                  </a:extLst>
                </a:gridCol>
              </a:tblGrid>
              <a:tr h="360000">
                <a:tc rowSpan="6">
                  <a:txBody>
                    <a:bodyPr/>
                    <a:lstStyle/>
                    <a:p>
                      <a:pPr algn="ctr"/>
                      <a:endParaRPr kumimoji="1" lang="en-US" altLang="ja-JP" dirty="0" smtClean="0">
                        <a:solidFill>
                          <a:srgbClr val="002060"/>
                        </a:solidFill>
                      </a:endParaRPr>
                    </a:p>
                    <a:p>
                      <a:pPr algn="ctr"/>
                      <a:endParaRPr kumimoji="1" lang="en-US" altLang="ja-JP" dirty="0" smtClean="0">
                        <a:solidFill>
                          <a:srgbClr val="002060"/>
                        </a:solidFill>
                      </a:endParaRPr>
                    </a:p>
                    <a:p>
                      <a:pPr algn="ctr"/>
                      <a:r>
                        <a:rPr kumimoji="1" lang="ja-JP" altLang="en-US" dirty="0" smtClean="0">
                          <a:solidFill>
                            <a:srgbClr val="002060"/>
                          </a:solidFill>
                        </a:rPr>
                        <a:t>東</a:t>
                      </a:r>
                      <a:endParaRPr kumimoji="1" lang="en-US" altLang="ja-JP" dirty="0" smtClean="0">
                        <a:solidFill>
                          <a:srgbClr val="002060"/>
                        </a:solidFill>
                      </a:endParaRPr>
                    </a:p>
                    <a:p>
                      <a:pPr algn="ctr"/>
                      <a:endParaRPr kumimoji="1" lang="en-US" altLang="ja-JP" dirty="0" smtClean="0">
                        <a:solidFill>
                          <a:srgbClr val="002060"/>
                        </a:solidFill>
                      </a:endParaRPr>
                    </a:p>
                    <a:p>
                      <a:pPr algn="ctr"/>
                      <a:r>
                        <a:rPr kumimoji="1" lang="ja-JP" altLang="en-US" dirty="0" smtClean="0">
                          <a:solidFill>
                            <a:srgbClr val="002060"/>
                          </a:solidFill>
                        </a:rPr>
                        <a:t>部</a:t>
                      </a:r>
                      <a:endParaRPr kumimoji="1" lang="ja-JP" altLang="en-US" dirty="0">
                        <a:solidFill>
                          <a:srgbClr val="002060"/>
                        </a:solidFill>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ja-JP" altLang="en-US" sz="1600" b="1" dirty="0" smtClean="0">
                          <a:solidFill>
                            <a:srgbClr val="002060"/>
                          </a:solidFill>
                        </a:rPr>
                        <a:t>地域</a:t>
                      </a:r>
                      <a:endParaRPr kumimoji="1" lang="en-US" altLang="ja-JP" sz="1600" b="1" dirty="0" smtClean="0">
                        <a:solidFill>
                          <a:srgbClr val="002060"/>
                        </a:solidFill>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ja-JP" altLang="en-US" sz="1600" b="1" dirty="0" smtClean="0">
                          <a:solidFill>
                            <a:srgbClr val="002060"/>
                          </a:solidFill>
                        </a:rPr>
                        <a:t>宿泊施設名</a:t>
                      </a:r>
                      <a:endParaRPr kumimoji="1" lang="ja-JP" altLang="en-US" sz="1600" b="1" dirty="0">
                        <a:solidFill>
                          <a:srgbClr val="002060"/>
                        </a:solidFill>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ja-JP" altLang="en-US" sz="1600" b="1" dirty="0" smtClean="0">
                          <a:solidFill>
                            <a:srgbClr val="002060"/>
                          </a:solidFill>
                        </a:rPr>
                        <a:t>室数</a:t>
                      </a:r>
                      <a:endParaRPr kumimoji="1" lang="ja-JP" altLang="en-US" sz="1600" b="1" dirty="0">
                        <a:solidFill>
                          <a:srgbClr val="002060"/>
                        </a:solidFill>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ja-JP" altLang="en-US" sz="1600" b="1" dirty="0" smtClean="0">
                          <a:solidFill>
                            <a:srgbClr val="002060"/>
                          </a:solidFill>
                        </a:rPr>
                        <a:t>人数</a:t>
                      </a:r>
                      <a:endParaRPr kumimoji="1" lang="ja-JP" altLang="en-US" sz="1600" b="1" dirty="0">
                        <a:solidFill>
                          <a:srgbClr val="002060"/>
                        </a:solidFill>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ja-JP" altLang="en-US" sz="1600" b="1" dirty="0" smtClean="0">
                          <a:solidFill>
                            <a:srgbClr val="002060"/>
                          </a:solidFill>
                        </a:rPr>
                        <a:t>連絡先</a:t>
                      </a:r>
                      <a:endParaRPr kumimoji="1" lang="ja-JP" altLang="en-US" sz="1600" b="1" dirty="0">
                        <a:solidFill>
                          <a:srgbClr val="002060"/>
                        </a:solidFill>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ja-JP" altLang="en-US" sz="1600" b="1" dirty="0" smtClean="0">
                          <a:solidFill>
                            <a:srgbClr val="002060"/>
                          </a:solidFill>
                        </a:rPr>
                        <a:t>館内利用施設</a:t>
                      </a:r>
                      <a:endParaRPr kumimoji="1" lang="ja-JP" altLang="en-US" sz="1600" b="1" dirty="0">
                        <a:solidFill>
                          <a:srgbClr val="002060"/>
                        </a:solidFill>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725203115"/>
                  </a:ext>
                </a:extLst>
              </a:tr>
              <a:tr h="360000">
                <a:tc vMerge="1">
                  <a:txBody>
                    <a:bodyPr/>
                    <a:lstStyle/>
                    <a:p>
                      <a:endParaRPr kumimoji="1" lang="ja-JP" altLang="en-US" dirty="0"/>
                    </a:p>
                  </a:txBody>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徳島市</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b="1" dirty="0" smtClean="0">
                          <a:solidFill>
                            <a:srgbClr val="002060"/>
                          </a:solidFill>
                          <a:latin typeface="Meiryo UI" panose="020B0604030504040204" pitchFamily="50" charset="-128"/>
                          <a:ea typeface="Meiryo UI" panose="020B0604030504040204" pitchFamily="50" charset="-128"/>
                        </a:rPr>
                        <a:t>ホテルサンシャイン徳島</a:t>
                      </a:r>
                      <a:endParaRPr kumimoji="1" lang="ja-JP" altLang="en-US" sz="1400" b="1"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en-US" altLang="ja-JP" sz="1400" b="0" dirty="0" smtClean="0">
                          <a:solidFill>
                            <a:srgbClr val="002060"/>
                          </a:solidFill>
                          <a:latin typeface="Meiryo UI" panose="020B0604030504040204" pitchFamily="50" charset="-128"/>
                          <a:ea typeface="Meiryo UI" panose="020B0604030504040204" pitchFamily="50" charset="-128"/>
                        </a:rPr>
                        <a:t>80</a:t>
                      </a:r>
                      <a:r>
                        <a:rPr kumimoji="1" lang="ja-JP" altLang="en-US" sz="1400" b="0" dirty="0" smtClean="0">
                          <a:solidFill>
                            <a:srgbClr val="002060"/>
                          </a:solidFill>
                          <a:latin typeface="Meiryo UI" panose="020B0604030504040204" pitchFamily="50" charset="-128"/>
                          <a:ea typeface="Meiryo UI" panose="020B0604030504040204" pitchFamily="50" charset="-128"/>
                        </a:rPr>
                        <a:t>室</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en-US" altLang="ja-JP" sz="1400" b="0" dirty="0" smtClean="0">
                          <a:solidFill>
                            <a:srgbClr val="002060"/>
                          </a:solidFill>
                          <a:latin typeface="Meiryo UI" panose="020B0604030504040204" pitchFamily="50" charset="-128"/>
                          <a:ea typeface="Meiryo UI" panose="020B0604030504040204" pitchFamily="50" charset="-128"/>
                        </a:rPr>
                        <a:t>160</a:t>
                      </a:r>
                      <a:r>
                        <a:rPr kumimoji="1" lang="ja-JP" altLang="en-US" sz="1400" b="0" dirty="0" smtClean="0">
                          <a:solidFill>
                            <a:srgbClr val="002060"/>
                          </a:solidFill>
                          <a:latin typeface="Meiryo UI" panose="020B0604030504040204" pitchFamily="50" charset="-128"/>
                          <a:ea typeface="Meiryo UI" panose="020B0604030504040204" pitchFamily="50" charset="-128"/>
                        </a:rPr>
                        <a:t>人</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en-US" altLang="ja-JP" sz="1400" b="0" dirty="0" smtClean="0">
                          <a:solidFill>
                            <a:srgbClr val="002060"/>
                          </a:solidFill>
                          <a:latin typeface="Meiryo UI" panose="020B0604030504040204" pitchFamily="50" charset="-128"/>
                          <a:ea typeface="Meiryo UI" panose="020B0604030504040204" pitchFamily="50" charset="-128"/>
                        </a:rPr>
                        <a:t>088-622-2333</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洋室　</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818706083"/>
                  </a:ext>
                </a:extLst>
              </a:tr>
              <a:tr h="360000">
                <a:tc vMerge="1">
                  <a:txBody>
                    <a:bodyPr/>
                    <a:lstStyle/>
                    <a:p>
                      <a:endParaRPr kumimoji="1" lang="ja-JP" altLang="en-US" dirty="0"/>
                    </a:p>
                  </a:txBody>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徳島市</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b="1" dirty="0" smtClean="0">
                          <a:solidFill>
                            <a:srgbClr val="002060"/>
                          </a:solidFill>
                          <a:latin typeface="Meiryo UI" panose="020B0604030504040204" pitchFamily="50" charset="-128"/>
                          <a:ea typeface="Meiryo UI" panose="020B0604030504040204" pitchFamily="50" charset="-128"/>
                        </a:rPr>
                        <a:t>徳島グランヴィリオホテル</a:t>
                      </a:r>
                      <a:endParaRPr kumimoji="1" lang="ja-JP" altLang="en-US" sz="1400" b="1"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en-US" altLang="ja-JP" sz="1400" b="0" dirty="0" smtClean="0">
                          <a:solidFill>
                            <a:srgbClr val="002060"/>
                          </a:solidFill>
                          <a:latin typeface="Meiryo UI" panose="020B0604030504040204" pitchFamily="50" charset="-128"/>
                          <a:ea typeface="Meiryo UI" panose="020B0604030504040204" pitchFamily="50" charset="-128"/>
                        </a:rPr>
                        <a:t>50</a:t>
                      </a:r>
                      <a:r>
                        <a:rPr kumimoji="1" lang="ja-JP" altLang="en-US" sz="1400" b="0" dirty="0" smtClean="0">
                          <a:solidFill>
                            <a:srgbClr val="002060"/>
                          </a:solidFill>
                          <a:latin typeface="Meiryo UI" panose="020B0604030504040204" pitchFamily="50" charset="-128"/>
                          <a:ea typeface="Meiryo UI" panose="020B0604030504040204" pitchFamily="50" charset="-128"/>
                        </a:rPr>
                        <a:t>室</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en-US" altLang="ja-JP" sz="1400" b="0" dirty="0" smtClean="0">
                          <a:solidFill>
                            <a:srgbClr val="002060"/>
                          </a:solidFill>
                          <a:latin typeface="Meiryo UI" panose="020B0604030504040204" pitchFamily="50" charset="-128"/>
                          <a:ea typeface="Meiryo UI" panose="020B0604030504040204" pitchFamily="50" charset="-128"/>
                        </a:rPr>
                        <a:t>160</a:t>
                      </a:r>
                      <a:r>
                        <a:rPr kumimoji="1" lang="ja-JP" altLang="en-US" sz="1400" b="0" dirty="0" smtClean="0">
                          <a:solidFill>
                            <a:srgbClr val="002060"/>
                          </a:solidFill>
                          <a:latin typeface="Meiryo UI" panose="020B0604030504040204" pitchFamily="50" charset="-128"/>
                          <a:ea typeface="Meiryo UI" panose="020B0604030504040204" pitchFamily="50" charset="-128"/>
                        </a:rPr>
                        <a:t>人</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en-US" altLang="ja-JP" sz="1400" b="0" dirty="0" smtClean="0">
                          <a:solidFill>
                            <a:srgbClr val="002060"/>
                          </a:solidFill>
                          <a:latin typeface="Meiryo UI" panose="020B0604030504040204" pitchFamily="50" charset="-128"/>
                          <a:ea typeface="Meiryo UI" panose="020B0604030504040204" pitchFamily="50" charset="-128"/>
                        </a:rPr>
                        <a:t>088-624-1111</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洋室</a:t>
                      </a:r>
                      <a:endParaRPr kumimoji="1" lang="en-US" altLang="ja-JP" sz="1400" b="0" dirty="0" smtClean="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889695853"/>
                  </a:ext>
                </a:extLst>
              </a:tr>
              <a:tr h="360000">
                <a:tc vMerge="1">
                  <a:txBody>
                    <a:bodyPr/>
                    <a:lstStyle/>
                    <a:p>
                      <a:endParaRPr kumimoji="1" lang="ja-JP" altLang="en-US" dirty="0"/>
                    </a:p>
                  </a:txBody>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徳島市</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en-US" altLang="ja-JP" sz="1400" b="1" dirty="0" smtClean="0">
                          <a:solidFill>
                            <a:srgbClr val="002060"/>
                          </a:solidFill>
                          <a:latin typeface="Meiryo UI" panose="020B0604030504040204" pitchFamily="50" charset="-128"/>
                          <a:ea typeface="Meiryo UI" panose="020B0604030504040204" pitchFamily="50" charset="-128"/>
                        </a:rPr>
                        <a:t>JR</a:t>
                      </a:r>
                      <a:r>
                        <a:rPr kumimoji="1" lang="ja-JP" altLang="en-US" sz="1400" b="1" dirty="0" smtClean="0">
                          <a:solidFill>
                            <a:srgbClr val="002060"/>
                          </a:solidFill>
                          <a:latin typeface="Meiryo UI" panose="020B0604030504040204" pitchFamily="50" charset="-128"/>
                          <a:ea typeface="Meiryo UI" panose="020B0604030504040204" pitchFamily="50" charset="-128"/>
                        </a:rPr>
                        <a:t>ホテルクレメント徳島</a:t>
                      </a:r>
                      <a:endParaRPr kumimoji="1" lang="ja-JP" altLang="en-US" sz="1400" b="1"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en-US" altLang="ja-JP" sz="1400" b="0" dirty="0" smtClean="0">
                          <a:solidFill>
                            <a:srgbClr val="002060"/>
                          </a:solidFill>
                          <a:latin typeface="Meiryo UI" panose="020B0604030504040204" pitchFamily="50" charset="-128"/>
                          <a:ea typeface="Meiryo UI" panose="020B0604030504040204" pitchFamily="50" charset="-128"/>
                        </a:rPr>
                        <a:t>28</a:t>
                      </a:r>
                      <a:r>
                        <a:rPr kumimoji="1" lang="ja-JP" altLang="en-US" sz="1400" b="0" dirty="0" smtClean="0">
                          <a:solidFill>
                            <a:srgbClr val="002060"/>
                          </a:solidFill>
                          <a:latin typeface="Meiryo UI" panose="020B0604030504040204" pitchFamily="50" charset="-128"/>
                          <a:ea typeface="Meiryo UI" panose="020B0604030504040204" pitchFamily="50" charset="-128"/>
                        </a:rPr>
                        <a:t>室</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en-US" altLang="ja-JP" sz="1400" b="0" dirty="0" smtClean="0">
                          <a:solidFill>
                            <a:srgbClr val="002060"/>
                          </a:solidFill>
                          <a:latin typeface="Meiryo UI" panose="020B0604030504040204" pitchFamily="50" charset="-128"/>
                          <a:ea typeface="Meiryo UI" panose="020B0604030504040204" pitchFamily="50" charset="-128"/>
                        </a:rPr>
                        <a:t>100</a:t>
                      </a:r>
                      <a:r>
                        <a:rPr kumimoji="1" lang="ja-JP" altLang="en-US" sz="1400" b="0" dirty="0" smtClean="0">
                          <a:solidFill>
                            <a:srgbClr val="002060"/>
                          </a:solidFill>
                          <a:latin typeface="Meiryo UI" panose="020B0604030504040204" pitchFamily="50" charset="-128"/>
                          <a:ea typeface="Meiryo UI" panose="020B0604030504040204" pitchFamily="50" charset="-128"/>
                        </a:rPr>
                        <a:t>人</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en-US" altLang="ja-JP" sz="1400" b="0" dirty="0" smtClean="0">
                          <a:solidFill>
                            <a:srgbClr val="002060"/>
                          </a:solidFill>
                          <a:latin typeface="Meiryo UI" panose="020B0604030504040204" pitchFamily="50" charset="-128"/>
                          <a:ea typeface="Meiryo UI" panose="020B0604030504040204" pitchFamily="50" charset="-128"/>
                        </a:rPr>
                        <a:t>088-656-3111</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洋室</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71500253"/>
                  </a:ext>
                </a:extLst>
              </a:tr>
              <a:tr h="360000">
                <a:tc vMerge="1">
                  <a:txBody>
                    <a:bodyPr/>
                    <a:lstStyle/>
                    <a:p>
                      <a:pPr algn="ctr"/>
                      <a:endParaRPr kumimoji="1" lang="ja-JP" altLang="en-US" dirty="0"/>
                    </a:p>
                  </a:txBody>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鳴門市</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b="1" dirty="0" smtClean="0">
                          <a:solidFill>
                            <a:srgbClr val="002060"/>
                          </a:solidFill>
                          <a:latin typeface="Meiryo UI" panose="020B0604030504040204" pitchFamily="50" charset="-128"/>
                          <a:ea typeface="Meiryo UI" panose="020B0604030504040204" pitchFamily="50" charset="-128"/>
                        </a:rPr>
                        <a:t>アオアヲ ナルト リゾート</a:t>
                      </a:r>
                      <a:endParaRPr kumimoji="1" lang="ja-JP" altLang="en-US" sz="1400" b="1"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en-US" altLang="ja-JP" sz="1400" b="0" dirty="0" smtClean="0">
                          <a:solidFill>
                            <a:srgbClr val="002060"/>
                          </a:solidFill>
                          <a:latin typeface="Meiryo UI" panose="020B0604030504040204" pitchFamily="50" charset="-128"/>
                          <a:ea typeface="Meiryo UI" panose="020B0604030504040204" pitchFamily="50" charset="-128"/>
                        </a:rPr>
                        <a:t>40</a:t>
                      </a:r>
                      <a:r>
                        <a:rPr kumimoji="1" lang="ja-JP" altLang="en-US" sz="1400" b="0" dirty="0" smtClean="0">
                          <a:solidFill>
                            <a:srgbClr val="002060"/>
                          </a:solidFill>
                          <a:latin typeface="Meiryo UI" panose="020B0604030504040204" pitchFamily="50" charset="-128"/>
                          <a:ea typeface="Meiryo UI" panose="020B0604030504040204" pitchFamily="50" charset="-128"/>
                        </a:rPr>
                        <a:t>室</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en-US" altLang="ja-JP" sz="1400" b="0" dirty="0" smtClean="0">
                          <a:solidFill>
                            <a:srgbClr val="002060"/>
                          </a:solidFill>
                          <a:latin typeface="Meiryo UI" panose="020B0604030504040204" pitchFamily="50" charset="-128"/>
                          <a:ea typeface="Meiryo UI" panose="020B0604030504040204" pitchFamily="50" charset="-128"/>
                        </a:rPr>
                        <a:t>300</a:t>
                      </a:r>
                      <a:r>
                        <a:rPr kumimoji="1" lang="ja-JP" altLang="en-US" sz="1400" b="0" dirty="0" smtClean="0">
                          <a:solidFill>
                            <a:srgbClr val="002060"/>
                          </a:solidFill>
                          <a:latin typeface="Meiryo UI" panose="020B0604030504040204" pitchFamily="50" charset="-128"/>
                          <a:ea typeface="Meiryo UI" panose="020B0604030504040204" pitchFamily="50" charset="-128"/>
                        </a:rPr>
                        <a:t>人</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en-US" altLang="ja-JP" sz="1400" b="0" dirty="0" smtClean="0">
                          <a:solidFill>
                            <a:srgbClr val="002060"/>
                          </a:solidFill>
                          <a:latin typeface="Meiryo UI" panose="020B0604030504040204" pitchFamily="50" charset="-128"/>
                          <a:ea typeface="Meiryo UI" panose="020B0604030504040204" pitchFamily="50" charset="-128"/>
                        </a:rPr>
                        <a:t>088-687-2580</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洋室（要相談）</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618457006"/>
                  </a:ext>
                </a:extLst>
              </a:tr>
              <a:tr h="360000">
                <a:tc vMerge="1">
                  <a:txBody>
                    <a:bodyPr/>
                    <a:lstStyle/>
                    <a:p>
                      <a:pPr algn="ctr"/>
                      <a:endParaRPr kumimoji="1" lang="ja-JP" altLang="en-US" dirty="0"/>
                    </a:p>
                  </a:txBody>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上勝町</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b="1" dirty="0" smtClean="0">
                          <a:solidFill>
                            <a:srgbClr val="002060"/>
                          </a:solidFill>
                          <a:latin typeface="Meiryo UI" panose="020B0604030504040204" pitchFamily="50" charset="-128"/>
                          <a:ea typeface="Meiryo UI" panose="020B0604030504040204" pitchFamily="50" charset="-128"/>
                        </a:rPr>
                        <a:t>月ケ谷温泉 月の宿</a:t>
                      </a:r>
                      <a:endParaRPr kumimoji="1" lang="ja-JP" altLang="en-US" sz="1400" b="1"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en-US" altLang="ja-JP" sz="1400" b="0" dirty="0" smtClean="0">
                          <a:solidFill>
                            <a:srgbClr val="002060"/>
                          </a:solidFill>
                          <a:latin typeface="Meiryo UI" panose="020B0604030504040204" pitchFamily="50" charset="-128"/>
                          <a:ea typeface="Meiryo UI" panose="020B0604030504040204" pitchFamily="50" charset="-128"/>
                        </a:rPr>
                        <a:t>16</a:t>
                      </a:r>
                      <a:r>
                        <a:rPr kumimoji="1" lang="ja-JP" altLang="en-US" sz="1400" b="0" dirty="0" smtClean="0">
                          <a:solidFill>
                            <a:srgbClr val="002060"/>
                          </a:solidFill>
                          <a:latin typeface="Meiryo UI" panose="020B0604030504040204" pitchFamily="50" charset="-128"/>
                          <a:ea typeface="Meiryo UI" panose="020B0604030504040204" pitchFamily="50" charset="-128"/>
                        </a:rPr>
                        <a:t>室</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en-US" altLang="ja-JP" sz="1400" b="0" dirty="0" smtClean="0">
                          <a:solidFill>
                            <a:srgbClr val="002060"/>
                          </a:solidFill>
                          <a:latin typeface="Meiryo UI" panose="020B0604030504040204" pitchFamily="50" charset="-128"/>
                          <a:ea typeface="Meiryo UI" panose="020B0604030504040204" pitchFamily="50" charset="-128"/>
                        </a:rPr>
                        <a:t>80</a:t>
                      </a:r>
                      <a:r>
                        <a:rPr kumimoji="1" lang="ja-JP" altLang="en-US" sz="1400" b="0" dirty="0" smtClean="0">
                          <a:solidFill>
                            <a:srgbClr val="002060"/>
                          </a:solidFill>
                          <a:latin typeface="Meiryo UI" panose="020B0604030504040204" pitchFamily="50" charset="-128"/>
                          <a:ea typeface="Meiryo UI" panose="020B0604030504040204" pitchFamily="50" charset="-128"/>
                        </a:rPr>
                        <a:t>人</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en-US" altLang="ja-JP" sz="1400" b="0" dirty="0" smtClean="0">
                          <a:solidFill>
                            <a:srgbClr val="002060"/>
                          </a:solidFill>
                          <a:latin typeface="Meiryo UI" panose="020B0604030504040204" pitchFamily="50" charset="-128"/>
                          <a:ea typeface="Meiryo UI" panose="020B0604030504040204" pitchFamily="50" charset="-128"/>
                        </a:rPr>
                        <a:t>0885-46-0203</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和室・洋室（フロア貸切可）</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164610443"/>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2311008710"/>
              </p:ext>
            </p:extLst>
          </p:nvPr>
        </p:nvGraphicFramePr>
        <p:xfrm>
          <a:off x="379819" y="4543425"/>
          <a:ext cx="9677398" cy="2160000"/>
        </p:xfrm>
        <a:graphic>
          <a:graphicData uri="http://schemas.openxmlformats.org/drawingml/2006/table">
            <a:tbl>
              <a:tblPr firstRow="1" bandRow="1">
                <a:tableStyleId>{8A107856-5554-42FB-B03E-39F5DBC370BA}</a:tableStyleId>
              </a:tblPr>
              <a:tblGrid>
                <a:gridCol w="457198">
                  <a:extLst>
                    <a:ext uri="{9D8B030D-6E8A-4147-A177-3AD203B41FA5}">
                      <a16:colId xmlns:a16="http://schemas.microsoft.com/office/drawing/2014/main" val="4069043572"/>
                    </a:ext>
                  </a:extLst>
                </a:gridCol>
                <a:gridCol w="914402">
                  <a:extLst>
                    <a:ext uri="{9D8B030D-6E8A-4147-A177-3AD203B41FA5}">
                      <a16:colId xmlns:a16="http://schemas.microsoft.com/office/drawing/2014/main" val="2947228972"/>
                    </a:ext>
                  </a:extLst>
                </a:gridCol>
                <a:gridCol w="2209798">
                  <a:extLst>
                    <a:ext uri="{9D8B030D-6E8A-4147-A177-3AD203B41FA5}">
                      <a16:colId xmlns:a16="http://schemas.microsoft.com/office/drawing/2014/main" val="306853094"/>
                    </a:ext>
                  </a:extLst>
                </a:gridCol>
                <a:gridCol w="838200">
                  <a:extLst>
                    <a:ext uri="{9D8B030D-6E8A-4147-A177-3AD203B41FA5}">
                      <a16:colId xmlns:a16="http://schemas.microsoft.com/office/drawing/2014/main" val="4262775082"/>
                    </a:ext>
                  </a:extLst>
                </a:gridCol>
                <a:gridCol w="762000">
                  <a:extLst>
                    <a:ext uri="{9D8B030D-6E8A-4147-A177-3AD203B41FA5}">
                      <a16:colId xmlns:a16="http://schemas.microsoft.com/office/drawing/2014/main" val="362860249"/>
                    </a:ext>
                  </a:extLst>
                </a:gridCol>
                <a:gridCol w="1614083">
                  <a:extLst>
                    <a:ext uri="{9D8B030D-6E8A-4147-A177-3AD203B41FA5}">
                      <a16:colId xmlns:a16="http://schemas.microsoft.com/office/drawing/2014/main" val="4256590022"/>
                    </a:ext>
                  </a:extLst>
                </a:gridCol>
                <a:gridCol w="2881717">
                  <a:extLst>
                    <a:ext uri="{9D8B030D-6E8A-4147-A177-3AD203B41FA5}">
                      <a16:colId xmlns:a16="http://schemas.microsoft.com/office/drawing/2014/main" val="1586161771"/>
                    </a:ext>
                  </a:extLst>
                </a:gridCol>
              </a:tblGrid>
              <a:tr h="360000">
                <a:tc rowSpan="6">
                  <a:txBody>
                    <a:bodyPr/>
                    <a:lstStyle/>
                    <a:p>
                      <a:pPr algn="ctr"/>
                      <a:r>
                        <a:rPr kumimoji="1" lang="ja-JP" altLang="en-US" dirty="0" smtClean="0">
                          <a:solidFill>
                            <a:srgbClr val="002060"/>
                          </a:solidFill>
                        </a:rPr>
                        <a:t>西</a:t>
                      </a:r>
                      <a:endParaRPr kumimoji="1" lang="en-US" altLang="ja-JP" dirty="0" smtClean="0">
                        <a:solidFill>
                          <a:srgbClr val="002060"/>
                        </a:solidFill>
                      </a:endParaRPr>
                    </a:p>
                    <a:p>
                      <a:pPr algn="ctr"/>
                      <a:endParaRPr kumimoji="1" lang="en-US" altLang="ja-JP" dirty="0" smtClean="0">
                        <a:solidFill>
                          <a:srgbClr val="002060"/>
                        </a:solidFill>
                      </a:endParaRPr>
                    </a:p>
                    <a:p>
                      <a:pPr algn="ctr"/>
                      <a:r>
                        <a:rPr kumimoji="1" lang="ja-JP" altLang="en-US" dirty="0" smtClean="0">
                          <a:solidFill>
                            <a:srgbClr val="002060"/>
                          </a:solidFill>
                        </a:rPr>
                        <a:t>部</a:t>
                      </a:r>
                      <a:endParaRPr kumimoji="1" lang="ja-JP" altLang="en-US" dirty="0">
                        <a:solidFill>
                          <a:srgbClr val="002060"/>
                        </a:solidFill>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200" b="0" dirty="0" smtClean="0">
                          <a:solidFill>
                            <a:srgbClr val="002060"/>
                          </a:solidFill>
                          <a:latin typeface="Meiryo UI" panose="020B0604030504040204" pitchFamily="50" charset="-128"/>
                          <a:ea typeface="Meiryo UI" panose="020B0604030504040204" pitchFamily="50" charset="-128"/>
                        </a:rPr>
                        <a:t>三好市</a:t>
                      </a:r>
                      <a:endParaRPr kumimoji="1" lang="ja-JP" altLang="en-US" sz="12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200" b="1" dirty="0" smtClean="0">
                          <a:solidFill>
                            <a:srgbClr val="002060"/>
                          </a:solidFill>
                          <a:latin typeface="Meiryo UI" panose="020B0604030504040204" pitchFamily="50" charset="-128"/>
                          <a:ea typeface="Meiryo UI" panose="020B0604030504040204" pitchFamily="50" charset="-128"/>
                          <a:cs typeface="Yu Gothic"/>
                        </a:rPr>
                        <a:t>祖谷渓温</a:t>
                      </a:r>
                      <a:r>
                        <a:rPr lang="ja-JP" altLang="en-US" sz="1200" b="1" spc="5" dirty="0" smtClean="0">
                          <a:solidFill>
                            <a:srgbClr val="002060"/>
                          </a:solidFill>
                          <a:latin typeface="Meiryo UI" panose="020B0604030504040204" pitchFamily="50" charset="-128"/>
                          <a:ea typeface="Meiryo UI" panose="020B0604030504040204" pitchFamily="50" charset="-128"/>
                          <a:cs typeface="Yu Gothic"/>
                        </a:rPr>
                        <a:t>泉</a:t>
                      </a:r>
                      <a:r>
                        <a:rPr lang="ja-JP" altLang="en-US" sz="1200" b="1" spc="-5" dirty="0" smtClean="0">
                          <a:solidFill>
                            <a:srgbClr val="002060"/>
                          </a:solidFill>
                          <a:latin typeface="Meiryo UI" panose="020B0604030504040204" pitchFamily="50" charset="-128"/>
                          <a:ea typeface="Meiryo UI" panose="020B0604030504040204" pitchFamily="50" charset="-128"/>
                          <a:cs typeface="Yu Gothic"/>
                        </a:rPr>
                        <a:t>ホテル秘境の湯</a:t>
                      </a:r>
                      <a:endParaRPr lang="ja-JP" altLang="en-US" sz="1200" b="1" dirty="0" smtClean="0">
                        <a:solidFill>
                          <a:srgbClr val="002060"/>
                        </a:solidFill>
                        <a:latin typeface="Meiryo UI" panose="020B0604030504040204" pitchFamily="50" charset="-128"/>
                        <a:ea typeface="Meiryo UI" panose="020B0604030504040204" pitchFamily="50" charset="-128"/>
                        <a:cs typeface="Yu Gothic"/>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en-US" altLang="ja-JP" sz="1400" b="0" dirty="0" smtClean="0">
                          <a:solidFill>
                            <a:srgbClr val="002060"/>
                          </a:solidFill>
                          <a:latin typeface="Meiryo UI" panose="020B0604030504040204" pitchFamily="50" charset="-128"/>
                          <a:ea typeface="Meiryo UI" panose="020B0604030504040204" pitchFamily="50" charset="-128"/>
                        </a:rPr>
                        <a:t>53</a:t>
                      </a:r>
                      <a:r>
                        <a:rPr kumimoji="1" lang="ja-JP" altLang="en-US" sz="1400" b="0" dirty="0" smtClean="0">
                          <a:solidFill>
                            <a:srgbClr val="002060"/>
                          </a:solidFill>
                          <a:latin typeface="Meiryo UI" panose="020B0604030504040204" pitchFamily="50" charset="-128"/>
                          <a:ea typeface="Meiryo UI" panose="020B0604030504040204" pitchFamily="50" charset="-128"/>
                        </a:rPr>
                        <a:t>室</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en-US" altLang="ja-JP" sz="1400" b="0" dirty="0" smtClean="0">
                          <a:solidFill>
                            <a:srgbClr val="002060"/>
                          </a:solidFill>
                          <a:latin typeface="Meiryo UI" panose="020B0604030504040204" pitchFamily="50" charset="-128"/>
                          <a:ea typeface="Meiryo UI" panose="020B0604030504040204" pitchFamily="50" charset="-128"/>
                        </a:rPr>
                        <a:t>180</a:t>
                      </a:r>
                      <a:r>
                        <a:rPr kumimoji="1" lang="ja-JP" altLang="en-US" sz="1400" b="0" dirty="0" smtClean="0">
                          <a:solidFill>
                            <a:srgbClr val="002060"/>
                          </a:solidFill>
                          <a:latin typeface="Meiryo UI" panose="020B0604030504040204" pitchFamily="50" charset="-128"/>
                          <a:ea typeface="Meiryo UI" panose="020B0604030504040204" pitchFamily="50" charset="-128"/>
                        </a:rPr>
                        <a:t>人</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en-US" altLang="ja-JP" sz="1400" b="0" dirty="0" smtClean="0">
                          <a:solidFill>
                            <a:srgbClr val="002060"/>
                          </a:solidFill>
                          <a:latin typeface="Meiryo UI" panose="020B0604030504040204" pitchFamily="50" charset="-128"/>
                          <a:ea typeface="Meiryo UI" panose="020B0604030504040204" pitchFamily="50" charset="-128"/>
                        </a:rPr>
                        <a:t>0883-87-2300</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400" b="0" dirty="0" smtClean="0">
                          <a:solidFill>
                            <a:srgbClr val="002060"/>
                          </a:solidFill>
                          <a:latin typeface="Meiryo UI" panose="020B0604030504040204" pitchFamily="50" charset="-128"/>
                          <a:ea typeface="Meiryo UI" panose="020B0604030504040204" pitchFamily="50" charset="-128"/>
                        </a:rPr>
                        <a:t>和室</a:t>
                      </a:r>
                      <a:endParaRPr lang="en-US" altLang="ja-JP" sz="1400" b="0" dirty="0" smtClean="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725203115"/>
                  </a:ext>
                </a:extLst>
              </a:tr>
              <a:tr h="360000">
                <a:tc vMerge="1">
                  <a:txBody>
                    <a:bodyPr/>
                    <a:lstStyle/>
                    <a:p>
                      <a:endParaRPr kumimoji="1" lang="ja-JP" altLang="en-US" dirty="0"/>
                    </a:p>
                  </a:txBody>
                  <a:tcPr/>
                </a:tc>
                <a:tc>
                  <a:txBody>
                    <a:bodyPr/>
                    <a:lstStyle/>
                    <a:p>
                      <a:r>
                        <a:rPr lang="ja-JP" altLang="en-US" sz="1200" b="0" dirty="0" smtClean="0">
                          <a:solidFill>
                            <a:srgbClr val="002060"/>
                          </a:solidFill>
                          <a:latin typeface="Meiryo UI" panose="020B0604030504040204" pitchFamily="50" charset="-128"/>
                          <a:ea typeface="Meiryo UI" panose="020B0604030504040204" pitchFamily="50" charset="-128"/>
                        </a:rPr>
                        <a:t>三好市</a:t>
                      </a:r>
                      <a:endParaRPr lang="ja-JP" altLang="en-US" sz="12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lang="ja-JP" altLang="en-US" sz="1200" b="1" dirty="0" smtClean="0">
                          <a:solidFill>
                            <a:srgbClr val="002060"/>
                          </a:solidFill>
                          <a:latin typeface="Meiryo UI" panose="020B0604030504040204" pitchFamily="50" charset="-128"/>
                          <a:ea typeface="Meiryo UI" panose="020B0604030504040204" pitchFamily="50" charset="-128"/>
                        </a:rPr>
                        <a:t>大歩危祖谷阿波温泉あわの抄</a:t>
                      </a:r>
                      <a:endParaRPr lang="en-US" altLang="ja-JP" sz="1200" b="1" dirty="0" smtClean="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43</a:t>
                      </a:r>
                      <a:r>
                        <a:rPr lang="ja-JP" altLang="en-US" sz="1400" b="0" dirty="0" smtClean="0">
                          <a:solidFill>
                            <a:srgbClr val="002060"/>
                          </a:solidFill>
                          <a:latin typeface="Meiryo UI" panose="020B0604030504040204" pitchFamily="50" charset="-128"/>
                          <a:ea typeface="Meiryo UI" panose="020B0604030504040204" pitchFamily="50" charset="-128"/>
                        </a:rPr>
                        <a:t>室</a:t>
                      </a:r>
                      <a:endParaRPr lang="en-US" altLang="ja-JP" sz="1400" b="0" dirty="0" smtClean="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132</a:t>
                      </a:r>
                      <a:r>
                        <a:rPr lang="ja-JP" altLang="en-US" sz="1400" b="0" dirty="0" smtClean="0">
                          <a:solidFill>
                            <a:srgbClr val="002060"/>
                          </a:solidFill>
                          <a:latin typeface="Meiryo UI" panose="020B0604030504040204" pitchFamily="50" charset="-128"/>
                          <a:ea typeface="Meiryo UI" panose="020B0604030504040204" pitchFamily="50" charset="-128"/>
                        </a:rPr>
                        <a:t>人</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lang="en-US" altLang="ja-JP" sz="1400" dirty="0" smtClean="0">
                          <a:solidFill>
                            <a:srgbClr val="002060"/>
                          </a:solidFill>
                          <a:latin typeface="Meiryo UI" panose="020B0604030504040204" pitchFamily="50" charset="-128"/>
                          <a:ea typeface="Meiryo UI" panose="020B0604030504040204" pitchFamily="50" charset="-128"/>
                        </a:rPr>
                        <a:t>0120-018-081</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400" dirty="0" smtClean="0">
                          <a:solidFill>
                            <a:srgbClr val="002060"/>
                          </a:solidFill>
                          <a:latin typeface="Meiryo UI" panose="020B0604030504040204" pitchFamily="50" charset="-128"/>
                          <a:ea typeface="Meiryo UI" panose="020B0604030504040204" pitchFamily="50" charset="-128"/>
                        </a:rPr>
                        <a:t>和室</a:t>
                      </a:r>
                      <a:endParaRPr lang="en-US" altLang="ja-JP" sz="1400" dirty="0" smtClean="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818706083"/>
                  </a:ext>
                </a:extLst>
              </a:tr>
              <a:tr h="360000">
                <a:tc vMerge="1">
                  <a:txBody>
                    <a:bodyPr/>
                    <a:lstStyle/>
                    <a:p>
                      <a:endParaRPr kumimoji="1" lang="ja-JP" altLang="en-US" dirty="0"/>
                    </a:p>
                  </a:txBody>
                  <a:tcPr/>
                </a:tc>
                <a:tc>
                  <a:txBody>
                    <a:bodyPr/>
                    <a:lstStyle/>
                    <a:p>
                      <a:r>
                        <a:rPr kumimoji="1" lang="ja-JP" altLang="en-US" sz="1200" b="0" dirty="0" smtClean="0">
                          <a:solidFill>
                            <a:srgbClr val="002060"/>
                          </a:solidFill>
                          <a:latin typeface="Meiryo UI" panose="020B0604030504040204" pitchFamily="50" charset="-128"/>
                          <a:ea typeface="Meiryo UI" panose="020B0604030504040204" pitchFamily="50" charset="-128"/>
                        </a:rPr>
                        <a:t>三好市</a:t>
                      </a:r>
                      <a:endParaRPr kumimoji="1" lang="en-US" altLang="ja-JP" sz="1200" b="0" dirty="0" smtClean="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200" b="1" dirty="0" smtClean="0">
                          <a:solidFill>
                            <a:srgbClr val="002060"/>
                          </a:solidFill>
                          <a:latin typeface="Meiryo UI" panose="020B0604030504040204" pitchFamily="50" charset="-128"/>
                          <a:ea typeface="Meiryo UI" panose="020B0604030504040204" pitchFamily="50" charset="-128"/>
                        </a:rPr>
                        <a:t>大歩危温泉サンリバー大歩危</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35</a:t>
                      </a:r>
                      <a:r>
                        <a:rPr lang="ja-JP" altLang="en-US" sz="1400" b="0" dirty="0" smtClean="0">
                          <a:solidFill>
                            <a:srgbClr val="002060"/>
                          </a:solidFill>
                          <a:latin typeface="Meiryo UI" panose="020B0604030504040204" pitchFamily="50" charset="-128"/>
                          <a:ea typeface="Meiryo UI" panose="020B0604030504040204" pitchFamily="50" charset="-128"/>
                        </a:rPr>
                        <a:t>室</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110</a:t>
                      </a:r>
                      <a:r>
                        <a:rPr lang="ja-JP" altLang="en-US" sz="1400" b="0" dirty="0" smtClean="0">
                          <a:solidFill>
                            <a:srgbClr val="002060"/>
                          </a:solidFill>
                          <a:latin typeface="Meiryo UI" panose="020B0604030504040204" pitchFamily="50" charset="-128"/>
                          <a:ea typeface="Meiryo UI" panose="020B0604030504040204" pitchFamily="50" charset="-128"/>
                        </a:rPr>
                        <a:t>人</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lang="en-US" altLang="ja-JP" sz="1400" b="0" dirty="0" smtClean="0">
                          <a:solidFill>
                            <a:srgbClr val="002060"/>
                          </a:solidFill>
                          <a:latin typeface="Meiryo UI" panose="020B0604030504040204" pitchFamily="50" charset="-128"/>
                          <a:ea typeface="Meiryo UI" panose="020B0604030504040204" pitchFamily="50" charset="-128"/>
                        </a:rPr>
                        <a:t>0883-84-2111</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和室</a:t>
                      </a:r>
                      <a:endParaRPr kumimoji="1" lang="en-US" altLang="ja-JP" sz="1400" b="0" dirty="0" smtClean="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889695853"/>
                  </a:ext>
                </a:extLst>
              </a:tr>
              <a:tr h="360000">
                <a:tc vMerge="1">
                  <a:txBody>
                    <a:bodyPr/>
                    <a:lstStyle/>
                    <a:p>
                      <a:pPr algn="ctr"/>
                      <a:endParaRPr kumimoji="1" lang="ja-JP" altLang="en-US" dirty="0"/>
                    </a:p>
                  </a:txBody>
                  <a:tcPr/>
                </a:tc>
                <a:tc>
                  <a:txBody>
                    <a:bodyPr/>
                    <a:lstStyle/>
                    <a:p>
                      <a:r>
                        <a:rPr lang="ja-JP" altLang="en-US" sz="1200" b="0" dirty="0" smtClean="0">
                          <a:solidFill>
                            <a:srgbClr val="002060"/>
                          </a:solidFill>
                          <a:latin typeface="Meiryo UI" panose="020B0604030504040204" pitchFamily="50" charset="-128"/>
                          <a:ea typeface="Meiryo UI" panose="020B0604030504040204" pitchFamily="50" charset="-128"/>
                        </a:rPr>
                        <a:t>三好市</a:t>
                      </a:r>
                      <a:endParaRPr lang="ja-JP" altLang="en-US" sz="12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l"/>
                      <a:r>
                        <a:rPr lang="ja-JP" altLang="en-US" sz="1200" b="1" dirty="0" smtClean="0">
                          <a:solidFill>
                            <a:srgbClr val="002060"/>
                          </a:solidFill>
                          <a:latin typeface="Meiryo UI" panose="020B0604030504040204" pitchFamily="50" charset="-128"/>
                          <a:ea typeface="Meiryo UI" panose="020B0604030504040204" pitchFamily="50" charset="-128"/>
                        </a:rPr>
                        <a:t>峡谷の湯宿大歩危峡まんなか</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26</a:t>
                      </a:r>
                      <a:r>
                        <a:rPr lang="ja-JP" altLang="en-US" sz="1400" b="0" dirty="0" smtClean="0">
                          <a:solidFill>
                            <a:srgbClr val="002060"/>
                          </a:solidFill>
                          <a:latin typeface="Meiryo UI" panose="020B0604030504040204" pitchFamily="50" charset="-128"/>
                          <a:ea typeface="Meiryo UI" panose="020B0604030504040204" pitchFamily="50" charset="-128"/>
                        </a:rPr>
                        <a:t>室</a:t>
                      </a:r>
                      <a:endParaRPr lang="en-US" altLang="ja-JP" sz="1400" b="0" dirty="0" smtClean="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89</a:t>
                      </a:r>
                      <a:r>
                        <a:rPr lang="ja-JP" altLang="en-US" sz="1400" b="0" dirty="0" smtClean="0">
                          <a:solidFill>
                            <a:srgbClr val="002060"/>
                          </a:solidFill>
                          <a:latin typeface="Meiryo UI" panose="020B0604030504040204" pitchFamily="50" charset="-128"/>
                          <a:ea typeface="Meiryo UI" panose="020B0604030504040204" pitchFamily="50" charset="-128"/>
                        </a:rPr>
                        <a:t>人</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lang="en-US" altLang="ja-JP" sz="1400" dirty="0" smtClean="0">
                          <a:solidFill>
                            <a:srgbClr val="002060"/>
                          </a:solidFill>
                          <a:latin typeface="Meiryo UI" panose="020B0604030504040204" pitchFamily="50" charset="-128"/>
                          <a:ea typeface="Meiryo UI" panose="020B0604030504040204" pitchFamily="50" charset="-128"/>
                        </a:rPr>
                        <a:t>0883-84-1216</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400" dirty="0" smtClean="0">
                          <a:solidFill>
                            <a:srgbClr val="002060"/>
                          </a:solidFill>
                          <a:latin typeface="Meiryo UI" panose="020B0604030504040204" pitchFamily="50" charset="-128"/>
                          <a:ea typeface="Meiryo UI" panose="020B0604030504040204" pitchFamily="50" charset="-128"/>
                        </a:rPr>
                        <a:t>和室</a:t>
                      </a:r>
                      <a:endParaRPr lang="en-US" altLang="ja-JP" sz="1400" dirty="0" smtClean="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684867280"/>
                  </a:ext>
                </a:extLst>
              </a:tr>
              <a:tr h="360000">
                <a:tc vMerge="1">
                  <a:txBody>
                    <a:bodyPr/>
                    <a:lstStyle/>
                    <a:p>
                      <a:pPr algn="ctr"/>
                      <a:endParaRPr kumimoji="1" lang="ja-JP" altLang="en-US" dirty="0"/>
                    </a:p>
                  </a:txBody>
                  <a:tcPr/>
                </a:tc>
                <a:tc>
                  <a:txBody>
                    <a:bodyPr/>
                    <a:lstStyle/>
                    <a:p>
                      <a:r>
                        <a:rPr lang="ja-JP" altLang="en-US" sz="1200" b="0" dirty="0" smtClean="0">
                          <a:solidFill>
                            <a:srgbClr val="002060"/>
                          </a:solidFill>
                          <a:latin typeface="Meiryo UI" panose="020B0604030504040204" pitchFamily="50" charset="-128"/>
                          <a:ea typeface="Meiryo UI" panose="020B0604030504040204" pitchFamily="50" charset="-128"/>
                        </a:rPr>
                        <a:t>三好市</a:t>
                      </a:r>
                      <a:endParaRPr lang="ja-JP" altLang="en-US" sz="12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lang="ja-JP" altLang="en-US" sz="1400" b="1" dirty="0" smtClean="0">
                          <a:solidFill>
                            <a:srgbClr val="002060"/>
                          </a:solidFill>
                          <a:latin typeface="Meiryo UI" panose="020B0604030504040204" pitchFamily="50" charset="-128"/>
                          <a:ea typeface="Meiryo UI" panose="020B0604030504040204" pitchFamily="50" charset="-128"/>
                        </a:rPr>
                        <a:t>新祖谷温泉ホテルかずら橋</a:t>
                      </a:r>
                      <a:endParaRPr lang="ja-JP" altLang="en-US" sz="1400" b="1"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25</a:t>
                      </a:r>
                      <a:r>
                        <a:rPr lang="ja-JP" altLang="en-US" sz="1400" b="0" dirty="0" smtClean="0">
                          <a:solidFill>
                            <a:srgbClr val="002060"/>
                          </a:solidFill>
                          <a:latin typeface="Meiryo UI" panose="020B0604030504040204" pitchFamily="50" charset="-128"/>
                          <a:ea typeface="Meiryo UI" panose="020B0604030504040204" pitchFamily="50" charset="-128"/>
                        </a:rPr>
                        <a:t>室</a:t>
                      </a:r>
                      <a:endParaRPr lang="en-US" altLang="ja-JP" sz="1400" b="0" dirty="0" smtClean="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100</a:t>
                      </a:r>
                      <a:r>
                        <a:rPr lang="ja-JP" altLang="en-US" sz="1400" b="0" dirty="0" smtClean="0">
                          <a:solidFill>
                            <a:srgbClr val="002060"/>
                          </a:solidFill>
                          <a:latin typeface="Meiryo UI" panose="020B0604030504040204" pitchFamily="50" charset="-128"/>
                          <a:ea typeface="Meiryo UI" panose="020B0604030504040204" pitchFamily="50" charset="-128"/>
                        </a:rPr>
                        <a:t>人</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lang="en-US" altLang="ja-JP" sz="1400" dirty="0" smtClean="0">
                          <a:solidFill>
                            <a:srgbClr val="002060"/>
                          </a:solidFill>
                          <a:latin typeface="Meiryo UI" panose="020B0604030504040204" pitchFamily="50" charset="-128"/>
                          <a:ea typeface="Meiryo UI" panose="020B0604030504040204" pitchFamily="50" charset="-128"/>
                        </a:rPr>
                        <a:t>0883-87-2171</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400" dirty="0" smtClean="0">
                          <a:solidFill>
                            <a:srgbClr val="002060"/>
                          </a:solidFill>
                          <a:latin typeface="Meiryo UI" panose="020B0604030504040204" pitchFamily="50" charset="-128"/>
                          <a:ea typeface="Meiryo UI" panose="020B0604030504040204" pitchFamily="50" charset="-128"/>
                        </a:rPr>
                        <a:t>和室</a:t>
                      </a:r>
                      <a:endParaRPr lang="en-US" altLang="ja-JP" sz="1400" dirty="0" smtClean="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703430198"/>
                  </a:ext>
                </a:extLst>
              </a:tr>
              <a:tr h="360000">
                <a:tc vMerge="1">
                  <a:txBody>
                    <a:bodyPr/>
                    <a:lstStyle/>
                    <a:p>
                      <a:pPr algn="ctr"/>
                      <a:endParaRPr kumimoji="1" lang="ja-JP" altLang="en-US" dirty="0"/>
                    </a:p>
                  </a:txBody>
                  <a:tcPr/>
                </a:tc>
                <a:tc>
                  <a:txBody>
                    <a:bodyPr/>
                    <a:lstStyle/>
                    <a:p>
                      <a:pPr algn="l"/>
                      <a:r>
                        <a:rPr kumimoji="1" lang="ja-JP" altLang="en-US" sz="1200" b="0" dirty="0" smtClean="0">
                          <a:solidFill>
                            <a:srgbClr val="002060"/>
                          </a:solidFill>
                          <a:latin typeface="Meiryo UI" panose="020B0604030504040204" pitchFamily="50" charset="-128"/>
                          <a:ea typeface="Meiryo UI" panose="020B0604030504040204" pitchFamily="50" charset="-128"/>
                        </a:rPr>
                        <a:t>美馬市</a:t>
                      </a:r>
                      <a:endParaRPr kumimoji="1" lang="ja-JP" altLang="en-US" sz="12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清月屋敷</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en-US" altLang="ja-JP" sz="1400" b="0" dirty="0" smtClean="0">
                          <a:solidFill>
                            <a:srgbClr val="002060"/>
                          </a:solidFill>
                          <a:latin typeface="Meiryo UI" panose="020B0604030504040204" pitchFamily="50" charset="-128"/>
                          <a:ea typeface="Meiryo UI" panose="020B0604030504040204" pitchFamily="50" charset="-128"/>
                        </a:rPr>
                        <a:t>19</a:t>
                      </a:r>
                      <a:r>
                        <a:rPr kumimoji="1" lang="ja-JP" altLang="en-US" sz="1400" b="0" dirty="0" smtClean="0">
                          <a:solidFill>
                            <a:srgbClr val="002060"/>
                          </a:solidFill>
                          <a:latin typeface="Meiryo UI" panose="020B0604030504040204" pitchFamily="50" charset="-128"/>
                          <a:ea typeface="Meiryo UI" panose="020B0604030504040204" pitchFamily="50" charset="-128"/>
                        </a:rPr>
                        <a:t>室</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kumimoji="1" lang="en-US" altLang="ja-JP" sz="1400" b="0" dirty="0" smtClean="0">
                          <a:solidFill>
                            <a:srgbClr val="002060"/>
                          </a:solidFill>
                          <a:latin typeface="Meiryo UI" panose="020B0604030504040204" pitchFamily="50" charset="-128"/>
                          <a:ea typeface="Meiryo UI" panose="020B0604030504040204" pitchFamily="50" charset="-128"/>
                        </a:rPr>
                        <a:t>130</a:t>
                      </a:r>
                      <a:r>
                        <a:rPr kumimoji="1" lang="ja-JP" altLang="en-US" sz="1400" b="0" dirty="0" smtClean="0">
                          <a:solidFill>
                            <a:srgbClr val="002060"/>
                          </a:solidFill>
                          <a:latin typeface="Meiryo UI" panose="020B0604030504040204" pitchFamily="50" charset="-128"/>
                          <a:ea typeface="Meiryo UI" panose="020B0604030504040204" pitchFamily="50" charset="-128"/>
                        </a:rPr>
                        <a:t>人</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en-US" altLang="ja-JP" sz="1400" dirty="0" smtClean="0">
                          <a:solidFill>
                            <a:srgbClr val="002060"/>
                          </a:solidFill>
                          <a:latin typeface="Meiryo UI" panose="020B0604030504040204" pitchFamily="50" charset="-128"/>
                          <a:ea typeface="Meiryo UI" panose="020B0604030504040204" pitchFamily="50" charset="-128"/>
                        </a:rPr>
                        <a:t>0883-53-7733</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dirty="0" smtClean="0">
                          <a:solidFill>
                            <a:srgbClr val="002060"/>
                          </a:solidFill>
                          <a:latin typeface="Meiryo UI" panose="020B0604030504040204" pitchFamily="50" charset="-128"/>
                          <a:ea typeface="Meiryo UI" panose="020B0604030504040204" pitchFamily="50" charset="-128"/>
                        </a:rPr>
                        <a:t>和室</a:t>
                      </a:r>
                      <a:endParaRPr kumimoji="1" lang="ja-JP" altLang="en-US" sz="140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926394100"/>
                  </a:ext>
                </a:extLst>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3053732682"/>
              </p:ext>
            </p:extLst>
          </p:nvPr>
        </p:nvGraphicFramePr>
        <p:xfrm>
          <a:off x="379819" y="3465741"/>
          <a:ext cx="9677398" cy="1080000"/>
        </p:xfrm>
        <a:graphic>
          <a:graphicData uri="http://schemas.openxmlformats.org/drawingml/2006/table">
            <a:tbl>
              <a:tblPr firstRow="1" bandRow="1">
                <a:tableStyleId>{69CF1AB2-1976-4502-BF36-3FF5EA218861}</a:tableStyleId>
              </a:tblPr>
              <a:tblGrid>
                <a:gridCol w="457198">
                  <a:extLst>
                    <a:ext uri="{9D8B030D-6E8A-4147-A177-3AD203B41FA5}">
                      <a16:colId xmlns:a16="http://schemas.microsoft.com/office/drawing/2014/main" val="4069043572"/>
                    </a:ext>
                  </a:extLst>
                </a:gridCol>
                <a:gridCol w="914402">
                  <a:extLst>
                    <a:ext uri="{9D8B030D-6E8A-4147-A177-3AD203B41FA5}">
                      <a16:colId xmlns:a16="http://schemas.microsoft.com/office/drawing/2014/main" val="2947228972"/>
                    </a:ext>
                  </a:extLst>
                </a:gridCol>
                <a:gridCol w="2209800">
                  <a:extLst>
                    <a:ext uri="{9D8B030D-6E8A-4147-A177-3AD203B41FA5}">
                      <a16:colId xmlns:a16="http://schemas.microsoft.com/office/drawing/2014/main" val="306853094"/>
                    </a:ext>
                  </a:extLst>
                </a:gridCol>
                <a:gridCol w="838198">
                  <a:extLst>
                    <a:ext uri="{9D8B030D-6E8A-4147-A177-3AD203B41FA5}">
                      <a16:colId xmlns:a16="http://schemas.microsoft.com/office/drawing/2014/main" val="4262775082"/>
                    </a:ext>
                  </a:extLst>
                </a:gridCol>
                <a:gridCol w="762000">
                  <a:extLst>
                    <a:ext uri="{9D8B030D-6E8A-4147-A177-3AD203B41FA5}">
                      <a16:colId xmlns:a16="http://schemas.microsoft.com/office/drawing/2014/main" val="362860249"/>
                    </a:ext>
                  </a:extLst>
                </a:gridCol>
                <a:gridCol w="1614083">
                  <a:extLst>
                    <a:ext uri="{9D8B030D-6E8A-4147-A177-3AD203B41FA5}">
                      <a16:colId xmlns:a16="http://schemas.microsoft.com/office/drawing/2014/main" val="4256590022"/>
                    </a:ext>
                  </a:extLst>
                </a:gridCol>
                <a:gridCol w="2881717">
                  <a:extLst>
                    <a:ext uri="{9D8B030D-6E8A-4147-A177-3AD203B41FA5}">
                      <a16:colId xmlns:a16="http://schemas.microsoft.com/office/drawing/2014/main" val="1586161771"/>
                    </a:ext>
                  </a:extLst>
                </a:gridCol>
              </a:tblGrid>
              <a:tr h="360000">
                <a:tc rowSpan="3">
                  <a:txBody>
                    <a:bodyPr/>
                    <a:lstStyle/>
                    <a:p>
                      <a:pPr algn="ctr"/>
                      <a:r>
                        <a:rPr kumimoji="1" lang="ja-JP" altLang="en-US" dirty="0" smtClean="0">
                          <a:solidFill>
                            <a:srgbClr val="002060"/>
                          </a:solidFill>
                        </a:rPr>
                        <a:t>南</a:t>
                      </a:r>
                      <a:endParaRPr kumimoji="1" lang="en-US" altLang="ja-JP" dirty="0" smtClean="0">
                        <a:solidFill>
                          <a:srgbClr val="002060"/>
                        </a:solidFill>
                      </a:endParaRPr>
                    </a:p>
                    <a:p>
                      <a:pPr algn="ctr"/>
                      <a:endParaRPr kumimoji="1" lang="en-US" altLang="ja-JP" dirty="0" smtClean="0">
                        <a:solidFill>
                          <a:srgbClr val="002060"/>
                        </a:solidFill>
                      </a:endParaRPr>
                    </a:p>
                    <a:p>
                      <a:pPr algn="ctr"/>
                      <a:r>
                        <a:rPr kumimoji="1" lang="ja-JP" altLang="en-US" dirty="0" smtClean="0">
                          <a:solidFill>
                            <a:srgbClr val="002060"/>
                          </a:solidFill>
                        </a:rPr>
                        <a:t>部</a:t>
                      </a:r>
                      <a:endParaRPr kumimoji="1" lang="ja-JP" altLang="en-US" dirty="0">
                        <a:solidFill>
                          <a:srgbClr val="002060"/>
                        </a:solidFill>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lang="ja-JP" altLang="en-US" sz="1400" b="0" dirty="0" smtClean="0">
                          <a:solidFill>
                            <a:srgbClr val="002060"/>
                          </a:solidFill>
                          <a:latin typeface="Meiryo UI" panose="020B0604030504040204" pitchFamily="50" charset="-128"/>
                          <a:ea typeface="Meiryo UI" panose="020B0604030504040204" pitchFamily="50" charset="-128"/>
                        </a:rPr>
                        <a:t>美波町</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lang="ja-JP" altLang="en-US" sz="1400" b="1" dirty="0" smtClean="0">
                          <a:solidFill>
                            <a:srgbClr val="002060"/>
                          </a:solidFill>
                          <a:latin typeface="Meiryo UI" panose="020B0604030504040204" pitchFamily="50" charset="-128"/>
                          <a:ea typeface="Meiryo UI" panose="020B0604030504040204" pitchFamily="50" charset="-128"/>
                        </a:rPr>
                        <a:t>ホテル白い燈台</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28</a:t>
                      </a:r>
                      <a:r>
                        <a:rPr lang="ja-JP" altLang="en-US" sz="1400" b="0" dirty="0" smtClean="0">
                          <a:solidFill>
                            <a:srgbClr val="002060"/>
                          </a:solidFill>
                          <a:latin typeface="Meiryo UI" panose="020B0604030504040204" pitchFamily="50" charset="-128"/>
                          <a:ea typeface="Meiryo UI" panose="020B0604030504040204" pitchFamily="50" charset="-128"/>
                        </a:rPr>
                        <a:t>室</a:t>
                      </a:r>
                      <a:endParaRPr lang="en-US" altLang="ja-JP" sz="1400" b="0" dirty="0" smtClean="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100</a:t>
                      </a:r>
                      <a:r>
                        <a:rPr lang="ja-JP" altLang="en-US" sz="1400" b="0" dirty="0" smtClean="0">
                          <a:solidFill>
                            <a:srgbClr val="002060"/>
                          </a:solidFill>
                          <a:latin typeface="Meiryo UI" panose="020B0604030504040204" pitchFamily="50" charset="-128"/>
                          <a:ea typeface="Meiryo UI" panose="020B0604030504040204" pitchFamily="50" charset="-128"/>
                        </a:rPr>
                        <a:t>人</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l"/>
                      <a:r>
                        <a:rPr lang="en-US" altLang="ja-JP" sz="1400" b="0" dirty="0" smtClean="0">
                          <a:solidFill>
                            <a:srgbClr val="002060"/>
                          </a:solidFill>
                          <a:latin typeface="Meiryo UI" panose="020B0604030504040204" pitchFamily="50" charset="-128"/>
                          <a:ea typeface="Meiryo UI" panose="020B0604030504040204" pitchFamily="50" charset="-128"/>
                        </a:rPr>
                        <a:t>0884-77-1170</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lang="ja-JP" altLang="en-US" sz="1400" b="0" dirty="0" smtClean="0">
                          <a:solidFill>
                            <a:srgbClr val="002060"/>
                          </a:solidFill>
                          <a:latin typeface="Meiryo UI" panose="020B0604030504040204" pitchFamily="50" charset="-128"/>
                          <a:ea typeface="Meiryo UI" panose="020B0604030504040204" pitchFamily="50" charset="-128"/>
                        </a:rPr>
                        <a:t>和室・洋室</a:t>
                      </a:r>
                      <a:endParaRPr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725203115"/>
                  </a:ext>
                </a:extLst>
              </a:tr>
              <a:tr h="360000">
                <a:tc vMerge="1">
                  <a:txBody>
                    <a:bodyPr/>
                    <a:lstStyle/>
                    <a:p>
                      <a:endParaRPr kumimoji="1" lang="ja-JP" altLang="en-US" dirty="0"/>
                    </a:p>
                  </a:txBody>
                  <a:tcPr/>
                </a:tc>
                <a:tc>
                  <a:txBody>
                    <a:bodyPr/>
                    <a:lstStyle/>
                    <a:p>
                      <a:r>
                        <a:rPr lang="ja-JP" altLang="en-US" sz="1400" b="0" dirty="0" smtClean="0">
                          <a:solidFill>
                            <a:srgbClr val="002060"/>
                          </a:solidFill>
                          <a:latin typeface="Meiryo UI" panose="020B0604030504040204" pitchFamily="50" charset="-128"/>
                          <a:ea typeface="Meiryo UI" panose="020B0604030504040204" pitchFamily="50" charset="-128"/>
                        </a:rPr>
                        <a:t>海陽町</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lang="ja-JP" altLang="en-US" sz="1400" b="1" dirty="0" smtClean="0">
                          <a:solidFill>
                            <a:srgbClr val="002060"/>
                          </a:solidFill>
                          <a:latin typeface="Meiryo UI" panose="020B0604030504040204" pitchFamily="50" charset="-128"/>
                          <a:ea typeface="Meiryo UI" panose="020B0604030504040204" pitchFamily="50" charset="-128"/>
                        </a:rPr>
                        <a:t>ホテル　リビエラししくい</a:t>
                      </a:r>
                      <a:endParaRPr lang="ja-JP" altLang="en-US" sz="1400" b="1"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28</a:t>
                      </a:r>
                      <a:r>
                        <a:rPr lang="ja-JP" altLang="en-US" sz="1400" b="0" dirty="0" smtClean="0">
                          <a:solidFill>
                            <a:srgbClr val="002060"/>
                          </a:solidFill>
                          <a:latin typeface="Meiryo UI" panose="020B0604030504040204" pitchFamily="50" charset="-128"/>
                          <a:ea typeface="Meiryo UI" panose="020B0604030504040204" pitchFamily="50" charset="-128"/>
                        </a:rPr>
                        <a:t>室</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82</a:t>
                      </a:r>
                      <a:r>
                        <a:rPr lang="ja-JP" altLang="en-US" sz="1400" b="0" dirty="0" smtClean="0">
                          <a:solidFill>
                            <a:srgbClr val="002060"/>
                          </a:solidFill>
                          <a:latin typeface="Meiryo UI" panose="020B0604030504040204" pitchFamily="50" charset="-128"/>
                          <a:ea typeface="Meiryo UI" panose="020B0604030504040204" pitchFamily="50" charset="-128"/>
                        </a:rPr>
                        <a:t>人</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l"/>
                      <a:r>
                        <a:rPr lang="en-US" altLang="ja-JP" sz="1400" dirty="0" smtClean="0">
                          <a:solidFill>
                            <a:srgbClr val="002060"/>
                          </a:solidFill>
                          <a:latin typeface="Meiryo UI" panose="020B0604030504040204" pitchFamily="50" charset="-128"/>
                          <a:ea typeface="Meiryo UI" panose="020B0604030504040204" pitchFamily="50" charset="-128"/>
                        </a:rPr>
                        <a:t>0884-76-3300</a:t>
                      </a:r>
                      <a:endParaRPr lang="ja-JP" altLang="en-US" sz="140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和室・洋室・和洋室</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818706083"/>
                  </a:ext>
                </a:extLst>
              </a:tr>
              <a:tr h="360000">
                <a:tc vMerge="1">
                  <a:txBody>
                    <a:bodyPr/>
                    <a:lstStyle/>
                    <a:p>
                      <a:endParaRPr kumimoji="1" lang="ja-JP" altLang="en-US" dirty="0"/>
                    </a:p>
                  </a:txBody>
                  <a:tcPr/>
                </a:tc>
                <a:tc>
                  <a:txBody>
                    <a:bodyPr/>
                    <a:lstStyle/>
                    <a:p>
                      <a:r>
                        <a:rPr lang="ja-JP" altLang="en-US" sz="1400" b="0" dirty="0" smtClean="0">
                          <a:solidFill>
                            <a:srgbClr val="002060"/>
                          </a:solidFill>
                          <a:latin typeface="Meiryo UI" panose="020B0604030504040204" pitchFamily="50" charset="-128"/>
                          <a:ea typeface="Meiryo UI" panose="020B0604030504040204" pitchFamily="50" charset="-128"/>
                        </a:rPr>
                        <a:t>海陽町</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400" b="1" dirty="0" smtClean="0">
                          <a:solidFill>
                            <a:srgbClr val="002060"/>
                          </a:solidFill>
                          <a:latin typeface="Meiryo UI" panose="020B0604030504040204" pitchFamily="50" charset="-128"/>
                          <a:ea typeface="Meiryo UI" panose="020B0604030504040204" pitchFamily="50" charset="-128"/>
                        </a:rPr>
                        <a:t>ふれあいの宿　遊遊</a:t>
                      </a:r>
                      <a:r>
                        <a:rPr lang="en-US" altLang="ja-JP" sz="1400" b="1" dirty="0" smtClean="0">
                          <a:solidFill>
                            <a:srgbClr val="002060"/>
                          </a:solidFill>
                          <a:latin typeface="Meiryo UI" panose="020B0604030504040204" pitchFamily="50" charset="-128"/>
                          <a:ea typeface="Meiryo UI" panose="020B0604030504040204" pitchFamily="50" charset="-128"/>
                        </a:rPr>
                        <a:t>NASA</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23</a:t>
                      </a:r>
                      <a:r>
                        <a:rPr lang="ja-JP" altLang="en-US" sz="1400" b="0" dirty="0" smtClean="0">
                          <a:solidFill>
                            <a:srgbClr val="002060"/>
                          </a:solidFill>
                          <a:latin typeface="Meiryo UI" panose="020B0604030504040204" pitchFamily="50" charset="-128"/>
                          <a:ea typeface="Meiryo UI" panose="020B0604030504040204" pitchFamily="50" charset="-128"/>
                        </a:rPr>
                        <a:t>室</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ctr"/>
                      <a:r>
                        <a:rPr lang="en-US" altLang="ja-JP" sz="1400" b="0" dirty="0" smtClean="0">
                          <a:solidFill>
                            <a:srgbClr val="002060"/>
                          </a:solidFill>
                          <a:latin typeface="Meiryo UI" panose="020B0604030504040204" pitchFamily="50" charset="-128"/>
                          <a:ea typeface="Meiryo UI" panose="020B0604030504040204" pitchFamily="50" charset="-128"/>
                        </a:rPr>
                        <a:t>80</a:t>
                      </a:r>
                      <a:r>
                        <a:rPr lang="ja-JP" altLang="en-US" sz="1400" b="0" dirty="0" smtClean="0">
                          <a:solidFill>
                            <a:srgbClr val="002060"/>
                          </a:solidFill>
                          <a:latin typeface="Meiryo UI" panose="020B0604030504040204" pitchFamily="50" charset="-128"/>
                          <a:ea typeface="Meiryo UI" panose="020B0604030504040204" pitchFamily="50" charset="-128"/>
                        </a:rPr>
                        <a:t>人</a:t>
                      </a:r>
                      <a:endParaRPr lang="ja-JP" altLang="en-US" sz="1400" b="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pPr algn="l"/>
                      <a:r>
                        <a:rPr lang="en-US" altLang="ja-JP" sz="1400" dirty="0" smtClean="0">
                          <a:solidFill>
                            <a:srgbClr val="002060"/>
                          </a:solidFill>
                          <a:latin typeface="Meiryo UI" panose="020B0604030504040204" pitchFamily="50" charset="-128"/>
                          <a:ea typeface="Meiryo UI" panose="020B0604030504040204" pitchFamily="50" charset="-128"/>
                        </a:rPr>
                        <a:t>0884-73-0300</a:t>
                      </a:r>
                      <a:endParaRPr lang="ja-JP" altLang="en-US" sz="1400" dirty="0">
                        <a:solidFill>
                          <a:srgbClr val="002060"/>
                        </a:solidFill>
                        <a:latin typeface="Meiryo UI" panose="020B0604030504040204" pitchFamily="50" charset="-128"/>
                        <a:ea typeface="Meiryo UI" panose="020B0604030504040204" pitchFamily="50" charset="-128"/>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tc>
                  <a:txBody>
                    <a:bodyPr/>
                    <a:lstStyle/>
                    <a:p>
                      <a:r>
                        <a:rPr kumimoji="1" lang="ja-JP" altLang="en-US" sz="1400" b="0" dirty="0" smtClean="0">
                          <a:solidFill>
                            <a:srgbClr val="002060"/>
                          </a:solidFill>
                          <a:latin typeface="Meiryo UI" panose="020B0604030504040204" pitchFamily="50" charset="-128"/>
                          <a:ea typeface="Meiryo UI" panose="020B0604030504040204" pitchFamily="50" charset="-128"/>
                        </a:rPr>
                        <a:t>和室・洋室</a:t>
                      </a:r>
                      <a:endParaRPr kumimoji="1" lang="ja-JP" altLang="en-US" sz="1400" b="0" dirty="0">
                        <a:solidFill>
                          <a:srgbClr val="002060"/>
                        </a:solidFill>
                        <a:latin typeface="Meiryo UI" panose="020B0604030504040204" pitchFamily="50" charset="-128"/>
                        <a:ea typeface="Meiryo UI" panose="020B0604030504040204" pitchFamily="50" charset="-128"/>
                      </a:endParaRPr>
                    </a:p>
                  </a:txBody>
                  <a:tcP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889695853"/>
                  </a:ext>
                </a:extLst>
              </a:tr>
            </a:tbl>
          </a:graphicData>
        </a:graphic>
      </p:graphicFrame>
      <p:sp>
        <p:nvSpPr>
          <p:cNvPr id="15" name="スライド番号プレースホルダー 14"/>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15</a:t>
            </a:fld>
            <a:endParaRPr lang="ja-JP" altLang="en-US" dirty="0">
              <a:solidFill>
                <a:srgbClr val="002060"/>
              </a:solidFill>
            </a:endParaRPr>
          </a:p>
        </p:txBody>
      </p:sp>
      <p:sp>
        <p:nvSpPr>
          <p:cNvPr id="18" name="object 15"/>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264140" y="1016878"/>
            <a:ext cx="10080000" cy="6335708"/>
          </a:xfrm>
          <a:prstGeom prst="rect">
            <a:avLst/>
          </a:prstGeom>
          <a:solidFill>
            <a:srgbClr val="002060"/>
          </a:solidFill>
        </p:spPr>
        <p:txBody>
          <a:bodyPr vert="horz" wrap="square" lIns="0" tIns="26034" rIns="0" bIns="0" rtlCol="0">
            <a:spAutoFit/>
          </a:bodyPr>
          <a:lstStyle/>
          <a:p>
            <a:pPr marL="12700" lvl="0">
              <a:spcBef>
                <a:spcPts val="204"/>
              </a:spcBef>
              <a:buSzPct val="91666"/>
              <a:tabLst>
                <a:tab pos="165735" algn="l"/>
              </a:tabLst>
              <a:defRPr/>
            </a:pPr>
            <a:r>
              <a:rPr lang="ja-JP" altLang="en-US" sz="2000" dirty="0" smtClean="0">
                <a:solidFill>
                  <a:schemeClr val="bg1"/>
                </a:solidFill>
                <a:latin typeface="Meiryo UI" panose="020B0604030504040204" pitchFamily="50" charset="-128"/>
                <a:ea typeface="Meiryo UI" panose="020B0604030504040204" pitchFamily="50" charset="-128"/>
                <a:cs typeface="MS UI Gothic"/>
              </a:rPr>
              <a:t>・徳島</a:t>
            </a:r>
            <a:r>
              <a:rPr lang="ja-JP" altLang="en-US" sz="2000" dirty="0">
                <a:solidFill>
                  <a:schemeClr val="bg1"/>
                </a:solidFill>
                <a:latin typeface="Meiryo UI" panose="020B0604030504040204" pitchFamily="50" charset="-128"/>
                <a:ea typeface="Meiryo UI" panose="020B0604030504040204" pitchFamily="50" charset="-128"/>
                <a:cs typeface="MS UI Gothic"/>
              </a:rPr>
              <a:t>は古くから「</a:t>
            </a:r>
            <a:r>
              <a:rPr lang="ja-JP" altLang="en-US" sz="2000" b="1" u="sng" dirty="0">
                <a:solidFill>
                  <a:schemeClr val="bg1"/>
                </a:solidFill>
                <a:latin typeface="Meiryo UI" panose="020B0604030504040204" pitchFamily="50" charset="-128"/>
                <a:ea typeface="Meiryo UI" panose="020B0604030504040204" pitchFamily="50" charset="-128"/>
                <a:cs typeface="MS UI Gothic"/>
              </a:rPr>
              <a:t>阿波</a:t>
            </a:r>
            <a:r>
              <a:rPr lang="ja-JP" altLang="en-US" sz="2000" dirty="0">
                <a:solidFill>
                  <a:schemeClr val="bg1"/>
                </a:solidFill>
                <a:latin typeface="Meiryo UI" panose="020B0604030504040204" pitchFamily="50" charset="-128"/>
                <a:ea typeface="Meiryo UI" panose="020B0604030504040204" pitchFamily="50" charset="-128"/>
                <a:cs typeface="MS UI Gothic"/>
              </a:rPr>
              <a:t>の国」と呼ばれ</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a:t>
            </a:r>
            <a:r>
              <a:rPr lang="ja-JP" altLang="en-US" sz="2000" b="1" u="sng" dirty="0" smtClean="0">
                <a:solidFill>
                  <a:schemeClr val="bg1"/>
                </a:solidFill>
                <a:latin typeface="Meiryo UI" panose="020B0604030504040204" pitchFamily="50" charset="-128"/>
                <a:ea typeface="Meiryo UI" panose="020B0604030504040204" pitchFamily="50" charset="-128"/>
                <a:cs typeface="MS UI Gothic"/>
              </a:rPr>
              <a:t>吉</a:t>
            </a:r>
            <a:r>
              <a:rPr lang="ja-JP" altLang="en-US" sz="2000" b="1" u="sng" dirty="0">
                <a:solidFill>
                  <a:schemeClr val="bg1"/>
                </a:solidFill>
                <a:latin typeface="Meiryo UI" panose="020B0604030504040204" pitchFamily="50" charset="-128"/>
                <a:ea typeface="Meiryo UI" panose="020B0604030504040204" pitchFamily="50" charset="-128"/>
                <a:cs typeface="MS UI Gothic"/>
              </a:rPr>
              <a:t>野川</a:t>
            </a:r>
            <a:r>
              <a:rPr lang="ja-JP" altLang="en-US" sz="2000" dirty="0">
                <a:solidFill>
                  <a:schemeClr val="bg1"/>
                </a:solidFill>
                <a:latin typeface="Meiryo UI" panose="020B0604030504040204" pitchFamily="50" charset="-128"/>
                <a:ea typeface="Meiryo UI" panose="020B0604030504040204" pitchFamily="50" charset="-128"/>
                <a:cs typeface="MS UI Gothic"/>
              </a:rPr>
              <a:t>流域付近を中心に</a:t>
            </a:r>
            <a:r>
              <a:rPr lang="ja-JP" altLang="en-US" sz="2000" b="1" u="sng" dirty="0">
                <a:solidFill>
                  <a:schemeClr val="bg1"/>
                </a:solidFill>
                <a:latin typeface="Meiryo UI" panose="020B0604030504040204" pitchFamily="50" charset="-128"/>
                <a:ea typeface="Meiryo UI" panose="020B0604030504040204" pitchFamily="50" charset="-128"/>
                <a:cs typeface="MS UI Gothic"/>
              </a:rPr>
              <a:t>藍作</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が盛ん</a:t>
            </a:r>
            <a:r>
              <a:rPr lang="ja-JP" altLang="en-US" sz="2000" dirty="0">
                <a:solidFill>
                  <a:schemeClr val="bg1"/>
                </a:solidFill>
                <a:latin typeface="Meiryo UI" panose="020B0604030504040204" pitchFamily="50" charset="-128"/>
                <a:ea typeface="Meiryo UI" panose="020B0604030504040204" pitchFamily="50" charset="-128"/>
                <a:cs typeface="MS UI Gothic"/>
              </a:rPr>
              <a:t>に行われ繁栄</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し、</a:t>
            </a: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sz="2000" dirty="0">
                <a:solidFill>
                  <a:schemeClr val="bg1"/>
                </a:solidFill>
                <a:latin typeface="Meiryo UI" panose="020B0604030504040204" pitchFamily="50" charset="-128"/>
                <a:ea typeface="Meiryo UI" panose="020B0604030504040204" pitchFamily="50" charset="-128"/>
                <a:cs typeface="MS UI Gothic"/>
              </a:rPr>
              <a:t>　</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商人</a:t>
            </a:r>
            <a:r>
              <a:rPr lang="ja-JP" altLang="en-US" sz="2000" dirty="0">
                <a:solidFill>
                  <a:schemeClr val="bg1"/>
                </a:solidFill>
                <a:latin typeface="Meiryo UI" panose="020B0604030504040204" pitchFamily="50" charset="-128"/>
                <a:ea typeface="Meiryo UI" panose="020B0604030504040204" pitchFamily="50" charset="-128"/>
                <a:cs typeface="MS UI Gothic"/>
              </a:rPr>
              <a:t>たちが各地から踊りや歌など</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の文化</a:t>
            </a:r>
            <a:r>
              <a:rPr lang="ja-JP" altLang="en-US" sz="2000" dirty="0">
                <a:solidFill>
                  <a:schemeClr val="bg1"/>
                </a:solidFill>
                <a:latin typeface="Meiryo UI" panose="020B0604030504040204" pitchFamily="50" charset="-128"/>
                <a:ea typeface="Meiryo UI" panose="020B0604030504040204" pitchFamily="50" charset="-128"/>
                <a:cs typeface="MS UI Gothic"/>
              </a:rPr>
              <a:t>を持ち帰ったこと</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で</a:t>
            </a:r>
            <a:r>
              <a:rPr lang="ja-JP" altLang="en-US" sz="2000" b="1" u="sng" dirty="0" smtClean="0">
                <a:solidFill>
                  <a:schemeClr val="bg1"/>
                </a:solidFill>
                <a:latin typeface="Meiryo UI" panose="020B0604030504040204" pitchFamily="50" charset="-128"/>
                <a:ea typeface="Meiryo UI" panose="020B0604030504040204" pitchFamily="50" charset="-128"/>
                <a:cs typeface="MS UI Gothic"/>
              </a:rPr>
              <a:t>阿波おどり</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や</a:t>
            </a:r>
            <a:r>
              <a:rPr lang="ja-JP" altLang="en-US" sz="2000" b="1" u="sng" dirty="0" smtClean="0">
                <a:solidFill>
                  <a:schemeClr val="bg1"/>
                </a:solidFill>
                <a:latin typeface="Meiryo UI" panose="020B0604030504040204" pitchFamily="50" charset="-128"/>
                <a:ea typeface="Meiryo UI" panose="020B0604030504040204" pitchFamily="50" charset="-128"/>
                <a:cs typeface="MS UI Gothic"/>
              </a:rPr>
              <a:t>人形浄瑠璃</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という</a:t>
            </a: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sz="2000" dirty="0">
                <a:solidFill>
                  <a:schemeClr val="bg1"/>
                </a:solidFill>
                <a:latin typeface="Meiryo UI" panose="020B0604030504040204" pitchFamily="50" charset="-128"/>
                <a:ea typeface="Meiryo UI" panose="020B0604030504040204" pitchFamily="50" charset="-128"/>
                <a:cs typeface="MS UI Gothic"/>
              </a:rPr>
              <a:t>　</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伝統文化が</a:t>
            </a:r>
            <a:r>
              <a:rPr lang="ja-JP" altLang="en-US" sz="2000" dirty="0">
                <a:solidFill>
                  <a:schemeClr val="bg1"/>
                </a:solidFill>
                <a:latin typeface="Meiryo UI" panose="020B0604030504040204" pitchFamily="50" charset="-128"/>
                <a:ea typeface="Meiryo UI" panose="020B0604030504040204" pitchFamily="50" charset="-128"/>
                <a:cs typeface="MS UI Gothic"/>
              </a:rPr>
              <a:t>形成されました</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。ここではさらに伝統文化を体験し、深堀りできる施設をご紹介します。</a:t>
            </a: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p:txBody>
      </p:sp>
      <p:sp>
        <p:nvSpPr>
          <p:cNvPr id="2" name="object 2"/>
          <p:cNvSpPr/>
          <p:nvPr/>
        </p:nvSpPr>
        <p:spPr>
          <a:xfrm>
            <a:off x="354100" y="2123219"/>
            <a:ext cx="3240000" cy="5144119"/>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4" name="object 4"/>
          <p:cNvSpPr txBox="1"/>
          <p:nvPr/>
        </p:nvSpPr>
        <p:spPr>
          <a:xfrm>
            <a:off x="789174" y="275069"/>
            <a:ext cx="7799649" cy="382156"/>
          </a:xfrm>
          <a:prstGeom prst="rect">
            <a:avLst/>
          </a:prstGeom>
        </p:spPr>
        <p:txBody>
          <a:bodyPr vert="horz" wrap="square" lIns="0" tIns="12700" rIns="0" bIns="0" rtlCol="0">
            <a:spAutoFit/>
          </a:bodyPr>
          <a:lstStyle/>
          <a:p>
            <a:pPr marL="12700">
              <a:lnSpc>
                <a:spcPct val="100000"/>
              </a:lnSpc>
              <a:spcBef>
                <a:spcPts val="100"/>
              </a:spcBef>
            </a:pPr>
            <a:r>
              <a:rPr lang="ja-JP" altLang="en-US" sz="2400" b="1" dirty="0" smtClean="0">
                <a:solidFill>
                  <a:srgbClr val="FF0000"/>
                </a:solidFill>
                <a:latin typeface="Meiryo UI" panose="020B0604030504040204" pitchFamily="50" charset="-128"/>
                <a:ea typeface="Meiryo UI" panose="020B0604030504040204" pitchFamily="50" charset="-128"/>
                <a:cs typeface="Yu Gothic"/>
              </a:rPr>
              <a:t>トピックス　藍</a:t>
            </a:r>
            <a:r>
              <a:rPr lang="ja-JP" altLang="en-US" sz="2400" b="1" dirty="0">
                <a:solidFill>
                  <a:srgbClr val="FF0000"/>
                </a:solidFill>
                <a:latin typeface="Meiryo UI" panose="020B0604030504040204" pitchFamily="50" charset="-128"/>
                <a:ea typeface="Meiryo UI" panose="020B0604030504040204" pitchFamily="50" charset="-128"/>
                <a:cs typeface="Yu Gothic"/>
              </a:rPr>
              <a:t>商人が広めた阿波</a:t>
            </a:r>
            <a:r>
              <a:rPr lang="ja-JP" altLang="en-US" sz="2400" b="1" dirty="0" smtClean="0">
                <a:solidFill>
                  <a:srgbClr val="FF0000"/>
                </a:solidFill>
                <a:latin typeface="Meiryo UI" panose="020B0604030504040204" pitchFamily="50" charset="-128"/>
                <a:ea typeface="Meiryo UI" panose="020B0604030504040204" pitchFamily="50" charset="-128"/>
                <a:cs typeface="Yu Gothic"/>
              </a:rPr>
              <a:t>の芸能文化</a:t>
            </a:r>
            <a:endParaRPr lang="ja-JP" altLang="en-US" sz="2400" b="1" dirty="0">
              <a:solidFill>
                <a:srgbClr val="FF0000"/>
              </a:solidFill>
              <a:latin typeface="Meiryo UI" panose="020B0604030504040204" pitchFamily="50" charset="-128"/>
              <a:ea typeface="Meiryo UI" panose="020B0604030504040204" pitchFamily="50" charset="-128"/>
              <a:cs typeface="Yu Gothic"/>
            </a:endParaRPr>
          </a:p>
        </p:txBody>
      </p:sp>
      <p:sp>
        <p:nvSpPr>
          <p:cNvPr id="9" name="object 9"/>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endParaRPr dirty="0"/>
          </a:p>
        </p:txBody>
      </p:sp>
      <p:sp>
        <p:nvSpPr>
          <p:cNvPr id="24" name="object 24"/>
          <p:cNvSpPr/>
          <p:nvPr/>
        </p:nvSpPr>
        <p:spPr>
          <a:xfrm>
            <a:off x="3688600" y="2105025"/>
            <a:ext cx="3240000" cy="5160123"/>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27" name="テキスト ボックス 26"/>
          <p:cNvSpPr txBox="1"/>
          <p:nvPr/>
        </p:nvSpPr>
        <p:spPr>
          <a:xfrm>
            <a:off x="338982" y="4553766"/>
            <a:ext cx="3349618" cy="2031325"/>
          </a:xfrm>
          <a:prstGeom prst="rect">
            <a:avLst/>
          </a:prstGeom>
          <a:noFill/>
        </p:spPr>
        <p:txBody>
          <a:bodyPr wrap="square" rtlCol="0">
            <a:spAutoFit/>
          </a:bodyPr>
          <a:lstStyle/>
          <a:p>
            <a:r>
              <a:rPr kumimoji="1" lang="en-US" altLang="ja-JP" sz="1400" b="1" dirty="0" smtClean="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★探究ポイント</a:t>
            </a:r>
            <a:r>
              <a:rPr kumimoji="1" lang="ja-JP" altLang="en-US" sz="1400" b="1" dirty="0" smtClean="0">
                <a:solidFill>
                  <a:srgbClr val="002060"/>
                </a:solidFill>
                <a:latin typeface="Meiryo UI" panose="020B0604030504040204" pitchFamily="50" charset="-128"/>
                <a:ea typeface="Meiryo UI" panose="020B0604030504040204" pitchFamily="50" charset="-128"/>
              </a:rPr>
              <a:t>★</a:t>
            </a:r>
            <a:r>
              <a:rPr kumimoji="1" lang="en-US" altLang="ja-JP" sz="1400" b="1" dirty="0" smtClean="0">
                <a:solidFill>
                  <a:srgbClr val="002060"/>
                </a:solidFill>
                <a:latin typeface="Meiryo UI" panose="020B0604030504040204" pitchFamily="50" charset="-128"/>
                <a:ea typeface="Meiryo UI" panose="020B0604030504040204" pitchFamily="50" charset="-128"/>
              </a:rPr>
              <a:t>】</a:t>
            </a:r>
          </a:p>
          <a:p>
            <a:r>
              <a:rPr lang="ja-JP" altLang="en-US" sz="1400" dirty="0" smtClean="0">
                <a:solidFill>
                  <a:srgbClr val="002060"/>
                </a:solidFill>
                <a:latin typeface="Meiryo UI" panose="020B0604030504040204" pitchFamily="50" charset="-128"/>
                <a:ea typeface="Meiryo UI" panose="020B0604030504040204" pitchFamily="50" charset="-128"/>
              </a:rPr>
              <a:t>■</a:t>
            </a:r>
            <a:r>
              <a:rPr kumimoji="1" lang="ja-JP" altLang="en-US" sz="1400" dirty="0" smtClean="0">
                <a:solidFill>
                  <a:srgbClr val="002060"/>
                </a:solidFill>
                <a:latin typeface="Meiryo UI" panose="020B0604030504040204" pitchFamily="50" charset="-128"/>
                <a:ea typeface="Meiryo UI" panose="020B0604030504040204" pitchFamily="50" charset="-128"/>
              </a:rPr>
              <a:t>大藍商「奥村家住宅」</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・藍商人がどのような生活を送っていたのか？</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kumimoji="1" lang="ja-JP" altLang="en-US" sz="1400" dirty="0" smtClean="0">
                <a:solidFill>
                  <a:srgbClr val="002060"/>
                </a:solidFill>
                <a:latin typeface="Meiryo UI" panose="020B0604030504040204" pitchFamily="50" charset="-128"/>
                <a:ea typeface="Meiryo UI" panose="020B0604030504040204" pitchFamily="50" charset="-128"/>
              </a:rPr>
              <a:t>・阿波藍をどう栽培し、売買していたのか？</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■藍染体験場</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kumimoji="1" lang="ja-JP" altLang="en-US" sz="1400" dirty="0" smtClean="0">
                <a:solidFill>
                  <a:srgbClr val="002060"/>
                </a:solidFill>
                <a:latin typeface="Meiryo UI" panose="020B0604030504040204" pitchFamily="50" charset="-128"/>
                <a:ea typeface="Meiryo UI" panose="020B0604030504040204" pitchFamily="50" charset="-128"/>
              </a:rPr>
              <a:t>・藍染に欠かせない「すくも」とは何か？</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・美しい藍色を出す秘訣は何か？</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・どのように模様をつけているのか？</a:t>
            </a:r>
            <a:endParaRPr lang="en-US" altLang="ja-JP" sz="1400" dirty="0" smtClean="0">
              <a:solidFill>
                <a:srgbClr val="002060"/>
              </a:solidFill>
              <a:latin typeface="Meiryo UI" panose="020B0604030504040204" pitchFamily="50" charset="-128"/>
              <a:ea typeface="Meiryo UI" panose="020B0604030504040204" pitchFamily="50" charset="-128"/>
            </a:endParaRPr>
          </a:p>
          <a:p>
            <a:endParaRPr kumimoji="1" lang="ja-JP" altLang="en-US" sz="1400" dirty="0">
              <a:solidFill>
                <a:srgbClr val="002060"/>
              </a:solidFill>
              <a:latin typeface="Meiryo UI" panose="020B0604030504040204" pitchFamily="50" charset="-128"/>
              <a:ea typeface="Meiryo UI" panose="020B0604030504040204" pitchFamily="50" charset="-128"/>
            </a:endParaRPr>
          </a:p>
        </p:txBody>
      </p:sp>
      <p:sp>
        <p:nvSpPr>
          <p:cNvPr id="20" name="object 24"/>
          <p:cNvSpPr/>
          <p:nvPr/>
        </p:nvSpPr>
        <p:spPr>
          <a:xfrm>
            <a:off x="7023100" y="2101175"/>
            <a:ext cx="3240000" cy="5160123"/>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26" name="object 17"/>
          <p:cNvSpPr txBox="1"/>
          <p:nvPr/>
        </p:nvSpPr>
        <p:spPr>
          <a:xfrm>
            <a:off x="335800" y="6510111"/>
            <a:ext cx="3258156" cy="875916"/>
          </a:xfrm>
          <a:prstGeom prst="rect">
            <a:avLst/>
          </a:prstGeom>
        </p:spPr>
        <p:txBody>
          <a:bodyPr vert="horz" wrap="square" lIns="0" tIns="14005" rIns="0" bIns="0" rtlCol="0">
            <a:spAutoFit/>
          </a:bodyPr>
          <a:lstStyle/>
          <a:p>
            <a:pPr marL="45518" algn="ctr" defTabSz="1008400">
              <a:spcBef>
                <a:spcPts val="6"/>
              </a:spcBef>
            </a:pPr>
            <a:r>
              <a:rPr sz="1400" b="1" dirty="0" err="1" smtClean="0">
                <a:solidFill>
                  <a:srgbClr val="002060"/>
                </a:solidFill>
                <a:latin typeface="Meiryo UI" panose="020B0604030504040204" pitchFamily="50" charset="-128"/>
                <a:ea typeface="Meiryo UI" panose="020B0604030504040204" pitchFamily="50" charset="-128"/>
                <a:cs typeface="Yu Gothic"/>
              </a:rPr>
              <a:t>問合せ先</a:t>
            </a:r>
            <a:r>
              <a:rPr sz="1400" b="1" dirty="0" smtClean="0">
                <a:solidFill>
                  <a:srgbClr val="002060"/>
                </a:solidFill>
                <a:latin typeface="Meiryo UI" panose="020B0604030504040204" pitchFamily="50" charset="-128"/>
                <a:ea typeface="Meiryo UI" panose="020B0604030504040204" pitchFamily="50" charset="-128"/>
                <a:cs typeface="Yu Gothic"/>
              </a:rPr>
              <a:t>  </a:t>
            </a:r>
            <a:r>
              <a:rPr sz="1400" b="1" spc="50" dirty="0" smtClean="0">
                <a:solidFill>
                  <a:srgbClr val="002060"/>
                </a:solidFill>
                <a:latin typeface="Meiryo UI" panose="020B0604030504040204" pitchFamily="50" charset="-128"/>
                <a:ea typeface="Meiryo UI" panose="020B0604030504040204" pitchFamily="50" charset="-128"/>
                <a:cs typeface="Yu Gothic"/>
              </a:rPr>
              <a:t> </a:t>
            </a:r>
            <a:r>
              <a:rPr sz="1400" b="1" spc="-6" dirty="0">
                <a:solidFill>
                  <a:srgbClr val="002060"/>
                </a:solidFill>
                <a:latin typeface="Meiryo UI" panose="020B0604030504040204" pitchFamily="50" charset="-128"/>
                <a:ea typeface="Meiryo UI" panose="020B0604030504040204" pitchFamily="50" charset="-128"/>
                <a:cs typeface="Yu Gothic"/>
              </a:rPr>
              <a:t>☎</a:t>
            </a:r>
            <a:r>
              <a:rPr sz="1400" b="1" spc="-6" dirty="0" smtClean="0">
                <a:solidFill>
                  <a:srgbClr val="002060"/>
                </a:solidFill>
                <a:latin typeface="Meiryo UI" panose="020B0604030504040204" pitchFamily="50" charset="-128"/>
                <a:ea typeface="Meiryo UI" panose="020B0604030504040204" pitchFamily="50" charset="-128"/>
                <a:cs typeface="Yu Gothic"/>
              </a:rPr>
              <a:t>088-6</a:t>
            </a:r>
            <a:r>
              <a:rPr lang="en-US" sz="1400" b="1" spc="-6" dirty="0" smtClean="0">
                <a:solidFill>
                  <a:srgbClr val="002060"/>
                </a:solidFill>
                <a:latin typeface="Meiryo UI" panose="020B0604030504040204" pitchFamily="50" charset="-128"/>
                <a:ea typeface="Meiryo UI" panose="020B0604030504040204" pitchFamily="50" charset="-128"/>
                <a:cs typeface="Yu Gothic"/>
              </a:rPr>
              <a:t>92</a:t>
            </a:r>
            <a:r>
              <a:rPr sz="1400" b="1" spc="-6" dirty="0" smtClean="0">
                <a:solidFill>
                  <a:srgbClr val="002060"/>
                </a:solidFill>
                <a:latin typeface="Meiryo UI" panose="020B0604030504040204" pitchFamily="50" charset="-128"/>
                <a:ea typeface="Meiryo UI" panose="020B0604030504040204" pitchFamily="50" charset="-128"/>
                <a:cs typeface="Yu Gothic"/>
              </a:rPr>
              <a:t>-</a:t>
            </a:r>
            <a:r>
              <a:rPr lang="en-US" sz="1400" b="1" spc="-6" dirty="0" smtClean="0">
                <a:solidFill>
                  <a:srgbClr val="002060"/>
                </a:solidFill>
                <a:latin typeface="Meiryo UI" panose="020B0604030504040204" pitchFamily="50" charset="-128"/>
                <a:ea typeface="Meiryo UI" panose="020B0604030504040204" pitchFamily="50" charset="-128"/>
                <a:cs typeface="Yu Gothic"/>
              </a:rPr>
              <a:t>6317</a:t>
            </a:r>
          </a:p>
          <a:p>
            <a:pPr marL="45518" algn="ctr" defTabSz="1008400">
              <a:spcBef>
                <a:spcPts val="6"/>
              </a:spcBef>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　収容</a:t>
            </a:r>
            <a:r>
              <a:rPr lang="ja-JP" altLang="en-US" sz="1400" b="1" dirty="0">
                <a:solidFill>
                  <a:srgbClr val="002060"/>
                </a:solidFill>
                <a:latin typeface="Meiryo UI" panose="020B0604030504040204" pitchFamily="50" charset="-128"/>
                <a:ea typeface="Meiryo UI" panose="020B0604030504040204" pitchFamily="50" charset="-128"/>
                <a:cs typeface="Yu Gothic"/>
              </a:rPr>
              <a:t>人数　</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ご相談</a:t>
            </a:r>
            <a:r>
              <a:rPr lang="ja-JP" altLang="en-US" sz="1400" b="1" dirty="0">
                <a:solidFill>
                  <a:srgbClr val="002060"/>
                </a:solidFill>
                <a:latin typeface="Meiryo UI" panose="020B0604030504040204" pitchFamily="50" charset="-128"/>
                <a:ea typeface="Meiryo UI" panose="020B0604030504040204" pitchFamily="50" charset="-128"/>
                <a:cs typeface="Yu Gothic"/>
              </a:rPr>
              <a:t/>
            </a:r>
            <a:br>
              <a:rPr lang="ja-JP" altLang="en-US" sz="1400" b="1" dirty="0">
                <a:solidFill>
                  <a:srgbClr val="002060"/>
                </a:solidFill>
                <a:latin typeface="Meiryo UI" panose="020B0604030504040204" pitchFamily="50" charset="-128"/>
                <a:ea typeface="Meiryo UI" panose="020B0604030504040204" pitchFamily="50" charset="-128"/>
                <a:cs typeface="Yu Gothic"/>
              </a:rPr>
            </a:br>
            <a:r>
              <a:rPr lang="ja-JP" altLang="en-US" sz="1400" b="1" dirty="0">
                <a:solidFill>
                  <a:srgbClr val="002060"/>
                </a:solidFill>
                <a:latin typeface="Meiryo UI" panose="020B0604030504040204" pitchFamily="50" charset="-128"/>
                <a:ea typeface="Meiryo UI" panose="020B0604030504040204" pitchFamily="50" charset="-128"/>
                <a:cs typeface="Yu Gothic"/>
              </a:rPr>
              <a:t>　　</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（藍染め</a:t>
            </a:r>
            <a:r>
              <a:rPr lang="ja-JP" altLang="en-US" sz="1400" b="1" dirty="0">
                <a:solidFill>
                  <a:srgbClr val="002060"/>
                </a:solidFill>
                <a:latin typeface="Meiryo UI" panose="020B0604030504040204" pitchFamily="50" charset="-128"/>
                <a:ea typeface="Meiryo UI" panose="020B0604030504040204" pitchFamily="50" charset="-128"/>
                <a:cs typeface="Yu Gothic"/>
              </a:rPr>
              <a:t>体験は、一度に</a:t>
            </a:r>
            <a:r>
              <a:rPr lang="en-US" altLang="ja-JP" sz="1400" b="1" dirty="0">
                <a:solidFill>
                  <a:srgbClr val="002060"/>
                </a:solidFill>
                <a:latin typeface="Meiryo UI" panose="020B0604030504040204" pitchFamily="50" charset="-128"/>
                <a:ea typeface="Meiryo UI" panose="020B0604030504040204" pitchFamily="50" charset="-128"/>
                <a:cs typeface="Yu Gothic"/>
              </a:rPr>
              <a:t>25</a:t>
            </a:r>
            <a:r>
              <a:rPr lang="ja-JP" altLang="en-US" sz="1400" b="1" dirty="0">
                <a:solidFill>
                  <a:srgbClr val="002060"/>
                </a:solidFill>
                <a:latin typeface="Meiryo UI" panose="020B0604030504040204" pitchFamily="50" charset="-128"/>
                <a:ea typeface="Meiryo UI" panose="020B0604030504040204" pitchFamily="50" charset="-128"/>
                <a:cs typeface="Yu Gothic"/>
              </a:rPr>
              <a:t>名</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まで）</a:t>
            </a:r>
            <a:endParaRPr lang="ja-JP" altLang="en-US" sz="1400" b="1" dirty="0">
              <a:solidFill>
                <a:srgbClr val="002060"/>
              </a:solidFill>
              <a:latin typeface="Meiryo UI" panose="020B0604030504040204" pitchFamily="50" charset="-128"/>
              <a:ea typeface="Meiryo UI" panose="020B0604030504040204" pitchFamily="50" charset="-128"/>
              <a:cs typeface="Yu Gothic"/>
            </a:endParaRPr>
          </a:p>
          <a:p>
            <a:pPr marL="45518" algn="ctr" defTabSz="1008400">
              <a:spcBef>
                <a:spcPts val="6"/>
              </a:spcBef>
            </a:pPr>
            <a:endParaRPr sz="1400" b="1" dirty="0">
              <a:solidFill>
                <a:srgbClr val="002060"/>
              </a:solidFill>
              <a:latin typeface="Meiryo UI" panose="020B0604030504040204" pitchFamily="50" charset="-128"/>
              <a:ea typeface="Meiryo UI" panose="020B0604030504040204" pitchFamily="50" charset="-128"/>
              <a:cs typeface="Yu Gothic"/>
            </a:endParaRPr>
          </a:p>
        </p:txBody>
      </p:sp>
      <p:pic>
        <p:nvPicPr>
          <p:cNvPr id="28" name="図 27">
            <a:extLst>
              <a:ext uri="{FF2B5EF4-FFF2-40B4-BE49-F238E27FC236}">
                <a16:creationId xmlns:a16="http://schemas.microsoft.com/office/drawing/2014/main" id="{3652968E-7BBE-C02B-1169-4C8478D0E8AD}"/>
              </a:ext>
            </a:extLst>
          </p:cNvPr>
          <p:cNvPicPr>
            <a:picLocks noChangeAspect="1"/>
          </p:cNvPicPr>
          <p:nvPr/>
        </p:nvPicPr>
        <p:blipFill rotWithShape="1">
          <a:blip r:embed="rId2">
            <a:extLst>
              <a:ext uri="{28A0092B-C50C-407E-A947-70E740481C1C}">
                <a14:useLocalDpi xmlns:a14="http://schemas.microsoft.com/office/drawing/2010/main" val="0"/>
              </a:ext>
            </a:extLst>
          </a:blip>
          <a:srcRect l="12831" t="5112" r="40972" b="1883"/>
          <a:stretch/>
        </p:blipFill>
        <p:spPr>
          <a:xfrm rot="5400000">
            <a:off x="959029" y="2086157"/>
            <a:ext cx="2047571" cy="2866969"/>
          </a:xfrm>
          <a:prstGeom prst="rect">
            <a:avLst/>
          </a:prstGeom>
        </p:spPr>
      </p:pic>
      <p:pic>
        <p:nvPicPr>
          <p:cNvPr id="29" name="図 28"/>
          <p:cNvPicPr>
            <a:picLocks noChangeAspect="1"/>
          </p:cNvPicPr>
          <p:nvPr/>
        </p:nvPicPr>
        <p:blipFill>
          <a:blip r:embed="rId3"/>
          <a:stretch>
            <a:fillRect/>
          </a:stretch>
        </p:blipFill>
        <p:spPr>
          <a:xfrm>
            <a:off x="3833030" y="2490289"/>
            <a:ext cx="2952000" cy="2073978"/>
          </a:xfrm>
          <a:prstGeom prst="rect">
            <a:avLst/>
          </a:prstGeom>
        </p:spPr>
      </p:pic>
      <p:pic>
        <p:nvPicPr>
          <p:cNvPr id="30" name="図 29"/>
          <p:cNvPicPr>
            <a:picLocks noChangeAspect="1"/>
          </p:cNvPicPr>
          <p:nvPr/>
        </p:nvPicPr>
        <p:blipFill rotWithShape="1">
          <a:blip r:embed="rId4"/>
          <a:srcRect l="3354" t="-1868" r="-3354" b="11996"/>
          <a:stretch/>
        </p:blipFill>
        <p:spPr>
          <a:xfrm>
            <a:off x="7223722" y="2442356"/>
            <a:ext cx="2952000" cy="2101069"/>
          </a:xfrm>
          <a:prstGeom prst="rect">
            <a:avLst/>
          </a:prstGeom>
        </p:spPr>
      </p:pic>
      <p:sp>
        <p:nvSpPr>
          <p:cNvPr id="32" name="object 35"/>
          <p:cNvSpPr txBox="1"/>
          <p:nvPr/>
        </p:nvSpPr>
        <p:spPr>
          <a:xfrm>
            <a:off x="354100" y="2133343"/>
            <a:ext cx="3240000" cy="289182"/>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ja-JP" altLang="en-US" b="1" dirty="0" smtClean="0">
                <a:solidFill>
                  <a:srgbClr val="002060"/>
                </a:solidFill>
                <a:latin typeface="Meiryo UI" panose="020B0604030504040204" pitchFamily="50" charset="-128"/>
                <a:ea typeface="Meiryo UI" panose="020B0604030504040204" pitchFamily="50" charset="-128"/>
                <a:cs typeface="Yu Gothic UI"/>
              </a:rPr>
              <a:t>藍の館</a:t>
            </a:r>
            <a:endParaRPr b="1" dirty="0">
              <a:solidFill>
                <a:srgbClr val="002060"/>
              </a:solidFill>
              <a:latin typeface="Meiryo UI" panose="020B0604030504040204" pitchFamily="50" charset="-128"/>
              <a:ea typeface="Meiryo UI" panose="020B0604030504040204" pitchFamily="50" charset="-128"/>
              <a:cs typeface="Yu Gothic UI"/>
            </a:endParaRPr>
          </a:p>
        </p:txBody>
      </p:sp>
      <p:sp>
        <p:nvSpPr>
          <p:cNvPr id="37" name="object 35"/>
          <p:cNvSpPr txBox="1"/>
          <p:nvPr/>
        </p:nvSpPr>
        <p:spPr>
          <a:xfrm>
            <a:off x="3706900" y="2120643"/>
            <a:ext cx="3240000" cy="289182"/>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ja-JP" altLang="en-US" b="1" dirty="0" smtClean="0">
                <a:solidFill>
                  <a:srgbClr val="002060"/>
                </a:solidFill>
                <a:latin typeface="Meiryo UI" panose="020B0604030504040204" pitchFamily="50" charset="-128"/>
                <a:ea typeface="Meiryo UI" panose="020B0604030504040204" pitchFamily="50" charset="-128"/>
                <a:cs typeface="Yu Gothic UI"/>
              </a:rPr>
              <a:t>阿波おどり会館</a:t>
            </a:r>
            <a:endParaRPr b="1" dirty="0">
              <a:solidFill>
                <a:srgbClr val="002060"/>
              </a:solidFill>
              <a:latin typeface="Meiryo UI" panose="020B0604030504040204" pitchFamily="50" charset="-128"/>
              <a:ea typeface="Meiryo UI" panose="020B0604030504040204" pitchFamily="50" charset="-128"/>
              <a:cs typeface="Yu Gothic UI"/>
            </a:endParaRPr>
          </a:p>
        </p:txBody>
      </p:sp>
      <p:sp>
        <p:nvSpPr>
          <p:cNvPr id="39" name="object 35"/>
          <p:cNvSpPr txBox="1"/>
          <p:nvPr/>
        </p:nvSpPr>
        <p:spPr>
          <a:xfrm>
            <a:off x="7023100" y="2105025"/>
            <a:ext cx="3240000" cy="289182"/>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ja-JP" altLang="en-US" b="1" dirty="0" smtClean="0">
                <a:solidFill>
                  <a:srgbClr val="002060"/>
                </a:solidFill>
                <a:latin typeface="Meiryo UI" panose="020B0604030504040204" pitchFamily="50" charset="-128"/>
                <a:ea typeface="Meiryo UI" panose="020B0604030504040204" pitchFamily="50" charset="-128"/>
                <a:cs typeface="Yu Gothic UI"/>
              </a:rPr>
              <a:t>阿波十郎兵衛屋敷</a:t>
            </a:r>
            <a:endParaRPr b="1" dirty="0">
              <a:solidFill>
                <a:srgbClr val="002060"/>
              </a:solidFill>
              <a:latin typeface="Meiryo UI" panose="020B0604030504040204" pitchFamily="50" charset="-128"/>
              <a:ea typeface="Meiryo UI" panose="020B0604030504040204" pitchFamily="50" charset="-128"/>
              <a:cs typeface="Yu Gothic UI"/>
            </a:endParaRPr>
          </a:p>
        </p:txBody>
      </p:sp>
      <p:sp>
        <p:nvSpPr>
          <p:cNvPr id="40" name="object 15"/>
          <p:cNvSpPr txBox="1"/>
          <p:nvPr/>
        </p:nvSpPr>
        <p:spPr>
          <a:xfrm>
            <a:off x="3668798" y="6510111"/>
            <a:ext cx="3259802" cy="875916"/>
          </a:xfrm>
          <a:prstGeom prst="rect">
            <a:avLst/>
          </a:prstGeom>
        </p:spPr>
        <p:txBody>
          <a:bodyPr vert="horz" wrap="square" lIns="0" tIns="14005" rIns="0" bIns="0" rtlCol="0">
            <a:spAutoFit/>
          </a:bodyPr>
          <a:lstStyle/>
          <a:p>
            <a:pPr marL="13305" algn="ctr" defTabSz="1008400">
              <a:spcBef>
                <a:spcPts val="6"/>
              </a:spcBef>
              <a:buClr>
                <a:srgbClr val="000090"/>
              </a:buClr>
              <a:buSzPct val="87500"/>
              <a:tabLst>
                <a:tab pos="127451" algn="l"/>
              </a:tabLst>
            </a:pPr>
            <a:r>
              <a:rPr sz="1400" b="1" dirty="0" err="1" smtClean="0">
                <a:solidFill>
                  <a:srgbClr val="002060"/>
                </a:solidFill>
                <a:latin typeface="Meiryo UI" panose="020B0604030504040204" pitchFamily="50" charset="-128"/>
                <a:ea typeface="Meiryo UI" panose="020B0604030504040204" pitchFamily="50" charset="-128"/>
                <a:cs typeface="Yu Gothic"/>
              </a:rPr>
              <a:t>問合せ先</a:t>
            </a:r>
            <a:r>
              <a:rPr sz="1400" b="1" dirty="0" smtClean="0">
                <a:solidFill>
                  <a:srgbClr val="002060"/>
                </a:solidFill>
                <a:latin typeface="Meiryo UI" panose="020B0604030504040204" pitchFamily="50" charset="-128"/>
                <a:ea typeface="Meiryo UI" panose="020B0604030504040204" pitchFamily="50" charset="-128"/>
                <a:cs typeface="Yu Gothic"/>
              </a:rPr>
              <a:t>  </a:t>
            </a:r>
            <a:r>
              <a:rPr sz="1400" b="1" spc="50" dirty="0" smtClean="0">
                <a:solidFill>
                  <a:srgbClr val="002060"/>
                </a:solidFill>
                <a:latin typeface="Meiryo UI" panose="020B0604030504040204" pitchFamily="50" charset="-128"/>
                <a:ea typeface="Meiryo UI" panose="020B0604030504040204" pitchFamily="50" charset="-128"/>
                <a:cs typeface="Yu Gothic"/>
              </a:rPr>
              <a:t> </a:t>
            </a:r>
            <a:r>
              <a:rPr lang="ja-JP" altLang="en-US" sz="1400" b="1" spc="50" dirty="0" smtClean="0">
                <a:solidFill>
                  <a:srgbClr val="002060"/>
                </a:solidFill>
                <a:latin typeface="Meiryo UI" panose="020B0604030504040204" pitchFamily="50" charset="-128"/>
                <a:ea typeface="Meiryo UI" panose="020B0604030504040204" pitchFamily="50" charset="-128"/>
                <a:cs typeface="Yu Gothic"/>
              </a:rPr>
              <a:t>☎</a:t>
            </a:r>
            <a:r>
              <a:rPr lang="en-US" altLang="ja-JP" sz="1400" b="1" spc="50" dirty="0" smtClean="0">
                <a:solidFill>
                  <a:srgbClr val="002060"/>
                </a:solidFill>
                <a:latin typeface="Meiryo UI" panose="020B0604030504040204" pitchFamily="50" charset="-128"/>
                <a:ea typeface="Meiryo UI" panose="020B0604030504040204" pitchFamily="50" charset="-128"/>
                <a:cs typeface="Yu Gothic"/>
              </a:rPr>
              <a:t>088-611-1611</a:t>
            </a:r>
          </a:p>
          <a:p>
            <a:pPr marL="13305" algn="ctr" defTabSz="1008400">
              <a:spcBef>
                <a:spcPts val="6"/>
              </a:spcBef>
              <a:buClr>
                <a:srgbClr val="000090"/>
              </a:buClr>
              <a:buSzPct val="87500"/>
              <a:tabLst>
                <a:tab pos="127451" algn="l"/>
              </a:tabLst>
            </a:pPr>
            <a:r>
              <a:rPr lang="ja-JP" altLang="en-US" sz="1400" b="1" spc="50" dirty="0">
                <a:solidFill>
                  <a:srgbClr val="002060"/>
                </a:solidFill>
                <a:latin typeface="Meiryo UI" panose="020B0604030504040204" pitchFamily="50" charset="-128"/>
                <a:ea typeface="Meiryo UI" panose="020B0604030504040204" pitchFamily="50" charset="-128"/>
                <a:cs typeface="Yu Gothic"/>
              </a:rPr>
              <a:t>　</a:t>
            </a:r>
            <a:r>
              <a:rPr lang="ja-JP" altLang="en-US" sz="1400" b="1" spc="50" dirty="0" smtClean="0">
                <a:solidFill>
                  <a:srgbClr val="002060"/>
                </a:solidFill>
                <a:latin typeface="Meiryo UI" panose="020B0604030504040204" pitchFamily="50" charset="-128"/>
                <a:ea typeface="Meiryo UI" panose="020B0604030504040204" pitchFamily="50" charset="-128"/>
                <a:cs typeface="Yu Gothic"/>
              </a:rPr>
              <a:t>　　収容人数　</a:t>
            </a:r>
            <a:r>
              <a:rPr lang="en-US" altLang="ja-JP" sz="1400" b="1" spc="50" dirty="0" smtClean="0">
                <a:solidFill>
                  <a:srgbClr val="002060"/>
                </a:solidFill>
                <a:latin typeface="Meiryo UI" panose="020B0604030504040204" pitchFamily="50" charset="-128"/>
                <a:ea typeface="Meiryo UI" panose="020B0604030504040204" pitchFamily="50" charset="-128"/>
                <a:cs typeface="Yu Gothic"/>
              </a:rPr>
              <a:t>250</a:t>
            </a:r>
            <a:r>
              <a:rPr lang="ja-JP" altLang="en-US" sz="1400" b="1" spc="50" dirty="0" smtClean="0">
                <a:solidFill>
                  <a:srgbClr val="002060"/>
                </a:solidFill>
                <a:latin typeface="Meiryo UI" panose="020B0604030504040204" pitchFamily="50" charset="-128"/>
                <a:ea typeface="Meiryo UI" panose="020B0604030504040204" pitchFamily="50" charset="-128"/>
                <a:cs typeface="Yu Gothic"/>
              </a:rPr>
              <a:t>名</a:t>
            </a:r>
            <a:endParaRPr lang="en-US" altLang="ja-JP" sz="1400" b="1" spc="50" dirty="0" smtClean="0">
              <a:solidFill>
                <a:srgbClr val="002060"/>
              </a:solidFill>
              <a:latin typeface="Meiryo UI" panose="020B0604030504040204" pitchFamily="50" charset="-128"/>
              <a:ea typeface="Meiryo UI" panose="020B0604030504040204" pitchFamily="50" charset="-128"/>
              <a:cs typeface="Yu Gothic"/>
            </a:endParaRPr>
          </a:p>
          <a:p>
            <a:pPr marL="13305" algn="ctr" defTabSz="1008400">
              <a:spcBef>
                <a:spcPts val="6"/>
              </a:spcBef>
              <a:buClr>
                <a:srgbClr val="000090"/>
              </a:buClr>
              <a:buSzPct val="87500"/>
              <a:tabLst>
                <a:tab pos="127451" algn="l"/>
              </a:tabLst>
            </a:pPr>
            <a:r>
              <a:rPr lang="ja-JP" altLang="en-US" sz="1400" b="1" spc="50" dirty="0" smtClean="0">
                <a:solidFill>
                  <a:srgbClr val="002060"/>
                </a:solidFill>
                <a:latin typeface="Meiryo UI" panose="020B0604030504040204" pitchFamily="50" charset="-128"/>
                <a:ea typeface="Meiryo UI" panose="020B0604030504040204" pitchFamily="50" charset="-128"/>
                <a:cs typeface="Yu Gothic"/>
              </a:rPr>
              <a:t>（現在</a:t>
            </a:r>
            <a:r>
              <a:rPr lang="en-US" altLang="ja-JP" sz="1400" b="1" spc="50" dirty="0" smtClean="0">
                <a:solidFill>
                  <a:srgbClr val="002060"/>
                </a:solidFill>
                <a:latin typeface="Meiryo UI" panose="020B0604030504040204" pitchFamily="50" charset="-128"/>
                <a:ea typeface="Meiryo UI" panose="020B0604030504040204" pitchFamily="50" charset="-128"/>
                <a:cs typeface="Yu Gothic"/>
              </a:rPr>
              <a:t>180</a:t>
            </a:r>
            <a:r>
              <a:rPr lang="ja-JP" altLang="en-US" sz="1400" b="1" spc="50" dirty="0" smtClean="0">
                <a:solidFill>
                  <a:srgbClr val="002060"/>
                </a:solidFill>
                <a:latin typeface="Meiryo UI" panose="020B0604030504040204" pitchFamily="50" charset="-128"/>
                <a:ea typeface="Meiryo UI" panose="020B0604030504040204" pitchFamily="50" charset="-128"/>
                <a:cs typeface="Yu Gothic"/>
              </a:rPr>
              <a:t>名にて。感染対策）</a:t>
            </a:r>
          </a:p>
          <a:p>
            <a:pPr marL="13305" algn="ctr" defTabSz="1008400">
              <a:spcBef>
                <a:spcPts val="6"/>
              </a:spcBef>
              <a:buClr>
                <a:srgbClr val="000090"/>
              </a:buClr>
              <a:buSzPct val="87500"/>
              <a:tabLst>
                <a:tab pos="127451" algn="l"/>
              </a:tabLst>
            </a:pPr>
            <a:endParaRPr lang="en-US" altLang="ja-JP" sz="1400" b="1" spc="50" dirty="0">
              <a:solidFill>
                <a:srgbClr val="002060"/>
              </a:solidFill>
              <a:latin typeface="Meiryo UI" panose="020B0604030504040204" pitchFamily="50" charset="-128"/>
              <a:ea typeface="Meiryo UI" panose="020B0604030504040204" pitchFamily="50" charset="-128"/>
              <a:cs typeface="Yu Gothic"/>
            </a:endParaRPr>
          </a:p>
        </p:txBody>
      </p:sp>
      <p:sp>
        <p:nvSpPr>
          <p:cNvPr id="41" name="object 17"/>
          <p:cNvSpPr txBox="1"/>
          <p:nvPr/>
        </p:nvSpPr>
        <p:spPr>
          <a:xfrm>
            <a:off x="7003299" y="6510111"/>
            <a:ext cx="3259801" cy="875916"/>
          </a:xfrm>
          <a:prstGeom prst="rect">
            <a:avLst/>
          </a:prstGeom>
        </p:spPr>
        <p:txBody>
          <a:bodyPr vert="horz" wrap="square" lIns="0" tIns="14005" rIns="0" bIns="0" rtlCol="0">
            <a:spAutoFit/>
          </a:bodyPr>
          <a:lstStyle/>
          <a:p>
            <a:pPr marL="13305" algn="ctr" defTabSz="1008400">
              <a:buClr>
                <a:srgbClr val="000090"/>
              </a:buClr>
              <a:buSzPct val="87500"/>
              <a:tabLst>
                <a:tab pos="127451" algn="l"/>
              </a:tabLst>
            </a:pPr>
            <a:r>
              <a:rPr sz="1400" b="1" dirty="0" err="1" smtClean="0">
                <a:solidFill>
                  <a:srgbClr val="002060"/>
                </a:solidFill>
                <a:latin typeface="Meiryo UI" panose="020B0604030504040204" pitchFamily="50" charset="-128"/>
                <a:ea typeface="Meiryo UI" panose="020B0604030504040204" pitchFamily="50" charset="-128"/>
                <a:cs typeface="Yu Gothic"/>
              </a:rPr>
              <a:t>問合せ先</a:t>
            </a:r>
            <a:r>
              <a:rPr sz="1400" b="1" dirty="0" smtClean="0">
                <a:solidFill>
                  <a:srgbClr val="002060"/>
                </a:solidFill>
                <a:latin typeface="Meiryo UI" panose="020B0604030504040204" pitchFamily="50" charset="-128"/>
                <a:ea typeface="Meiryo UI" panose="020B0604030504040204" pitchFamily="50" charset="-128"/>
                <a:cs typeface="Yu Gothic"/>
              </a:rPr>
              <a:t>  </a:t>
            </a:r>
            <a:r>
              <a:rPr sz="1400" b="1" spc="50" dirty="0" smtClean="0">
                <a:solidFill>
                  <a:srgbClr val="002060"/>
                </a:solidFill>
                <a:latin typeface="Meiryo UI" panose="020B0604030504040204" pitchFamily="50" charset="-128"/>
                <a:ea typeface="Meiryo UI" panose="020B0604030504040204" pitchFamily="50" charset="-128"/>
                <a:cs typeface="Yu Gothic"/>
              </a:rPr>
              <a:t> </a:t>
            </a:r>
            <a:r>
              <a:rPr sz="1400" b="1" spc="-6" dirty="0" smtClean="0">
                <a:solidFill>
                  <a:srgbClr val="002060"/>
                </a:solidFill>
                <a:latin typeface="Meiryo UI" panose="020B0604030504040204" pitchFamily="50" charset="-128"/>
                <a:ea typeface="Meiryo UI" panose="020B0604030504040204" pitchFamily="50" charset="-128"/>
                <a:cs typeface="Yu Gothic"/>
              </a:rPr>
              <a:t>☎</a:t>
            </a:r>
            <a:r>
              <a:rPr lang="en-US" altLang="ja-JP" sz="1400" b="1" spc="-6" dirty="0" smtClean="0">
                <a:solidFill>
                  <a:srgbClr val="002060"/>
                </a:solidFill>
                <a:latin typeface="Meiryo UI" panose="020B0604030504040204" pitchFamily="50" charset="-128"/>
                <a:ea typeface="Meiryo UI" panose="020B0604030504040204" pitchFamily="50" charset="-128"/>
                <a:cs typeface="Yu Gothic"/>
              </a:rPr>
              <a:t>088-665-2202</a:t>
            </a:r>
          </a:p>
          <a:p>
            <a:pPr marL="13305" algn="ctr" defTabSz="1008400">
              <a:buClr>
                <a:srgbClr val="000090"/>
              </a:buClr>
              <a:buSzPct val="87500"/>
              <a:tabLst>
                <a:tab pos="127451" algn="l"/>
              </a:tabLst>
            </a:pPr>
            <a:r>
              <a:rPr lang="ja-JP" altLang="en-US" sz="1400" b="1" spc="-6" dirty="0" smtClean="0">
                <a:solidFill>
                  <a:srgbClr val="002060"/>
                </a:solidFill>
                <a:latin typeface="Meiryo UI" panose="020B0604030504040204" pitchFamily="50" charset="-128"/>
                <a:ea typeface="Meiryo UI" panose="020B0604030504040204" pitchFamily="50" charset="-128"/>
                <a:cs typeface="Yu Gothic"/>
              </a:rPr>
              <a:t>収容人数</a:t>
            </a:r>
            <a:r>
              <a:rPr lang="ja-JP" altLang="en-US" sz="1400" b="1" spc="-6" dirty="0">
                <a:solidFill>
                  <a:srgbClr val="002060"/>
                </a:solidFill>
                <a:latin typeface="Meiryo UI" panose="020B0604030504040204" pitchFamily="50" charset="-128"/>
                <a:ea typeface="Meiryo UI" panose="020B0604030504040204" pitchFamily="50" charset="-128"/>
                <a:cs typeface="Yu Gothic"/>
              </a:rPr>
              <a:t>　　</a:t>
            </a:r>
            <a:r>
              <a:rPr lang="en-US" altLang="ja-JP" sz="1400" b="1" spc="-6" dirty="0">
                <a:solidFill>
                  <a:srgbClr val="002060"/>
                </a:solidFill>
                <a:latin typeface="Meiryo UI" panose="020B0604030504040204" pitchFamily="50" charset="-128"/>
                <a:ea typeface="Meiryo UI" panose="020B0604030504040204" pitchFamily="50" charset="-128"/>
                <a:cs typeface="Yu Gothic"/>
              </a:rPr>
              <a:t>140</a:t>
            </a:r>
            <a:r>
              <a:rPr lang="ja-JP" altLang="en-US" sz="1400" b="1" spc="-6" dirty="0" smtClean="0">
                <a:solidFill>
                  <a:srgbClr val="002060"/>
                </a:solidFill>
                <a:latin typeface="Meiryo UI" panose="020B0604030504040204" pitchFamily="50" charset="-128"/>
                <a:ea typeface="Meiryo UI" panose="020B0604030504040204" pitchFamily="50" charset="-128"/>
                <a:cs typeface="Yu Gothic"/>
              </a:rPr>
              <a:t>名</a:t>
            </a:r>
            <a:endParaRPr lang="en-US" altLang="ja-JP" sz="1400" b="1" spc="-6" dirty="0" smtClean="0">
              <a:solidFill>
                <a:srgbClr val="002060"/>
              </a:solidFill>
              <a:latin typeface="Meiryo UI" panose="020B0604030504040204" pitchFamily="50" charset="-128"/>
              <a:ea typeface="Meiryo UI" panose="020B0604030504040204" pitchFamily="50" charset="-128"/>
              <a:cs typeface="Yu Gothic"/>
            </a:endParaRPr>
          </a:p>
          <a:p>
            <a:pPr marL="13305" algn="ctr" defTabSz="1008400">
              <a:buClr>
                <a:srgbClr val="000090"/>
              </a:buClr>
              <a:buSzPct val="87500"/>
              <a:tabLst>
                <a:tab pos="127451" algn="l"/>
              </a:tabLst>
            </a:pPr>
            <a:r>
              <a:rPr lang="ja-JP" altLang="en-US" sz="1400" b="1" spc="-6" dirty="0" smtClean="0">
                <a:solidFill>
                  <a:srgbClr val="002060"/>
                </a:solidFill>
                <a:latin typeface="Meiryo UI" panose="020B0604030504040204" pitchFamily="50" charset="-128"/>
                <a:ea typeface="Meiryo UI" panose="020B0604030504040204" pitchFamily="50" charset="-128"/>
                <a:cs typeface="Yu Gothic"/>
              </a:rPr>
              <a:t>（</a:t>
            </a:r>
            <a:r>
              <a:rPr lang="ja-JP" altLang="en-US" sz="1400" b="1" spc="-6" dirty="0">
                <a:solidFill>
                  <a:srgbClr val="002060"/>
                </a:solidFill>
                <a:latin typeface="Meiryo UI" panose="020B0604030504040204" pitchFamily="50" charset="-128"/>
                <a:ea typeface="Meiryo UI" panose="020B0604030504040204" pitchFamily="50" charset="-128"/>
                <a:cs typeface="Yu Gothic"/>
              </a:rPr>
              <a:t>現在</a:t>
            </a:r>
            <a:r>
              <a:rPr lang="en-US" altLang="ja-JP" sz="1400" b="1" spc="-6" dirty="0">
                <a:solidFill>
                  <a:srgbClr val="002060"/>
                </a:solidFill>
                <a:latin typeface="Meiryo UI" panose="020B0604030504040204" pitchFamily="50" charset="-128"/>
                <a:ea typeface="Meiryo UI" panose="020B0604030504040204" pitchFamily="50" charset="-128"/>
                <a:cs typeface="Yu Gothic"/>
              </a:rPr>
              <a:t>100</a:t>
            </a:r>
            <a:r>
              <a:rPr lang="ja-JP" altLang="en-US" sz="1400" b="1" spc="-6" dirty="0">
                <a:solidFill>
                  <a:srgbClr val="002060"/>
                </a:solidFill>
                <a:latin typeface="Meiryo UI" panose="020B0604030504040204" pitchFamily="50" charset="-128"/>
                <a:ea typeface="Meiryo UI" panose="020B0604030504040204" pitchFamily="50" charset="-128"/>
                <a:cs typeface="Yu Gothic"/>
              </a:rPr>
              <a:t>名にて。感染対策）</a:t>
            </a:r>
          </a:p>
          <a:p>
            <a:pPr marL="13305" algn="ctr" defTabSz="1008400">
              <a:buClr>
                <a:srgbClr val="000090"/>
              </a:buClr>
              <a:buSzPct val="87500"/>
              <a:tabLst>
                <a:tab pos="127451" algn="l"/>
              </a:tabLst>
            </a:pPr>
            <a:endParaRPr lang="en-US" altLang="ja-JP" sz="1400" b="1" spc="-6" dirty="0">
              <a:solidFill>
                <a:srgbClr val="002060"/>
              </a:solidFill>
              <a:latin typeface="Meiryo UI" panose="020B0604030504040204" pitchFamily="50" charset="-128"/>
              <a:ea typeface="Meiryo UI" panose="020B0604030504040204" pitchFamily="50" charset="-128"/>
              <a:cs typeface="Yu Gothic"/>
            </a:endParaRPr>
          </a:p>
        </p:txBody>
      </p:sp>
      <p:sp>
        <p:nvSpPr>
          <p:cNvPr id="22" name="テキスト ボックス 21"/>
          <p:cNvSpPr txBox="1"/>
          <p:nvPr/>
        </p:nvSpPr>
        <p:spPr>
          <a:xfrm>
            <a:off x="3717328" y="4553766"/>
            <a:ext cx="3349618" cy="2031325"/>
          </a:xfrm>
          <a:prstGeom prst="rect">
            <a:avLst/>
          </a:prstGeom>
          <a:noFill/>
        </p:spPr>
        <p:txBody>
          <a:bodyPr wrap="square" rtlCol="0">
            <a:spAutoFit/>
          </a:bodyPr>
          <a:lstStyle/>
          <a:p>
            <a:r>
              <a:rPr kumimoji="1" lang="en-US" altLang="ja-JP" sz="1400" b="1" dirty="0" smtClean="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★探究ポイント</a:t>
            </a:r>
            <a:r>
              <a:rPr kumimoji="1" lang="ja-JP" altLang="en-US" sz="1400" b="1" dirty="0" smtClean="0">
                <a:solidFill>
                  <a:srgbClr val="002060"/>
                </a:solidFill>
                <a:latin typeface="Meiryo UI" panose="020B0604030504040204" pitchFamily="50" charset="-128"/>
                <a:ea typeface="Meiryo UI" panose="020B0604030504040204" pitchFamily="50" charset="-128"/>
              </a:rPr>
              <a:t>★</a:t>
            </a:r>
            <a:r>
              <a:rPr kumimoji="1" lang="en-US" altLang="ja-JP" sz="1400" b="1" dirty="0" smtClean="0">
                <a:solidFill>
                  <a:srgbClr val="002060"/>
                </a:solidFill>
                <a:latin typeface="Meiryo UI" panose="020B0604030504040204" pitchFamily="50" charset="-128"/>
                <a:ea typeface="Meiryo UI" panose="020B0604030504040204" pitchFamily="50" charset="-128"/>
              </a:rPr>
              <a:t>】</a:t>
            </a:r>
          </a:p>
          <a:p>
            <a:r>
              <a:rPr lang="ja-JP" altLang="en-US" sz="1400" dirty="0" smtClean="0">
                <a:solidFill>
                  <a:srgbClr val="002060"/>
                </a:solidFill>
                <a:latin typeface="Meiryo UI" panose="020B0604030504040204" pitchFamily="50" charset="-128"/>
                <a:ea typeface="Meiryo UI" panose="020B0604030504040204" pitchFamily="50" charset="-128"/>
              </a:rPr>
              <a:t>■阿波おどりホール</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・舞台「ならでは」の阿波おどりの表現とは？</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・美しく踊るためには何が必要なのか？</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■阿波おどりミュージアム</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kumimoji="1" lang="ja-JP" altLang="en-US" sz="1400" dirty="0" smtClean="0">
                <a:solidFill>
                  <a:srgbClr val="002060"/>
                </a:solidFill>
                <a:latin typeface="Meiryo UI" panose="020B0604030504040204" pitchFamily="50" charset="-128"/>
                <a:ea typeface="Meiryo UI" panose="020B0604030504040204" pitchFamily="50" charset="-128"/>
              </a:rPr>
              <a:t>・阿波おどりの起源とは？</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r>
              <a:rPr kumimoji="1" lang="ja-JP" altLang="en-US" sz="1400" dirty="0" smtClean="0">
                <a:solidFill>
                  <a:srgbClr val="002060"/>
                </a:solidFill>
                <a:latin typeface="Meiryo UI" panose="020B0604030504040204" pitchFamily="50" charset="-128"/>
                <a:ea typeface="Meiryo UI" panose="020B0604030504040204" pitchFamily="50" charset="-128"/>
              </a:rPr>
              <a:t>・なぜ阿波おどりは全国に広まったのか？</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r>
              <a:rPr kumimoji="1" lang="ja-JP" altLang="en-US" sz="1400" dirty="0" smtClean="0">
                <a:solidFill>
                  <a:srgbClr val="002060"/>
                </a:solidFill>
                <a:latin typeface="Meiryo UI" panose="020B0604030504040204" pitchFamily="50" charset="-128"/>
                <a:ea typeface="Meiryo UI" panose="020B0604030504040204" pitchFamily="50" charset="-128"/>
              </a:rPr>
              <a:t>・昔と今の阿波おどりの違いは何か？</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endParaRPr kumimoji="1" lang="ja-JP" altLang="en-US" sz="1400" dirty="0">
              <a:solidFill>
                <a:srgbClr val="002060"/>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7049560" y="4553766"/>
            <a:ext cx="3349618" cy="2031325"/>
          </a:xfrm>
          <a:prstGeom prst="rect">
            <a:avLst/>
          </a:prstGeom>
          <a:noFill/>
        </p:spPr>
        <p:txBody>
          <a:bodyPr wrap="square" rtlCol="0">
            <a:spAutoFit/>
          </a:bodyPr>
          <a:lstStyle/>
          <a:p>
            <a:r>
              <a:rPr kumimoji="1" lang="en-US" altLang="ja-JP" sz="1400" b="1" dirty="0" smtClean="0">
                <a:solidFill>
                  <a:srgbClr val="002060"/>
                </a:solidFill>
                <a:latin typeface="Meiryo UI" panose="020B0604030504040204" pitchFamily="50" charset="-128"/>
                <a:ea typeface="Meiryo UI" panose="020B0604030504040204" pitchFamily="50" charset="-128"/>
              </a:rPr>
              <a:t>【</a:t>
            </a:r>
            <a:r>
              <a:rPr kumimoji="1" lang="ja-JP" altLang="en-US" sz="1400" b="1" dirty="0" smtClean="0">
                <a:solidFill>
                  <a:srgbClr val="002060"/>
                </a:solidFill>
                <a:latin typeface="Meiryo UI" panose="020B0604030504040204" pitchFamily="50" charset="-128"/>
                <a:ea typeface="Meiryo UI" panose="020B0604030504040204" pitchFamily="50" charset="-128"/>
              </a:rPr>
              <a:t>★探究ポイント</a:t>
            </a:r>
            <a:r>
              <a:rPr kumimoji="1" lang="ja-JP" altLang="en-US" sz="1400" b="1" dirty="0" smtClean="0">
                <a:solidFill>
                  <a:srgbClr val="002060"/>
                </a:solidFill>
                <a:latin typeface="Meiryo UI" panose="020B0604030504040204" pitchFamily="50" charset="-128"/>
                <a:ea typeface="Meiryo UI" panose="020B0604030504040204" pitchFamily="50" charset="-128"/>
              </a:rPr>
              <a:t>★</a:t>
            </a:r>
            <a:r>
              <a:rPr kumimoji="1" lang="en-US" altLang="ja-JP" sz="1400" b="1" dirty="0" smtClean="0">
                <a:solidFill>
                  <a:srgbClr val="002060"/>
                </a:solidFill>
                <a:latin typeface="Meiryo UI" panose="020B0604030504040204" pitchFamily="50" charset="-128"/>
                <a:ea typeface="Meiryo UI" panose="020B0604030504040204" pitchFamily="50" charset="-128"/>
              </a:rPr>
              <a:t>】</a:t>
            </a:r>
          </a:p>
          <a:p>
            <a:r>
              <a:rPr lang="ja-JP" altLang="en-US" sz="1400" dirty="0" smtClean="0">
                <a:solidFill>
                  <a:srgbClr val="002060"/>
                </a:solidFill>
                <a:latin typeface="Meiryo UI" panose="020B0604030504040204" pitchFamily="50" charset="-128"/>
                <a:ea typeface="Meiryo UI" panose="020B0604030504040204" pitchFamily="50" charset="-128"/>
              </a:rPr>
              <a:t>■舞台</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・人形浄瑠璃とはどんな芸能か？</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・なぜ、</a:t>
            </a:r>
            <a:r>
              <a:rPr lang="ja-JP" altLang="en-US" sz="1400" dirty="0">
                <a:solidFill>
                  <a:srgbClr val="002060"/>
                </a:solidFill>
                <a:latin typeface="Meiryo UI" panose="020B0604030504040204" pitchFamily="50" charset="-128"/>
                <a:ea typeface="Meiryo UI" panose="020B0604030504040204" pitchFamily="50" charset="-128"/>
              </a:rPr>
              <a:t>生き生きと人形を操れるのか</a:t>
            </a:r>
            <a:r>
              <a:rPr lang="ja-JP" altLang="en-US" sz="1400" dirty="0" smtClean="0">
                <a:solidFill>
                  <a:srgbClr val="002060"/>
                </a:solidFill>
                <a:latin typeface="Meiryo UI" panose="020B0604030504040204" pitchFamily="50" charset="-128"/>
                <a:ea typeface="Meiryo UI" panose="020B0604030504040204" pitchFamily="50" charset="-128"/>
              </a:rPr>
              <a:t>？</a:t>
            </a:r>
            <a:endParaRPr lang="en-US" altLang="ja-JP" sz="1400" dirty="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a:t>
            </a:r>
            <a:r>
              <a:rPr lang="ja-JP" altLang="en-US" sz="1400" dirty="0">
                <a:solidFill>
                  <a:srgbClr val="002060"/>
                </a:solidFill>
                <a:latin typeface="Meiryo UI" panose="020B0604030504040204" pitchFamily="50" charset="-128"/>
                <a:ea typeface="Meiryo UI" panose="020B0604030504040204" pitchFamily="50" charset="-128"/>
              </a:rPr>
              <a:t>展示室</a:t>
            </a:r>
            <a:endParaRPr lang="en-US" altLang="ja-JP" sz="1400" dirty="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・「文楽」と「阿波人形浄瑠璃」の違いは？</a:t>
            </a:r>
            <a:endParaRPr lang="en-US" altLang="ja-JP" sz="1400" dirty="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・人形にどのような仕掛けが施されているか？</a:t>
            </a:r>
            <a:endParaRPr lang="en-US" altLang="ja-JP" sz="1400" dirty="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a:t>
            </a:r>
            <a:r>
              <a:rPr lang="ja-JP" altLang="en-US" sz="1400" dirty="0">
                <a:solidFill>
                  <a:srgbClr val="002060"/>
                </a:solidFill>
                <a:latin typeface="Meiryo UI" panose="020B0604030504040204" pitchFamily="50" charset="-128"/>
                <a:ea typeface="Meiryo UI" panose="020B0604030504040204" pitchFamily="50" charset="-128"/>
              </a:rPr>
              <a:t>地域</a:t>
            </a:r>
            <a:r>
              <a:rPr lang="ja-JP" altLang="en-US" sz="1400" dirty="0" smtClean="0">
                <a:solidFill>
                  <a:srgbClr val="002060"/>
                </a:solidFill>
                <a:latin typeface="Meiryo UI" panose="020B0604030504040204" pitchFamily="50" charset="-128"/>
                <a:ea typeface="Meiryo UI" panose="020B0604030504040204" pitchFamily="50" charset="-128"/>
              </a:rPr>
              <a:t>の親交を支える</a:t>
            </a:r>
            <a:r>
              <a:rPr lang="ja-JP" altLang="en-US" sz="1400" dirty="0">
                <a:solidFill>
                  <a:srgbClr val="002060"/>
                </a:solidFill>
                <a:latin typeface="Meiryo UI" panose="020B0604030504040204" pitchFamily="50" charset="-128"/>
                <a:ea typeface="Meiryo UI" panose="020B0604030504040204" pitchFamily="50" charset="-128"/>
              </a:rPr>
              <a:t>人形</a:t>
            </a:r>
            <a:r>
              <a:rPr lang="ja-JP" altLang="en-US" sz="1400" dirty="0" smtClean="0">
                <a:solidFill>
                  <a:srgbClr val="002060"/>
                </a:solidFill>
                <a:latin typeface="Meiryo UI" panose="020B0604030504040204" pitchFamily="50" charset="-128"/>
                <a:ea typeface="Meiryo UI" panose="020B0604030504040204" pitchFamily="50" charset="-128"/>
              </a:rPr>
              <a:t>の役割と</a:t>
            </a:r>
            <a:r>
              <a:rPr lang="ja-JP" altLang="en-US" sz="1400" dirty="0">
                <a:solidFill>
                  <a:srgbClr val="002060"/>
                </a:solidFill>
                <a:latin typeface="Meiryo UI" panose="020B0604030504040204" pitchFamily="50" charset="-128"/>
                <a:ea typeface="Meiryo UI" panose="020B0604030504040204" pitchFamily="50" charset="-128"/>
              </a:rPr>
              <a:t>は？</a:t>
            </a:r>
            <a:endParaRPr lang="en-US" altLang="ja-JP" sz="1400" dirty="0">
              <a:solidFill>
                <a:srgbClr val="002060"/>
              </a:solidFill>
              <a:latin typeface="Meiryo UI" panose="020B0604030504040204" pitchFamily="50" charset="-128"/>
              <a:ea typeface="Meiryo UI" panose="020B0604030504040204" pitchFamily="50" charset="-128"/>
            </a:endParaRPr>
          </a:p>
          <a:p>
            <a:endParaRPr kumimoji="1" lang="ja-JP" altLang="en-US" sz="1400" dirty="0">
              <a:solidFill>
                <a:srgbClr val="002060"/>
              </a:solidFill>
              <a:latin typeface="Meiryo UI" panose="020B0604030504040204" pitchFamily="50" charset="-128"/>
              <a:ea typeface="Meiryo UI" panose="020B0604030504040204" pitchFamily="50" charset="-128"/>
            </a:endParaRPr>
          </a:p>
        </p:txBody>
      </p:sp>
      <p:sp>
        <p:nvSpPr>
          <p:cNvPr id="11" name="スライド番号プレースホルダー 10"/>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16</a:t>
            </a:fld>
            <a:endParaRPr lang="ja-JP" altLang="en-US" dirty="0">
              <a:solidFill>
                <a:srgbClr val="002060"/>
              </a:solidFill>
            </a:endParaRPr>
          </a:p>
        </p:txBody>
      </p:sp>
      <p:pic>
        <p:nvPicPr>
          <p:cNvPr id="31" name="図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959974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264140" y="1016878"/>
            <a:ext cx="10080000" cy="6335708"/>
          </a:xfrm>
          <a:prstGeom prst="rect">
            <a:avLst/>
          </a:prstGeom>
          <a:solidFill>
            <a:srgbClr val="002060"/>
          </a:solidFill>
        </p:spPr>
        <p:txBody>
          <a:bodyPr vert="horz" wrap="square" lIns="0" tIns="26034" rIns="0" bIns="0" rtlCol="0">
            <a:spAutoFit/>
          </a:bodyPr>
          <a:lstStyle/>
          <a:p>
            <a:pPr marL="12700" lvl="0">
              <a:spcBef>
                <a:spcPts val="204"/>
              </a:spcBef>
              <a:buSzPct val="91666"/>
              <a:tabLst>
                <a:tab pos="165735" algn="l"/>
              </a:tabLst>
              <a:defRPr/>
            </a:pPr>
            <a:endParaRPr lang="en-US" altLang="ja-JP" sz="2000"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p:txBody>
      </p:sp>
      <p:sp>
        <p:nvSpPr>
          <p:cNvPr id="2" name="object 2"/>
          <p:cNvSpPr/>
          <p:nvPr/>
        </p:nvSpPr>
        <p:spPr>
          <a:xfrm>
            <a:off x="7018936" y="1136469"/>
            <a:ext cx="3240000" cy="6118139"/>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4" name="object 4"/>
          <p:cNvSpPr txBox="1"/>
          <p:nvPr/>
        </p:nvSpPr>
        <p:spPr>
          <a:xfrm>
            <a:off x="789174" y="275069"/>
            <a:ext cx="7799649" cy="382156"/>
          </a:xfrm>
          <a:prstGeom prst="rect">
            <a:avLst/>
          </a:prstGeom>
        </p:spPr>
        <p:txBody>
          <a:bodyPr vert="horz" wrap="square" lIns="0" tIns="12700" rIns="0" bIns="0" rtlCol="0">
            <a:spAutoFit/>
          </a:bodyPr>
          <a:lstStyle/>
          <a:p>
            <a:pPr marL="12700">
              <a:lnSpc>
                <a:spcPct val="100000"/>
              </a:lnSpc>
              <a:spcBef>
                <a:spcPts val="100"/>
              </a:spcBef>
            </a:pPr>
            <a:r>
              <a:rPr lang="ja-JP" altLang="en-US" sz="2400" b="1" dirty="0" smtClean="0">
                <a:solidFill>
                  <a:srgbClr val="FF0000"/>
                </a:solidFill>
                <a:latin typeface="Meiryo UI" panose="020B0604030504040204" pitchFamily="50" charset="-128"/>
                <a:ea typeface="Meiryo UI" panose="020B0604030504040204" pitchFamily="50" charset="-128"/>
                <a:cs typeface="Yu Gothic"/>
              </a:rPr>
              <a:t>トピックス　各エリアの代表的な観光スポット　　</a:t>
            </a:r>
            <a:endParaRPr lang="ja-JP" altLang="en-US" sz="2400" b="1" dirty="0">
              <a:solidFill>
                <a:srgbClr val="FF0000"/>
              </a:solidFill>
              <a:latin typeface="Meiryo UI" panose="020B0604030504040204" pitchFamily="50" charset="-128"/>
              <a:ea typeface="Meiryo UI" panose="020B0604030504040204" pitchFamily="50" charset="-128"/>
              <a:cs typeface="Yu Gothic"/>
            </a:endParaRPr>
          </a:p>
        </p:txBody>
      </p:sp>
      <p:sp>
        <p:nvSpPr>
          <p:cNvPr id="9" name="object 9"/>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endParaRPr dirty="0"/>
          </a:p>
        </p:txBody>
      </p:sp>
      <p:sp>
        <p:nvSpPr>
          <p:cNvPr id="24" name="object 24"/>
          <p:cNvSpPr/>
          <p:nvPr/>
        </p:nvSpPr>
        <p:spPr>
          <a:xfrm>
            <a:off x="348730" y="1118275"/>
            <a:ext cx="3240000" cy="6137173"/>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27" name="テキスト ボックス 26"/>
          <p:cNvSpPr txBox="1"/>
          <p:nvPr/>
        </p:nvSpPr>
        <p:spPr>
          <a:xfrm>
            <a:off x="7003817" y="4010025"/>
            <a:ext cx="4043394" cy="2308324"/>
          </a:xfrm>
          <a:prstGeom prst="rect">
            <a:avLst/>
          </a:prstGeom>
          <a:noFill/>
        </p:spPr>
        <p:txBody>
          <a:bodyPr wrap="square" rtlCol="0">
            <a:spAutoFit/>
          </a:bodyPr>
          <a:lstStyle/>
          <a:p>
            <a:r>
              <a:rPr lang="en-US" altLang="ja-JP" dirty="0" smtClean="0">
                <a:solidFill>
                  <a:srgbClr val="002060"/>
                </a:solidFill>
                <a:latin typeface="Meiryo UI" panose="020B0604030504040204" pitchFamily="50" charset="-128"/>
                <a:ea typeface="Meiryo UI" panose="020B0604030504040204" pitchFamily="50" charset="-128"/>
              </a:rPr>
              <a:t>【</a:t>
            </a:r>
            <a:r>
              <a:rPr lang="en-US" altLang="ja-JP" dirty="0" smtClean="0">
                <a:solidFill>
                  <a:srgbClr val="002060"/>
                </a:solidFill>
                <a:latin typeface="Meiryo UI" panose="020B0604030504040204" pitchFamily="50" charset="-128"/>
                <a:ea typeface="Meiryo UI" panose="020B0604030504040204" pitchFamily="50" charset="-128"/>
              </a:rPr>
              <a:t>★</a:t>
            </a:r>
            <a:r>
              <a:rPr lang="ja-JP" altLang="en-US" dirty="0" smtClean="0">
                <a:solidFill>
                  <a:srgbClr val="002060"/>
                </a:solidFill>
                <a:latin typeface="Meiryo UI" panose="020B0604030504040204" pitchFamily="50" charset="-128"/>
                <a:ea typeface="Meiryo UI" panose="020B0604030504040204" pitchFamily="50" charset="-128"/>
              </a:rPr>
              <a:t>探究ポイント</a:t>
            </a:r>
            <a:r>
              <a:rPr lang="ja-JP" altLang="en-US" dirty="0">
                <a:solidFill>
                  <a:srgbClr val="002060"/>
                </a:solidFill>
                <a:latin typeface="Meiryo UI" panose="020B0604030504040204" pitchFamily="50" charset="-128"/>
                <a:ea typeface="Meiryo UI" panose="020B0604030504040204" pitchFamily="50" charset="-128"/>
              </a:rPr>
              <a:t>★</a:t>
            </a:r>
            <a:r>
              <a:rPr lang="en-US" altLang="ja-JP" dirty="0">
                <a:solidFill>
                  <a:srgbClr val="002060"/>
                </a:solidFill>
                <a:latin typeface="Meiryo UI" panose="020B0604030504040204" pitchFamily="50" charset="-128"/>
                <a:ea typeface="Meiryo UI" panose="020B0604030504040204" pitchFamily="50" charset="-128"/>
              </a:rPr>
              <a:t>】</a:t>
            </a:r>
          </a:p>
          <a:p>
            <a:r>
              <a:rPr lang="ja-JP" altLang="en-US" dirty="0" smtClean="0">
                <a:solidFill>
                  <a:srgbClr val="002060"/>
                </a:solidFill>
                <a:latin typeface="Meiryo UI" panose="020B0604030504040204" pitchFamily="50" charset="-128"/>
                <a:ea typeface="Meiryo UI" panose="020B0604030504040204" pitchFamily="50" charset="-128"/>
              </a:rPr>
              <a:t>・なぜ、祖谷を秘境と呼ぶのか？</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a:t>
            </a:r>
            <a:r>
              <a:rPr lang="ja-JP" altLang="en-US" dirty="0">
                <a:solidFill>
                  <a:srgbClr val="002060"/>
                </a:solidFill>
                <a:latin typeface="Meiryo UI" panose="020B0604030504040204" pitchFamily="50" charset="-128"/>
                <a:ea typeface="Meiryo UI" panose="020B0604030504040204" pitchFamily="50" charset="-128"/>
              </a:rPr>
              <a:t>なぜ</a:t>
            </a:r>
            <a:r>
              <a:rPr lang="ja-JP" altLang="en-US" dirty="0" smtClean="0">
                <a:solidFill>
                  <a:srgbClr val="002060"/>
                </a:solidFill>
                <a:latin typeface="Meiryo UI" panose="020B0604030504040204" pitchFamily="50" charset="-128"/>
                <a:ea typeface="Meiryo UI" panose="020B0604030504040204" pitchFamily="50" charset="-128"/>
              </a:rPr>
              <a:t>、シラクチカズラで作られた橋</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が架けられているのか？</a:t>
            </a:r>
            <a:endParaRPr lang="en-US" altLang="ja-JP" dirty="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・なぜ、特徴的な地形が多いのか？</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・「でこまわし」とは何なのか？</a:t>
            </a:r>
            <a:endParaRPr kumimoji="1" lang="en-US" altLang="ja-JP" dirty="0" smtClean="0">
              <a:solidFill>
                <a:srgbClr val="002060"/>
              </a:solidFill>
              <a:latin typeface="Meiryo UI" panose="020B0604030504040204" pitchFamily="50" charset="-128"/>
              <a:ea typeface="Meiryo UI" panose="020B0604030504040204" pitchFamily="50" charset="-128"/>
            </a:endParaRPr>
          </a:p>
          <a:p>
            <a:endParaRPr lang="en-US" altLang="ja-JP" dirty="0">
              <a:solidFill>
                <a:srgbClr val="002060"/>
              </a:solidFill>
              <a:latin typeface="Meiryo UI" panose="020B0604030504040204" pitchFamily="50" charset="-128"/>
              <a:ea typeface="Meiryo UI" panose="020B0604030504040204" pitchFamily="50" charset="-128"/>
            </a:endParaRPr>
          </a:p>
          <a:p>
            <a:endParaRPr kumimoji="1" lang="en-US" altLang="ja-JP" dirty="0" smtClean="0">
              <a:solidFill>
                <a:srgbClr val="002060"/>
              </a:solidFill>
              <a:latin typeface="Meiryo UI" panose="020B0604030504040204" pitchFamily="50" charset="-128"/>
              <a:ea typeface="Meiryo UI" panose="020B0604030504040204" pitchFamily="50" charset="-128"/>
            </a:endParaRPr>
          </a:p>
        </p:txBody>
      </p:sp>
      <p:sp>
        <p:nvSpPr>
          <p:cNvPr id="20" name="object 24"/>
          <p:cNvSpPr/>
          <p:nvPr/>
        </p:nvSpPr>
        <p:spPr>
          <a:xfrm>
            <a:off x="3683230" y="1114425"/>
            <a:ext cx="3240000" cy="6137173"/>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32" name="object 35"/>
          <p:cNvSpPr txBox="1"/>
          <p:nvPr/>
        </p:nvSpPr>
        <p:spPr>
          <a:xfrm>
            <a:off x="7018936" y="1146593"/>
            <a:ext cx="3240000" cy="289182"/>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cs typeface="Yu Gothic UI"/>
              </a:rPr>
              <a:t>西部</a:t>
            </a: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cs typeface="Yu Gothic UI"/>
              </a:rPr>
              <a:t>秘境　祖谷</a:t>
            </a:r>
            <a:endParaRPr b="1" dirty="0">
              <a:solidFill>
                <a:srgbClr val="002060"/>
              </a:solidFill>
              <a:latin typeface="Meiryo UI" panose="020B0604030504040204" pitchFamily="50" charset="-128"/>
              <a:ea typeface="Meiryo UI" panose="020B0604030504040204" pitchFamily="50" charset="-128"/>
              <a:cs typeface="Yu Gothic UI"/>
            </a:endParaRPr>
          </a:p>
        </p:txBody>
      </p:sp>
      <p:sp>
        <p:nvSpPr>
          <p:cNvPr id="37" name="object 35"/>
          <p:cNvSpPr txBox="1"/>
          <p:nvPr/>
        </p:nvSpPr>
        <p:spPr>
          <a:xfrm>
            <a:off x="367030" y="1133893"/>
            <a:ext cx="3240000" cy="289182"/>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cs typeface="Yu Gothic UI"/>
              </a:rPr>
              <a:t>東部</a:t>
            </a: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cs typeface="Yu Gothic UI"/>
              </a:rPr>
              <a:t>大塚国際美術館</a:t>
            </a:r>
            <a:endParaRPr b="1" dirty="0">
              <a:solidFill>
                <a:srgbClr val="002060"/>
              </a:solidFill>
              <a:latin typeface="Meiryo UI" panose="020B0604030504040204" pitchFamily="50" charset="-128"/>
              <a:ea typeface="Meiryo UI" panose="020B0604030504040204" pitchFamily="50" charset="-128"/>
              <a:cs typeface="Yu Gothic UI"/>
            </a:endParaRPr>
          </a:p>
        </p:txBody>
      </p:sp>
      <p:sp>
        <p:nvSpPr>
          <p:cNvPr id="39" name="object 35"/>
          <p:cNvSpPr txBox="1"/>
          <p:nvPr/>
        </p:nvSpPr>
        <p:spPr>
          <a:xfrm>
            <a:off x="3683230" y="1118275"/>
            <a:ext cx="3240000" cy="289182"/>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cs typeface="Yu Gothic UI"/>
              </a:rPr>
              <a:t>南部</a:t>
            </a: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sz="1600" b="1" dirty="0" smtClean="0">
                <a:solidFill>
                  <a:srgbClr val="002060"/>
                </a:solidFill>
                <a:latin typeface="Meiryo UI" panose="020B0604030504040204" pitchFamily="50" charset="-128"/>
                <a:ea typeface="Meiryo UI" panose="020B0604030504040204" pitchFamily="50" charset="-128"/>
                <a:cs typeface="Yu Gothic UI"/>
              </a:rPr>
              <a:t>日和佐ウミガメ博物館カレッタ</a:t>
            </a:r>
            <a:endParaRPr sz="1600" b="1" dirty="0">
              <a:solidFill>
                <a:srgbClr val="002060"/>
              </a:solidFill>
              <a:latin typeface="Meiryo UI" panose="020B0604030504040204" pitchFamily="50" charset="-128"/>
              <a:ea typeface="Meiryo UI" panose="020B0604030504040204" pitchFamily="50" charset="-128"/>
              <a:cs typeface="Yu Gothic UI"/>
            </a:endParaRPr>
          </a:p>
        </p:txBody>
      </p:sp>
      <p:sp>
        <p:nvSpPr>
          <p:cNvPr id="22" name="テキスト ボックス 21"/>
          <p:cNvSpPr txBox="1"/>
          <p:nvPr/>
        </p:nvSpPr>
        <p:spPr>
          <a:xfrm>
            <a:off x="377458" y="4010025"/>
            <a:ext cx="3349618" cy="2585323"/>
          </a:xfrm>
          <a:prstGeom prst="rect">
            <a:avLst/>
          </a:prstGeom>
          <a:noFill/>
        </p:spPr>
        <p:txBody>
          <a:bodyPr wrap="square" rtlCol="0">
            <a:spAutoFit/>
          </a:bodyPr>
          <a:lstStyle/>
          <a:p>
            <a:r>
              <a:rPr lang="en-US" altLang="ja-JP" dirty="0" smtClean="0">
                <a:solidFill>
                  <a:srgbClr val="002060"/>
                </a:solidFill>
                <a:latin typeface="Meiryo UI" panose="020B0604030504040204" pitchFamily="50" charset="-128"/>
                <a:ea typeface="Meiryo UI" panose="020B0604030504040204" pitchFamily="50" charset="-128"/>
              </a:rPr>
              <a:t>【</a:t>
            </a:r>
            <a:r>
              <a:rPr lang="ja-JP" altLang="en-US" dirty="0" smtClean="0">
                <a:solidFill>
                  <a:srgbClr val="002060"/>
                </a:solidFill>
                <a:latin typeface="Meiryo UI" panose="020B0604030504040204" pitchFamily="50" charset="-128"/>
                <a:ea typeface="Meiryo UI" panose="020B0604030504040204" pitchFamily="50" charset="-128"/>
              </a:rPr>
              <a:t>★探究ポイント</a:t>
            </a:r>
            <a:r>
              <a:rPr lang="ja-JP" altLang="en-US" dirty="0" smtClean="0">
                <a:solidFill>
                  <a:srgbClr val="002060"/>
                </a:solidFill>
                <a:latin typeface="Meiryo UI" panose="020B0604030504040204" pitchFamily="50" charset="-128"/>
                <a:ea typeface="Meiryo UI" panose="020B0604030504040204" pitchFamily="50" charset="-128"/>
              </a:rPr>
              <a:t>★</a:t>
            </a:r>
            <a:r>
              <a:rPr lang="en-US" altLang="ja-JP" dirty="0" smtClean="0">
                <a:solidFill>
                  <a:srgbClr val="002060"/>
                </a:solidFill>
                <a:latin typeface="Meiryo UI" panose="020B0604030504040204" pitchFamily="50" charset="-128"/>
                <a:ea typeface="Meiryo UI" panose="020B0604030504040204" pitchFamily="50" charset="-128"/>
              </a:rPr>
              <a:t>】</a:t>
            </a:r>
            <a:endParaRPr kumimoji="1" lang="en-US" altLang="ja-JP" dirty="0" smtClean="0">
              <a:solidFill>
                <a:srgbClr val="002060"/>
              </a:solidFill>
              <a:latin typeface="Meiryo UI" panose="020B0604030504040204" pitchFamily="50" charset="-128"/>
              <a:ea typeface="Meiryo UI" panose="020B0604030504040204" pitchFamily="50" charset="-128"/>
            </a:endParaRPr>
          </a:p>
          <a:p>
            <a:r>
              <a:rPr kumimoji="1" lang="ja-JP" altLang="en-US" dirty="0" smtClean="0">
                <a:solidFill>
                  <a:srgbClr val="002060"/>
                </a:solidFill>
                <a:latin typeface="Meiryo UI" panose="020B0604030504040204" pitchFamily="50" charset="-128"/>
                <a:ea typeface="Meiryo UI" panose="020B0604030504040204" pitchFamily="50" charset="-128"/>
              </a:rPr>
              <a:t>・「陶板名画」とは？</a:t>
            </a:r>
            <a:endParaRPr kumimoji="1"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・なぜ、</a:t>
            </a:r>
            <a:r>
              <a:rPr lang="en-US" altLang="ja-JP" dirty="0" smtClean="0">
                <a:solidFill>
                  <a:srgbClr val="002060"/>
                </a:solidFill>
                <a:latin typeface="Meiryo UI" panose="020B0604030504040204" pitchFamily="50" charset="-128"/>
                <a:ea typeface="Meiryo UI" panose="020B0604030504040204" pitchFamily="50" charset="-128"/>
              </a:rPr>
              <a:t>2000</a:t>
            </a:r>
            <a:r>
              <a:rPr lang="ja-JP" altLang="en-US" dirty="0" smtClean="0">
                <a:solidFill>
                  <a:srgbClr val="002060"/>
                </a:solidFill>
                <a:latin typeface="Meiryo UI" panose="020B0604030504040204" pitchFamily="50" charset="-128"/>
                <a:ea typeface="Meiryo UI" panose="020B0604030504040204" pitchFamily="50" charset="-128"/>
              </a:rPr>
              <a:t>年色褪せず、触れる　</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 こともできる</a:t>
            </a:r>
            <a:r>
              <a:rPr kumimoji="1" lang="ja-JP" altLang="en-US" dirty="0" smtClean="0">
                <a:solidFill>
                  <a:srgbClr val="002060"/>
                </a:solidFill>
                <a:latin typeface="Meiryo UI" panose="020B0604030504040204" pitchFamily="50" charset="-128"/>
                <a:ea typeface="Meiryo UI" panose="020B0604030504040204" pitchFamily="50" charset="-128"/>
              </a:rPr>
              <a:t>展示が可能なのか？</a:t>
            </a:r>
            <a:endParaRPr kumimoji="1"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・「モナ・リザ」や「最後の晩餐」と</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いった名画</a:t>
            </a:r>
            <a:r>
              <a:rPr lang="ja-JP" altLang="en-US" dirty="0">
                <a:solidFill>
                  <a:srgbClr val="002060"/>
                </a:solidFill>
                <a:latin typeface="Meiryo UI" panose="020B0604030504040204" pitchFamily="50" charset="-128"/>
                <a:ea typeface="Meiryo UI" panose="020B0604030504040204" pitchFamily="50" charset="-128"/>
              </a:rPr>
              <a:t>を</a:t>
            </a:r>
            <a:r>
              <a:rPr lang="ja-JP" altLang="en-US" dirty="0" smtClean="0">
                <a:solidFill>
                  <a:srgbClr val="002060"/>
                </a:solidFill>
                <a:latin typeface="Meiryo UI" panose="020B0604030504040204" pitchFamily="50" charset="-128"/>
                <a:ea typeface="Meiryo UI" panose="020B0604030504040204" pitchFamily="50" charset="-128"/>
              </a:rPr>
              <a:t>複製した意義は？</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・教科書でよく見かける名画は、</a:t>
            </a:r>
            <a:endParaRPr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どんな大きさなのか？</a:t>
            </a:r>
            <a:endParaRPr lang="en-US" altLang="ja-JP" dirty="0">
              <a:solidFill>
                <a:srgbClr val="002060"/>
              </a:solidFill>
              <a:latin typeface="Meiryo UI" panose="020B0604030504040204" pitchFamily="50" charset="-128"/>
              <a:ea typeface="Meiryo UI" panose="020B0604030504040204" pitchFamily="50" charset="-128"/>
            </a:endParaRPr>
          </a:p>
          <a:p>
            <a:endParaRPr kumimoji="1" lang="ja-JP" altLang="en-US" dirty="0">
              <a:solidFill>
                <a:srgbClr val="002060"/>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3709690" y="4010025"/>
            <a:ext cx="3349618" cy="2308324"/>
          </a:xfrm>
          <a:prstGeom prst="rect">
            <a:avLst/>
          </a:prstGeom>
          <a:noFill/>
        </p:spPr>
        <p:txBody>
          <a:bodyPr wrap="square" rtlCol="0">
            <a:spAutoFit/>
          </a:bodyPr>
          <a:lstStyle/>
          <a:p>
            <a:r>
              <a:rPr kumimoji="1" lang="en-US" altLang="ja-JP" dirty="0" smtClean="0">
                <a:solidFill>
                  <a:srgbClr val="002060"/>
                </a:solidFill>
                <a:latin typeface="Meiryo UI" panose="020B0604030504040204" pitchFamily="50" charset="-128"/>
                <a:ea typeface="Meiryo UI" panose="020B0604030504040204" pitchFamily="50" charset="-128"/>
              </a:rPr>
              <a:t>【</a:t>
            </a:r>
            <a:r>
              <a:rPr kumimoji="1" lang="ja-JP" altLang="en-US" dirty="0" smtClean="0">
                <a:solidFill>
                  <a:srgbClr val="002060"/>
                </a:solidFill>
                <a:latin typeface="Meiryo UI" panose="020B0604030504040204" pitchFamily="50" charset="-128"/>
                <a:ea typeface="Meiryo UI" panose="020B0604030504040204" pitchFamily="50" charset="-128"/>
              </a:rPr>
              <a:t>★探究ポイント</a:t>
            </a:r>
            <a:r>
              <a:rPr kumimoji="1" lang="ja-JP" altLang="en-US" dirty="0" smtClean="0">
                <a:solidFill>
                  <a:srgbClr val="002060"/>
                </a:solidFill>
                <a:latin typeface="Meiryo UI" panose="020B0604030504040204" pitchFamily="50" charset="-128"/>
                <a:ea typeface="Meiryo UI" panose="020B0604030504040204" pitchFamily="50" charset="-128"/>
              </a:rPr>
              <a:t>★</a:t>
            </a:r>
            <a:r>
              <a:rPr kumimoji="1" lang="en-US" altLang="ja-JP" dirty="0" smtClean="0">
                <a:solidFill>
                  <a:srgbClr val="002060"/>
                </a:solidFill>
                <a:latin typeface="Meiryo UI" panose="020B0604030504040204" pitchFamily="50" charset="-128"/>
                <a:ea typeface="Meiryo UI" panose="020B0604030504040204" pitchFamily="50" charset="-128"/>
              </a:rPr>
              <a:t>】</a:t>
            </a:r>
          </a:p>
          <a:p>
            <a:r>
              <a:rPr kumimoji="1" lang="ja-JP" altLang="en-US" dirty="0" smtClean="0">
                <a:solidFill>
                  <a:srgbClr val="002060"/>
                </a:solidFill>
                <a:latin typeface="Meiryo UI" panose="020B0604030504040204" pitchFamily="50" charset="-128"/>
                <a:ea typeface="Meiryo UI" panose="020B0604030504040204" pitchFamily="50" charset="-128"/>
              </a:rPr>
              <a:t>・なぜ</a:t>
            </a:r>
            <a:r>
              <a:rPr kumimoji="1" lang="en-US" altLang="ja-JP" dirty="0" smtClean="0">
                <a:solidFill>
                  <a:srgbClr val="002060"/>
                </a:solidFill>
                <a:latin typeface="Meiryo UI" panose="020B0604030504040204" pitchFamily="50" charset="-128"/>
                <a:ea typeface="Meiryo UI" panose="020B0604030504040204" pitchFamily="50" charset="-128"/>
              </a:rPr>
              <a:t>1950</a:t>
            </a:r>
            <a:r>
              <a:rPr kumimoji="1" lang="ja-JP" altLang="en-US" dirty="0" smtClean="0">
                <a:solidFill>
                  <a:srgbClr val="002060"/>
                </a:solidFill>
                <a:latin typeface="Meiryo UI" panose="020B0604030504040204" pitchFamily="50" charset="-128"/>
                <a:ea typeface="Meiryo UI" panose="020B0604030504040204" pitchFamily="50" charset="-128"/>
              </a:rPr>
              <a:t>年に日和佐中学校　</a:t>
            </a:r>
            <a:endParaRPr kumimoji="1"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smtClean="0">
                <a:solidFill>
                  <a:srgbClr val="002060"/>
                </a:solidFill>
                <a:latin typeface="Meiryo UI" panose="020B0604030504040204" pitchFamily="50" charset="-128"/>
                <a:ea typeface="Meiryo UI" panose="020B0604030504040204" pitchFamily="50" charset="-128"/>
              </a:rPr>
              <a:t> </a:t>
            </a:r>
            <a:r>
              <a:rPr kumimoji="1" lang="ja-JP" altLang="en-US" dirty="0" smtClean="0">
                <a:solidFill>
                  <a:srgbClr val="002060"/>
                </a:solidFill>
                <a:latin typeface="Meiryo UI" panose="020B0604030504040204" pitchFamily="50" charset="-128"/>
                <a:ea typeface="Meiryo UI" panose="020B0604030504040204" pitchFamily="50" charset="-128"/>
              </a:rPr>
              <a:t>でウミガメの研究が始まったのか？</a:t>
            </a:r>
            <a:endParaRPr kumimoji="1" lang="en-US" altLang="ja-JP" dirty="0" smtClean="0">
              <a:solidFill>
                <a:srgbClr val="002060"/>
              </a:solidFill>
              <a:latin typeface="Meiryo UI" panose="020B0604030504040204" pitchFamily="50" charset="-128"/>
              <a:ea typeface="Meiryo UI" panose="020B0604030504040204" pitchFamily="50" charset="-128"/>
            </a:endParaRPr>
          </a:p>
          <a:p>
            <a:r>
              <a:rPr kumimoji="1" lang="ja-JP" altLang="en-US" dirty="0" smtClean="0">
                <a:solidFill>
                  <a:srgbClr val="002060"/>
                </a:solidFill>
                <a:latin typeface="Meiryo UI" panose="020B0604030504040204" pitchFamily="50" charset="-128"/>
                <a:ea typeface="Meiryo UI" panose="020B0604030504040204" pitchFamily="50" charset="-128"/>
              </a:rPr>
              <a:t>・なぜウミガメは上陸するのか？</a:t>
            </a:r>
          </a:p>
          <a:p>
            <a:r>
              <a:rPr lang="ja-JP" altLang="en-US" dirty="0" smtClean="0">
                <a:solidFill>
                  <a:srgbClr val="002060"/>
                </a:solidFill>
                <a:latin typeface="Meiryo UI" panose="020B0604030504040204" pitchFamily="50" charset="-128"/>
                <a:ea typeface="Meiryo UI" panose="020B0604030504040204" pitchFamily="50" charset="-128"/>
              </a:rPr>
              <a:t>・なぜウミガメの上陸産卵回数が</a:t>
            </a:r>
            <a:endParaRPr lang="en-US" altLang="ja-JP" dirty="0" smtClean="0">
              <a:solidFill>
                <a:srgbClr val="002060"/>
              </a:solidFill>
              <a:latin typeface="Meiryo UI" panose="020B0604030504040204" pitchFamily="50" charset="-128"/>
              <a:ea typeface="Meiryo UI" panose="020B0604030504040204" pitchFamily="50" charset="-128"/>
            </a:endParaRPr>
          </a:p>
          <a:p>
            <a:r>
              <a:rPr kumimoji="1"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減少してきているのか？</a:t>
            </a:r>
            <a:endParaRPr lang="en-US" altLang="ja-JP" dirty="0" smtClean="0">
              <a:solidFill>
                <a:srgbClr val="002060"/>
              </a:solidFill>
              <a:latin typeface="Meiryo UI" panose="020B0604030504040204" pitchFamily="50" charset="-128"/>
              <a:ea typeface="Meiryo UI" panose="020B0604030504040204" pitchFamily="50" charset="-128"/>
            </a:endParaRPr>
          </a:p>
          <a:p>
            <a:r>
              <a:rPr kumimoji="1" lang="ja-JP" altLang="en-US" dirty="0" smtClean="0">
                <a:solidFill>
                  <a:srgbClr val="002060"/>
                </a:solidFill>
                <a:latin typeface="Meiryo UI" panose="020B0604030504040204" pitchFamily="50" charset="-128"/>
                <a:ea typeface="Meiryo UI" panose="020B0604030504040204" pitchFamily="50" charset="-128"/>
              </a:rPr>
              <a:t>・ウミガメの保護のために何が</a:t>
            </a:r>
            <a:endParaRPr kumimoji="1" lang="en-US" altLang="ja-JP" dirty="0" smtClean="0">
              <a:solidFill>
                <a:srgbClr val="002060"/>
              </a:solidFill>
              <a:latin typeface="Meiryo UI" panose="020B0604030504040204" pitchFamily="50" charset="-128"/>
              <a:ea typeface="Meiryo UI" panose="020B0604030504040204" pitchFamily="50" charset="-128"/>
            </a:endParaRPr>
          </a:p>
          <a:p>
            <a:r>
              <a:rPr lang="ja-JP" altLang="en-US" dirty="0">
                <a:solidFill>
                  <a:srgbClr val="002060"/>
                </a:solidFill>
                <a:latin typeface="Meiryo UI" panose="020B0604030504040204" pitchFamily="50" charset="-128"/>
                <a:ea typeface="Meiryo UI" panose="020B0604030504040204" pitchFamily="50" charset="-128"/>
              </a:rPr>
              <a:t>　</a:t>
            </a:r>
            <a:r>
              <a:rPr lang="ja-JP" altLang="en-US" dirty="0" smtClean="0">
                <a:solidFill>
                  <a:srgbClr val="002060"/>
                </a:solidFill>
                <a:latin typeface="Meiryo UI" panose="020B0604030504040204" pitchFamily="50" charset="-128"/>
                <a:ea typeface="Meiryo UI" panose="020B0604030504040204" pitchFamily="50" charset="-128"/>
              </a:rPr>
              <a:t>できるのか？</a:t>
            </a:r>
            <a:endParaRPr kumimoji="1" lang="ja-JP" altLang="en-US" dirty="0">
              <a:solidFill>
                <a:srgbClr val="002060"/>
              </a:solidFill>
              <a:latin typeface="Meiryo UI" panose="020B0604030504040204" pitchFamily="50" charset="-128"/>
              <a:ea typeface="Meiryo UI" panose="020B0604030504040204" pitchFamily="50" charset="-128"/>
            </a:endParaRPr>
          </a:p>
        </p:txBody>
      </p:sp>
      <p:pic>
        <p:nvPicPr>
          <p:cNvPr id="33" name="object 5"/>
          <p:cNvPicPr>
            <a:picLocks/>
          </p:cNvPicPr>
          <p:nvPr/>
        </p:nvPicPr>
        <p:blipFill rotWithShape="1">
          <a:blip r:embed="rId2" cstate="print"/>
          <a:srcRect t="39833" b="14577"/>
          <a:stretch/>
        </p:blipFill>
        <p:spPr>
          <a:xfrm>
            <a:off x="519507" y="1448680"/>
            <a:ext cx="2880000" cy="2556000"/>
          </a:xfrm>
          <a:prstGeom prst="rect">
            <a:avLst/>
          </a:prstGeom>
        </p:spPr>
      </p:pic>
      <p:pic>
        <p:nvPicPr>
          <p:cNvPr id="34" name="object 3"/>
          <p:cNvPicPr>
            <a:picLocks/>
          </p:cNvPicPr>
          <p:nvPr/>
        </p:nvPicPr>
        <p:blipFill rotWithShape="1">
          <a:blip r:embed="rId3" cstate="print"/>
          <a:srcRect l="7885" r="15278"/>
          <a:stretch/>
        </p:blipFill>
        <p:spPr>
          <a:xfrm>
            <a:off x="3821576" y="1448680"/>
            <a:ext cx="2880000" cy="2556000"/>
          </a:xfrm>
          <a:prstGeom prst="rect">
            <a:avLst/>
          </a:prstGeom>
        </p:spPr>
      </p:pic>
      <p:pic>
        <p:nvPicPr>
          <p:cNvPr id="35" name="object 10"/>
          <p:cNvPicPr>
            <a:picLocks noChangeAspect="1"/>
          </p:cNvPicPr>
          <p:nvPr/>
        </p:nvPicPr>
        <p:blipFill>
          <a:blip r:embed="rId4" cstate="print"/>
          <a:stretch>
            <a:fillRect/>
          </a:stretch>
        </p:blipFill>
        <p:spPr>
          <a:xfrm>
            <a:off x="5740630" y="1452354"/>
            <a:ext cx="988465" cy="1039713"/>
          </a:xfrm>
          <a:prstGeom prst="rect">
            <a:avLst/>
          </a:prstGeom>
        </p:spPr>
      </p:pic>
      <p:sp>
        <p:nvSpPr>
          <p:cNvPr id="36" name="object 10"/>
          <p:cNvSpPr txBox="1"/>
          <p:nvPr/>
        </p:nvSpPr>
        <p:spPr>
          <a:xfrm>
            <a:off x="7017730" y="6715988"/>
            <a:ext cx="3241206" cy="230293"/>
          </a:xfrm>
          <a:prstGeom prst="rect">
            <a:avLst/>
          </a:prstGeom>
        </p:spPr>
        <p:txBody>
          <a:bodyPr vert="horz" wrap="square" lIns="0" tIns="14706" rIns="0" bIns="0" rtlCol="0">
            <a:spAutoFit/>
          </a:bodyPr>
          <a:lstStyle/>
          <a:p>
            <a:pPr marL="13305" algn="ctr" defTabSz="1008400">
              <a:buClr>
                <a:srgbClr val="000090"/>
              </a:buClr>
              <a:buSzPct val="86666"/>
              <a:tabLst>
                <a:tab pos="121148" algn="l"/>
              </a:tabLst>
            </a:pPr>
            <a:r>
              <a:rPr sz="1400" b="1" spc="6" dirty="0" err="1" smtClean="0">
                <a:solidFill>
                  <a:srgbClr val="002060"/>
                </a:solidFill>
                <a:latin typeface="Meiryo UI" panose="020B0604030504040204" pitchFamily="50" charset="-128"/>
                <a:ea typeface="Meiryo UI" panose="020B0604030504040204" pitchFamily="50" charset="-128"/>
                <a:cs typeface="Yu Gothic"/>
              </a:rPr>
              <a:t>問合せ先</a:t>
            </a:r>
            <a:r>
              <a:rPr lang="ja-JP" altLang="en-US" sz="1400" b="1" spc="6" dirty="0" smtClean="0">
                <a:solidFill>
                  <a:srgbClr val="002060"/>
                </a:solidFill>
                <a:latin typeface="Meiryo UI" panose="020B0604030504040204" pitchFamily="50" charset="-128"/>
                <a:ea typeface="Meiryo UI" panose="020B0604030504040204" pitchFamily="50" charset="-128"/>
                <a:cs typeface="Yu Gothic"/>
              </a:rPr>
              <a:t>　</a:t>
            </a:r>
            <a:r>
              <a:rPr sz="1400" b="1" spc="-11" dirty="0" smtClean="0">
                <a:solidFill>
                  <a:srgbClr val="002060"/>
                </a:solidFill>
                <a:latin typeface="Meiryo UI" panose="020B0604030504040204" pitchFamily="50" charset="-128"/>
                <a:ea typeface="Meiryo UI" panose="020B0604030504040204" pitchFamily="50" charset="-128"/>
                <a:cs typeface="Yu Gothic"/>
              </a:rPr>
              <a:t>☎</a:t>
            </a:r>
            <a:r>
              <a:rPr sz="1400" b="1" spc="-6" dirty="0" smtClean="0">
                <a:solidFill>
                  <a:srgbClr val="002060"/>
                </a:solidFill>
                <a:latin typeface="Meiryo UI" panose="020B0604030504040204" pitchFamily="50" charset="-128"/>
                <a:ea typeface="Meiryo UI" panose="020B0604030504040204" pitchFamily="50" charset="-128"/>
                <a:cs typeface="Yu Gothic"/>
              </a:rPr>
              <a:t>0</a:t>
            </a:r>
            <a:r>
              <a:rPr sz="1400" b="1" spc="-11" dirty="0" smtClean="0">
                <a:solidFill>
                  <a:srgbClr val="002060"/>
                </a:solidFill>
                <a:latin typeface="Meiryo UI" panose="020B0604030504040204" pitchFamily="50" charset="-128"/>
                <a:ea typeface="Meiryo UI" panose="020B0604030504040204" pitchFamily="50" charset="-128"/>
                <a:cs typeface="Yu Gothic"/>
              </a:rPr>
              <a:t>8</a:t>
            </a:r>
            <a:r>
              <a:rPr sz="1400" b="1" spc="-6" dirty="0" smtClean="0">
                <a:solidFill>
                  <a:srgbClr val="002060"/>
                </a:solidFill>
                <a:latin typeface="Meiryo UI" panose="020B0604030504040204" pitchFamily="50" charset="-128"/>
                <a:ea typeface="Meiryo UI" panose="020B0604030504040204" pitchFamily="50" charset="-128"/>
                <a:cs typeface="Yu Gothic"/>
              </a:rPr>
              <a:t>8</a:t>
            </a:r>
            <a:r>
              <a:rPr lang="en-US" sz="1400" b="1" spc="-6" dirty="0" smtClean="0">
                <a:solidFill>
                  <a:srgbClr val="002060"/>
                </a:solidFill>
                <a:latin typeface="Meiryo UI" panose="020B0604030504040204" pitchFamily="50" charset="-128"/>
                <a:ea typeface="Meiryo UI" panose="020B0604030504040204" pitchFamily="50" charset="-128"/>
                <a:cs typeface="Yu Gothic"/>
              </a:rPr>
              <a:t>3</a:t>
            </a:r>
            <a:r>
              <a:rPr sz="1400" b="1" spc="-6" dirty="0" smtClean="0">
                <a:solidFill>
                  <a:srgbClr val="002060"/>
                </a:solidFill>
                <a:latin typeface="Meiryo UI" panose="020B0604030504040204" pitchFamily="50" charset="-128"/>
                <a:ea typeface="Meiryo UI" panose="020B0604030504040204" pitchFamily="50" charset="-128"/>
                <a:cs typeface="Yu Gothic"/>
              </a:rPr>
              <a:t>-</a:t>
            </a:r>
            <a:r>
              <a:rPr lang="en-US" sz="1400" b="1" spc="-6" dirty="0" smtClean="0">
                <a:solidFill>
                  <a:srgbClr val="002060"/>
                </a:solidFill>
                <a:latin typeface="Meiryo UI" panose="020B0604030504040204" pitchFamily="50" charset="-128"/>
                <a:ea typeface="Meiryo UI" panose="020B0604030504040204" pitchFamily="50" charset="-128"/>
                <a:cs typeface="Yu Gothic"/>
              </a:rPr>
              <a:t>76</a:t>
            </a:r>
            <a:r>
              <a:rPr sz="1400" b="1" spc="-6" dirty="0" smtClean="0">
                <a:solidFill>
                  <a:srgbClr val="002060"/>
                </a:solidFill>
                <a:latin typeface="Meiryo UI" panose="020B0604030504040204" pitchFamily="50" charset="-128"/>
                <a:ea typeface="Meiryo UI" panose="020B0604030504040204" pitchFamily="50" charset="-128"/>
                <a:cs typeface="Yu Gothic"/>
              </a:rPr>
              <a:t>-</a:t>
            </a:r>
            <a:r>
              <a:rPr lang="en-US" sz="1400" b="1" spc="-6" dirty="0" smtClean="0">
                <a:solidFill>
                  <a:srgbClr val="002060"/>
                </a:solidFill>
                <a:latin typeface="Meiryo UI" panose="020B0604030504040204" pitchFamily="50" charset="-128"/>
                <a:ea typeface="Meiryo UI" panose="020B0604030504040204" pitchFamily="50" charset="-128"/>
                <a:cs typeface="Yu Gothic"/>
              </a:rPr>
              <a:t>0877</a:t>
            </a:r>
            <a:endParaRPr sz="1400" b="1" dirty="0">
              <a:solidFill>
                <a:srgbClr val="002060"/>
              </a:solidFill>
              <a:latin typeface="Meiryo UI" panose="020B0604030504040204" pitchFamily="50" charset="-128"/>
              <a:ea typeface="Meiryo UI" panose="020B0604030504040204" pitchFamily="50" charset="-128"/>
              <a:cs typeface="Yu Gothic"/>
            </a:endParaRPr>
          </a:p>
        </p:txBody>
      </p:sp>
      <p:sp>
        <p:nvSpPr>
          <p:cNvPr id="38" name="object 16"/>
          <p:cNvSpPr txBox="1"/>
          <p:nvPr/>
        </p:nvSpPr>
        <p:spPr>
          <a:xfrm>
            <a:off x="345420" y="6715988"/>
            <a:ext cx="3257094" cy="265837"/>
          </a:xfrm>
          <a:prstGeom prst="rect">
            <a:avLst/>
          </a:prstGeom>
        </p:spPr>
        <p:txBody>
          <a:bodyPr vert="horz" wrap="square" lIns="0" tIns="40615" rIns="0" bIns="0" rtlCol="0">
            <a:spAutoFit/>
          </a:bodyPr>
          <a:lstStyle/>
          <a:p>
            <a:pPr marL="13305" algn="ctr" defTabSz="1008400">
              <a:spcBef>
                <a:spcPts val="215"/>
              </a:spcBef>
              <a:buClr>
                <a:srgbClr val="000090"/>
              </a:buClr>
              <a:buSzPct val="87500"/>
              <a:tabLst>
                <a:tab pos="127451" algn="l"/>
              </a:tabLst>
            </a:pPr>
            <a:r>
              <a:rPr sz="1400" b="1" dirty="0" err="1" smtClean="0">
                <a:solidFill>
                  <a:srgbClr val="002060"/>
                </a:solidFill>
                <a:latin typeface="Meiryo UI" panose="020B0604030504040204" pitchFamily="50" charset="-128"/>
                <a:ea typeface="Meiryo UI" panose="020B0604030504040204" pitchFamily="50" charset="-128"/>
                <a:cs typeface="Yu Gothic"/>
              </a:rPr>
              <a:t>問合せ先</a:t>
            </a:r>
            <a:r>
              <a:rPr sz="1400" b="1" dirty="0" smtClean="0">
                <a:solidFill>
                  <a:srgbClr val="002060"/>
                </a:solidFill>
                <a:latin typeface="Meiryo UI" panose="020B0604030504040204" pitchFamily="50" charset="-128"/>
                <a:ea typeface="Meiryo UI" panose="020B0604030504040204" pitchFamily="50" charset="-128"/>
                <a:cs typeface="Yu Gothic"/>
              </a:rPr>
              <a:t>  </a:t>
            </a:r>
            <a:r>
              <a:rPr sz="1400" b="1" spc="44" dirty="0" smtClean="0">
                <a:solidFill>
                  <a:srgbClr val="002060"/>
                </a:solidFill>
                <a:latin typeface="Meiryo UI" panose="020B0604030504040204" pitchFamily="50" charset="-128"/>
                <a:ea typeface="Meiryo UI" panose="020B0604030504040204" pitchFamily="50" charset="-128"/>
                <a:cs typeface="Yu Gothic"/>
              </a:rPr>
              <a:t> </a:t>
            </a:r>
            <a:r>
              <a:rPr sz="1400" b="1" spc="-6" dirty="0">
                <a:solidFill>
                  <a:srgbClr val="002060"/>
                </a:solidFill>
                <a:latin typeface="Meiryo UI" panose="020B0604030504040204" pitchFamily="50" charset="-128"/>
                <a:ea typeface="Meiryo UI" panose="020B0604030504040204" pitchFamily="50" charset="-128"/>
                <a:cs typeface="Yu Gothic"/>
              </a:rPr>
              <a:t>☎088-687-3737</a:t>
            </a:r>
            <a:endParaRPr sz="1400" b="1" dirty="0">
              <a:solidFill>
                <a:srgbClr val="002060"/>
              </a:solidFill>
              <a:latin typeface="Meiryo UI" panose="020B0604030504040204" pitchFamily="50" charset="-128"/>
              <a:ea typeface="Meiryo UI" panose="020B0604030504040204" pitchFamily="50" charset="-128"/>
              <a:cs typeface="Yu Gothic"/>
            </a:endParaRPr>
          </a:p>
        </p:txBody>
      </p:sp>
      <p:sp>
        <p:nvSpPr>
          <p:cNvPr id="42" name="object 13"/>
          <p:cNvSpPr txBox="1"/>
          <p:nvPr/>
        </p:nvSpPr>
        <p:spPr>
          <a:xfrm>
            <a:off x="3711135" y="6715988"/>
            <a:ext cx="3212096" cy="230293"/>
          </a:xfrm>
          <a:prstGeom prst="rect">
            <a:avLst/>
          </a:prstGeom>
        </p:spPr>
        <p:txBody>
          <a:bodyPr vert="horz" wrap="square" lIns="0" tIns="14706" rIns="0" bIns="0" rtlCol="0">
            <a:spAutoFit/>
          </a:bodyPr>
          <a:lstStyle/>
          <a:p>
            <a:r>
              <a:rPr lang="ja-JP" altLang="en-US" sz="1400" b="1" dirty="0" smtClean="0">
                <a:solidFill>
                  <a:srgbClr val="002060"/>
                </a:solidFill>
                <a:latin typeface="Meiryo UI" panose="020B0604030504040204" pitchFamily="50" charset="-128"/>
                <a:ea typeface="Meiryo UI" panose="020B0604030504040204" pitchFamily="50" charset="-128"/>
              </a:rPr>
              <a:t>　　問合せ先  </a:t>
            </a:r>
            <a:r>
              <a:rPr lang="ja-JP" altLang="en-US" sz="1400" b="1" dirty="0">
                <a:solidFill>
                  <a:srgbClr val="002060"/>
                </a:solidFill>
                <a:latin typeface="Meiryo UI" panose="020B0604030504040204" pitchFamily="50" charset="-128"/>
                <a:ea typeface="Meiryo UI" panose="020B0604030504040204" pitchFamily="50" charset="-128"/>
              </a:rPr>
              <a:t>☎</a:t>
            </a:r>
            <a:r>
              <a:rPr lang="en-US" altLang="ja-JP" sz="1400" b="1" dirty="0" smtClean="0">
                <a:solidFill>
                  <a:srgbClr val="002060"/>
                </a:solidFill>
                <a:latin typeface="Meiryo UI" panose="020B0604030504040204" pitchFamily="50" charset="-128"/>
                <a:ea typeface="Meiryo UI" panose="020B0604030504040204" pitchFamily="50" charset="-128"/>
              </a:rPr>
              <a:t>0884-77-1110</a:t>
            </a:r>
            <a:endParaRPr lang="en-US" sz="1400" b="1" dirty="0">
              <a:solidFill>
                <a:srgbClr val="002060"/>
              </a:solidFill>
              <a:latin typeface="Meiryo UI" panose="020B0604030504040204" pitchFamily="50" charset="-128"/>
              <a:ea typeface="Meiryo UI" panose="020B0604030504040204" pitchFamily="50" charset="-128"/>
              <a:cs typeface="Yu Gothic"/>
            </a:endParaRPr>
          </a:p>
        </p:txBody>
      </p:sp>
      <p:pic>
        <p:nvPicPr>
          <p:cNvPr id="3" name="図 2"/>
          <p:cNvPicPr>
            <a:picLocks/>
          </p:cNvPicPr>
          <p:nvPr/>
        </p:nvPicPr>
        <p:blipFill rotWithShape="1">
          <a:blip r:embed="rId5" cstate="print">
            <a:extLst>
              <a:ext uri="{28A0092B-C50C-407E-A947-70E740481C1C}">
                <a14:useLocalDpi xmlns:a14="http://schemas.microsoft.com/office/drawing/2010/main" val="0"/>
              </a:ext>
            </a:extLst>
          </a:blip>
          <a:srcRect l="11466" r="15246"/>
          <a:stretch/>
        </p:blipFill>
        <p:spPr>
          <a:xfrm>
            <a:off x="7208149" y="1437146"/>
            <a:ext cx="2880000" cy="2556000"/>
          </a:xfrm>
          <a:prstGeom prst="rect">
            <a:avLst/>
          </a:prstGeom>
        </p:spPr>
      </p:pic>
      <p:pic>
        <p:nvPicPr>
          <p:cNvPr id="31" name="object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1149" y="2479433"/>
            <a:ext cx="987985" cy="1487007"/>
          </a:xfrm>
          <a:prstGeom prst="rect">
            <a:avLst/>
          </a:prstGeom>
          <a:ln w="38100">
            <a:solidFill>
              <a:schemeClr val="bg1"/>
            </a:solidFill>
          </a:ln>
        </p:spPr>
      </p:pic>
      <p:sp>
        <p:nvSpPr>
          <p:cNvPr id="13" name="スライド番号プレースホルダー 12"/>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17</a:t>
            </a:fld>
            <a:endParaRPr lang="ja-JP" altLang="en-US" dirty="0">
              <a:solidFill>
                <a:srgbClr val="002060"/>
              </a:solidFill>
            </a:endParaRPr>
          </a:p>
        </p:txBody>
      </p:sp>
      <p:pic>
        <p:nvPicPr>
          <p:cNvPr id="43" name="図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2310677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241300" y="936623"/>
            <a:ext cx="10102840" cy="6622966"/>
          </a:xfrm>
          <a:prstGeom prst="rect">
            <a:avLst/>
          </a:prstGeom>
          <a:solidFill>
            <a:srgbClr val="002060"/>
          </a:solidFill>
        </p:spPr>
        <p:txBody>
          <a:bodyPr vert="horz" wrap="square" lIns="0" tIns="26034" rIns="0" bIns="0" rtlCol="0">
            <a:spAutoFit/>
          </a:bodyPr>
          <a:lstStyle/>
          <a:p>
            <a:pPr marL="12700" lvl="0">
              <a:spcBef>
                <a:spcPts val="204"/>
              </a:spcBef>
              <a:buSzPct val="91666"/>
              <a:tabLst>
                <a:tab pos="165735" algn="l"/>
              </a:tabLst>
              <a:defRPr/>
            </a:pPr>
            <a:r>
              <a:rPr lang="ja-JP" altLang="en-US" sz="2000" dirty="0">
                <a:solidFill>
                  <a:schemeClr val="bg1"/>
                </a:solidFill>
                <a:latin typeface="Meiryo UI" panose="020B0604030504040204" pitchFamily="50" charset="-128"/>
                <a:ea typeface="Meiryo UI" panose="020B0604030504040204" pitchFamily="50" charset="-128"/>
                <a:cs typeface="MS UI Gothic"/>
              </a:rPr>
              <a:t>・徳島県の</a:t>
            </a:r>
            <a:r>
              <a:rPr lang="en-US" altLang="ja-JP" sz="2000" dirty="0">
                <a:solidFill>
                  <a:schemeClr val="bg1"/>
                </a:solidFill>
                <a:latin typeface="Meiryo UI" panose="020B0604030504040204" pitchFamily="50" charset="-128"/>
                <a:ea typeface="Meiryo UI" panose="020B0604030504040204" pitchFamily="50" charset="-128"/>
                <a:cs typeface="MS UI Gothic"/>
              </a:rPr>
              <a:t>SDGs</a:t>
            </a:r>
            <a:r>
              <a:rPr lang="ja-JP" altLang="en-US" sz="2000" dirty="0">
                <a:solidFill>
                  <a:schemeClr val="bg1"/>
                </a:solidFill>
                <a:latin typeface="Meiryo UI" panose="020B0604030504040204" pitchFamily="50" charset="-128"/>
                <a:ea typeface="Meiryo UI" panose="020B0604030504040204" pitchFamily="50" charset="-128"/>
                <a:cs typeface="MS UI Gothic"/>
              </a:rPr>
              <a:t>の先駆的な取り組みや豊かな自然、伝統文化、観光など全国に誇る魅力</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や</a:t>
            </a: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sz="2000" dirty="0">
                <a:solidFill>
                  <a:schemeClr val="bg1"/>
                </a:solidFill>
                <a:latin typeface="Meiryo UI" panose="020B0604030504040204" pitchFamily="50" charset="-128"/>
                <a:ea typeface="Meiryo UI" panose="020B0604030504040204" pitchFamily="50" charset="-128"/>
                <a:cs typeface="MS UI Gothic"/>
              </a:rPr>
              <a:t> </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 ポテンシャル</a:t>
            </a:r>
            <a:r>
              <a:rPr lang="ja-JP" altLang="en-US" sz="2000" dirty="0">
                <a:solidFill>
                  <a:schemeClr val="bg1"/>
                </a:solidFill>
                <a:latin typeface="Meiryo UI" panose="020B0604030504040204" pitchFamily="50" charset="-128"/>
                <a:ea typeface="Meiryo UI" panose="020B0604030504040204" pitchFamily="50" charset="-128"/>
                <a:cs typeface="MS UI Gothic"/>
              </a:rPr>
              <a:t>が注目され、講談社女性誌「</a:t>
            </a:r>
            <a:r>
              <a:rPr lang="en-US" altLang="ja-JP" sz="2000" dirty="0" err="1" smtClean="0">
                <a:solidFill>
                  <a:schemeClr val="bg1"/>
                </a:solidFill>
                <a:latin typeface="Meiryo UI" panose="020B0604030504040204" pitchFamily="50" charset="-128"/>
                <a:ea typeface="Meiryo UI" panose="020B0604030504040204" pitchFamily="50" charset="-128"/>
                <a:cs typeface="MS UI Gothic"/>
              </a:rPr>
              <a:t>FRaU</a:t>
            </a:r>
            <a:r>
              <a:rPr lang="en-US" altLang="ja-JP" sz="2000" dirty="0" smtClean="0">
                <a:solidFill>
                  <a:schemeClr val="bg1"/>
                </a:solidFill>
                <a:latin typeface="Meiryo UI" panose="020B0604030504040204" pitchFamily="50" charset="-128"/>
                <a:ea typeface="Meiryo UI" panose="020B0604030504040204" pitchFamily="50" charset="-128"/>
                <a:cs typeface="MS UI Gothic"/>
              </a:rPr>
              <a:t>(</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フラウ</a:t>
            </a:r>
            <a:r>
              <a:rPr lang="en-US" altLang="ja-JP" sz="2000" dirty="0" smtClean="0">
                <a:solidFill>
                  <a:schemeClr val="bg1"/>
                </a:solidFill>
                <a:latin typeface="Meiryo UI" panose="020B0604030504040204" pitchFamily="50" charset="-128"/>
                <a:ea typeface="Meiryo UI" panose="020B0604030504040204" pitchFamily="50" charset="-128"/>
                <a:cs typeface="MS UI Gothic"/>
              </a:rPr>
              <a:t>)</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a:t>
            </a:r>
            <a:r>
              <a:rPr lang="ja-JP" altLang="en-US" sz="2000" dirty="0">
                <a:solidFill>
                  <a:schemeClr val="bg1"/>
                </a:solidFill>
                <a:latin typeface="Meiryo UI" panose="020B0604030504040204" pitchFamily="50" charset="-128"/>
                <a:ea typeface="Meiryo UI" panose="020B0604030504040204" pitchFamily="50" charset="-128"/>
                <a:cs typeface="MS UI Gothic"/>
              </a:rPr>
              <a:t>の</a:t>
            </a:r>
            <a:r>
              <a:rPr lang="en-US" altLang="ja-JP" sz="2000" dirty="0">
                <a:solidFill>
                  <a:schemeClr val="bg1"/>
                </a:solidFill>
                <a:latin typeface="Meiryo UI" panose="020B0604030504040204" pitchFamily="50" charset="-128"/>
                <a:ea typeface="Meiryo UI" panose="020B0604030504040204" pitchFamily="50" charset="-128"/>
                <a:cs typeface="MS UI Gothic"/>
              </a:rPr>
              <a:t>SDGs</a:t>
            </a:r>
            <a:r>
              <a:rPr lang="ja-JP" altLang="en-US" sz="2000" dirty="0">
                <a:solidFill>
                  <a:schemeClr val="bg1"/>
                </a:solidFill>
                <a:latin typeface="Meiryo UI" panose="020B0604030504040204" pitchFamily="50" charset="-128"/>
                <a:ea typeface="Meiryo UI" panose="020B0604030504040204" pitchFamily="50" charset="-128"/>
                <a:cs typeface="MS UI Gothic"/>
              </a:rPr>
              <a:t>特集号「</a:t>
            </a:r>
            <a:r>
              <a:rPr lang="en-US" altLang="ja-JP" sz="2000" b="1" u="sng" dirty="0" err="1">
                <a:solidFill>
                  <a:schemeClr val="bg1"/>
                </a:solidFill>
                <a:latin typeface="Meiryo UI" panose="020B0604030504040204" pitchFamily="50" charset="-128"/>
                <a:ea typeface="Meiryo UI" panose="020B0604030504040204" pitchFamily="50" charset="-128"/>
                <a:cs typeface="MS UI Gothic"/>
              </a:rPr>
              <a:t>FRaU</a:t>
            </a:r>
            <a:r>
              <a:rPr lang="en-US" altLang="ja-JP" sz="2000" b="1" u="sng" dirty="0">
                <a:solidFill>
                  <a:schemeClr val="bg1"/>
                </a:solidFill>
                <a:latin typeface="Meiryo UI" panose="020B0604030504040204" pitchFamily="50" charset="-128"/>
                <a:ea typeface="Meiryo UI" panose="020B0604030504040204" pitchFamily="50" charset="-128"/>
                <a:cs typeface="MS UI Gothic"/>
              </a:rPr>
              <a:t> S-TRIP</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a:t>
            </a: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en-US" altLang="ja-JP" sz="2000" dirty="0">
                <a:solidFill>
                  <a:schemeClr val="bg1"/>
                </a:solidFill>
                <a:latin typeface="Meiryo UI" panose="020B0604030504040204" pitchFamily="50" charset="-128"/>
                <a:ea typeface="Meiryo UI" panose="020B0604030504040204" pitchFamily="50" charset="-128"/>
                <a:cs typeface="MS UI Gothic"/>
              </a:rPr>
              <a:t> </a:t>
            </a:r>
            <a:r>
              <a:rPr lang="en-US" altLang="ja-JP" sz="2000" dirty="0" smtClean="0">
                <a:solidFill>
                  <a:schemeClr val="bg1"/>
                </a:solidFill>
                <a:latin typeface="Meiryo UI" panose="020B0604030504040204" pitchFamily="50" charset="-128"/>
                <a:ea typeface="Meiryo UI" panose="020B0604030504040204" pitchFamily="50" charset="-128"/>
                <a:cs typeface="MS UI Gothic"/>
              </a:rPr>
              <a:t> </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に</a:t>
            </a:r>
            <a:r>
              <a:rPr lang="ja-JP" altLang="en-US" sz="2000" dirty="0">
                <a:solidFill>
                  <a:schemeClr val="bg1"/>
                </a:solidFill>
                <a:latin typeface="Meiryo UI" panose="020B0604030504040204" pitchFamily="50" charset="-128"/>
                <a:ea typeface="Meiryo UI" panose="020B0604030504040204" pitchFamily="50" charset="-128"/>
                <a:cs typeface="MS UI Gothic"/>
              </a:rPr>
              <a:t>おいて、</a:t>
            </a:r>
            <a:r>
              <a:rPr lang="ja-JP" altLang="en-US" sz="2000" b="1" u="sng" dirty="0">
                <a:solidFill>
                  <a:schemeClr val="bg1"/>
                </a:solidFill>
                <a:latin typeface="Meiryo UI" panose="020B0604030504040204" pitchFamily="50" charset="-128"/>
                <a:ea typeface="Meiryo UI" panose="020B0604030504040204" pitchFamily="50" charset="-128"/>
                <a:cs typeface="MS UI Gothic"/>
              </a:rPr>
              <a:t>１冊まるごと徳島県が特集</a:t>
            </a:r>
            <a:r>
              <a:rPr lang="ja-JP" altLang="en-US" sz="2000" dirty="0">
                <a:solidFill>
                  <a:schemeClr val="bg1"/>
                </a:solidFill>
                <a:latin typeface="Meiryo UI" panose="020B0604030504040204" pitchFamily="50" charset="-128"/>
                <a:ea typeface="Meiryo UI" panose="020B0604030504040204" pitchFamily="50" charset="-128"/>
                <a:cs typeface="MS UI Gothic"/>
              </a:rPr>
              <a:t>されました。</a:t>
            </a:r>
          </a:p>
          <a:p>
            <a:pPr marL="12700" lvl="0">
              <a:spcBef>
                <a:spcPts val="204"/>
              </a:spcBef>
              <a:buSzPct val="91666"/>
              <a:tabLst>
                <a:tab pos="165735" algn="l"/>
              </a:tabLst>
              <a:defRPr/>
            </a:pPr>
            <a:r>
              <a:rPr lang="ja-JP" altLang="en-US" sz="2000" dirty="0">
                <a:solidFill>
                  <a:schemeClr val="bg1"/>
                </a:solidFill>
                <a:latin typeface="Meiryo UI" panose="020B0604030504040204" pitchFamily="50" charset="-128"/>
                <a:ea typeface="Meiryo UI" panose="020B0604030504040204" pitchFamily="50" charset="-128"/>
                <a:cs typeface="MS UI Gothic"/>
              </a:rPr>
              <a:t>・</a:t>
            </a:r>
            <a:r>
              <a:rPr lang="en-US" altLang="ja-JP" sz="2000" dirty="0">
                <a:solidFill>
                  <a:schemeClr val="bg1"/>
                </a:solidFill>
                <a:latin typeface="Meiryo UI" panose="020B0604030504040204" pitchFamily="50" charset="-128"/>
                <a:ea typeface="Meiryo UI" panose="020B0604030504040204" pitchFamily="50" charset="-128"/>
                <a:cs typeface="MS UI Gothic"/>
              </a:rPr>
              <a:t>2023</a:t>
            </a:r>
            <a:r>
              <a:rPr lang="ja-JP" altLang="en-US" sz="2000" dirty="0">
                <a:solidFill>
                  <a:schemeClr val="bg1"/>
                </a:solidFill>
                <a:latin typeface="Meiryo UI" panose="020B0604030504040204" pitchFamily="50" charset="-128"/>
                <a:ea typeface="Meiryo UI" panose="020B0604030504040204" pitchFamily="50" charset="-128"/>
                <a:cs typeface="MS UI Gothic"/>
              </a:rPr>
              <a:t>年</a:t>
            </a:r>
            <a:r>
              <a:rPr lang="en-US" altLang="ja-JP" sz="2000" dirty="0">
                <a:solidFill>
                  <a:schemeClr val="bg1"/>
                </a:solidFill>
                <a:latin typeface="Meiryo UI" panose="020B0604030504040204" pitchFamily="50" charset="-128"/>
                <a:ea typeface="Meiryo UI" panose="020B0604030504040204" pitchFamily="50" charset="-128"/>
                <a:cs typeface="MS UI Gothic"/>
              </a:rPr>
              <a:t>3</a:t>
            </a:r>
            <a:r>
              <a:rPr lang="ja-JP" altLang="en-US" sz="2000" dirty="0">
                <a:solidFill>
                  <a:schemeClr val="bg1"/>
                </a:solidFill>
                <a:latin typeface="Meiryo UI" panose="020B0604030504040204" pitchFamily="50" charset="-128"/>
                <a:ea typeface="Meiryo UI" panose="020B0604030504040204" pitchFamily="50" charset="-128"/>
                <a:cs typeface="MS UI Gothic"/>
              </a:rPr>
              <a:t>月には</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、徳島</a:t>
            </a:r>
            <a:r>
              <a:rPr lang="ja-JP" altLang="en-US" sz="2000" dirty="0">
                <a:solidFill>
                  <a:schemeClr val="bg1"/>
                </a:solidFill>
                <a:latin typeface="Meiryo UI" panose="020B0604030504040204" pitchFamily="50" charset="-128"/>
                <a:ea typeface="Meiryo UI" panose="020B0604030504040204" pitchFamily="50" charset="-128"/>
                <a:cs typeface="MS UI Gothic"/>
              </a:rPr>
              <a:t>の</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サステナブルなコンテンツ</a:t>
            </a:r>
            <a:r>
              <a:rPr lang="ja-JP" altLang="en-US" sz="2000" dirty="0">
                <a:solidFill>
                  <a:schemeClr val="bg1"/>
                </a:solidFill>
                <a:latin typeface="Meiryo UI" panose="020B0604030504040204" pitchFamily="50" charset="-128"/>
                <a:ea typeface="Meiryo UI" panose="020B0604030504040204" pitchFamily="50" charset="-128"/>
                <a:cs typeface="MS UI Gothic"/>
              </a:rPr>
              <a:t>を紹介する「</a:t>
            </a:r>
            <a:r>
              <a:rPr lang="en-US" altLang="ja-JP" sz="2000" b="1" u="sng" dirty="0" err="1">
                <a:solidFill>
                  <a:schemeClr val="bg1"/>
                </a:solidFill>
                <a:latin typeface="Meiryo UI" panose="020B0604030504040204" pitchFamily="50" charset="-128"/>
                <a:ea typeface="Meiryo UI" panose="020B0604030504040204" pitchFamily="50" charset="-128"/>
                <a:cs typeface="MS UI Gothic"/>
              </a:rPr>
              <a:t>FRaU</a:t>
            </a:r>
            <a:r>
              <a:rPr lang="en-US" altLang="ja-JP" sz="2000" b="1" u="sng" dirty="0">
                <a:solidFill>
                  <a:schemeClr val="bg1"/>
                </a:solidFill>
                <a:latin typeface="Meiryo UI" panose="020B0604030504040204" pitchFamily="50" charset="-128"/>
                <a:ea typeface="Meiryo UI" panose="020B0604030504040204" pitchFamily="50" charset="-128"/>
                <a:cs typeface="MS UI Gothic"/>
              </a:rPr>
              <a:t> S-TRIP MOVIE</a:t>
            </a:r>
            <a:r>
              <a:rPr lang="ja-JP" altLang="en-US" sz="2000" dirty="0">
                <a:solidFill>
                  <a:schemeClr val="bg1"/>
                </a:solidFill>
                <a:latin typeface="Meiryo UI" panose="020B0604030504040204" pitchFamily="50" charset="-128"/>
                <a:ea typeface="Meiryo UI" panose="020B0604030504040204" pitchFamily="50" charset="-128"/>
                <a:cs typeface="MS UI Gothic"/>
              </a:rPr>
              <a:t>」</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を</a:t>
            </a: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en-US" altLang="ja-JP" sz="2000" dirty="0">
                <a:solidFill>
                  <a:schemeClr val="bg1"/>
                </a:solidFill>
                <a:latin typeface="Meiryo UI" panose="020B0604030504040204" pitchFamily="50" charset="-128"/>
                <a:ea typeface="Meiryo UI" panose="020B0604030504040204" pitchFamily="50" charset="-128"/>
                <a:cs typeface="MS UI Gothic"/>
              </a:rPr>
              <a:t> </a:t>
            </a:r>
            <a:r>
              <a:rPr lang="en-US" altLang="ja-JP" sz="2000" dirty="0" smtClean="0">
                <a:solidFill>
                  <a:schemeClr val="bg1"/>
                </a:solidFill>
                <a:latin typeface="Meiryo UI" panose="020B0604030504040204" pitchFamily="50" charset="-128"/>
                <a:ea typeface="Meiryo UI" panose="020B0604030504040204" pitchFamily="50" charset="-128"/>
                <a:cs typeface="MS UI Gothic"/>
              </a:rPr>
              <a:t> </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作成</a:t>
            </a:r>
            <a:r>
              <a:rPr lang="ja-JP" altLang="en-US" sz="2000" dirty="0">
                <a:solidFill>
                  <a:schemeClr val="bg1"/>
                </a:solidFill>
                <a:latin typeface="Meiryo UI" panose="020B0604030504040204" pitchFamily="50" charset="-128"/>
                <a:ea typeface="Meiryo UI" panose="020B0604030504040204" pitchFamily="50" charset="-128"/>
                <a:cs typeface="MS UI Gothic"/>
              </a:rPr>
              <a:t>し、</a:t>
            </a:r>
            <a:r>
              <a:rPr lang="en-US" altLang="ja-JP" sz="2000" dirty="0" smtClean="0">
                <a:solidFill>
                  <a:schemeClr val="bg1"/>
                </a:solidFill>
                <a:latin typeface="Meiryo UI" panose="020B0604030504040204" pitchFamily="50" charset="-128"/>
                <a:ea typeface="Meiryo UI" panose="020B0604030504040204" pitchFamily="50" charset="-128"/>
                <a:cs typeface="MS UI Gothic"/>
              </a:rPr>
              <a:t>YouTube(</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徳島県チャンネル</a:t>
            </a:r>
            <a:r>
              <a:rPr lang="en-US" altLang="ja-JP" sz="2000" dirty="0" smtClean="0">
                <a:solidFill>
                  <a:schemeClr val="bg1"/>
                </a:solidFill>
                <a:latin typeface="Meiryo UI" panose="020B0604030504040204" pitchFamily="50" charset="-128"/>
                <a:ea typeface="Meiryo UI" panose="020B0604030504040204" pitchFamily="50" charset="-128"/>
                <a:cs typeface="MS UI Gothic"/>
              </a:rPr>
              <a:t>)</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で</a:t>
            </a:r>
            <a:r>
              <a:rPr lang="ja-JP" altLang="en-US" sz="2000" dirty="0">
                <a:solidFill>
                  <a:schemeClr val="bg1"/>
                </a:solidFill>
                <a:latin typeface="Meiryo UI" panose="020B0604030504040204" pitchFamily="50" charset="-128"/>
                <a:ea typeface="Meiryo UI" panose="020B0604030504040204" pitchFamily="50" charset="-128"/>
                <a:cs typeface="MS UI Gothic"/>
              </a:rPr>
              <a:t>公開して</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おります。</a:t>
            </a: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・さらに大阪・関西万博に向けて、「</a:t>
            </a:r>
            <a:r>
              <a:rPr lang="en-US" altLang="ja-JP" sz="2000" b="1" u="sng" dirty="0" err="1">
                <a:solidFill>
                  <a:schemeClr val="bg1"/>
                </a:solidFill>
                <a:latin typeface="Meiryo UI" panose="020B0604030504040204" pitchFamily="50" charset="-128"/>
                <a:ea typeface="Meiryo UI" panose="020B0604030504040204" pitchFamily="50" charset="-128"/>
                <a:cs typeface="MS UI Gothic"/>
              </a:rPr>
              <a:t>FRaU</a:t>
            </a:r>
            <a:r>
              <a:rPr lang="en-US" altLang="ja-JP" sz="2000" b="1" u="sng" dirty="0">
                <a:solidFill>
                  <a:schemeClr val="bg1"/>
                </a:solidFill>
                <a:latin typeface="Meiryo UI" panose="020B0604030504040204" pitchFamily="50" charset="-128"/>
                <a:ea typeface="Meiryo UI" panose="020B0604030504040204" pitchFamily="50" charset="-128"/>
                <a:cs typeface="MS UI Gothic"/>
              </a:rPr>
              <a:t> S-TRIP </a:t>
            </a:r>
            <a:r>
              <a:rPr lang="ja-JP" altLang="en-US" sz="2000" b="1" u="sng" dirty="0" smtClean="0">
                <a:solidFill>
                  <a:schemeClr val="bg1"/>
                </a:solidFill>
                <a:latin typeface="Meiryo UI" panose="020B0604030504040204" pitchFamily="50" charset="-128"/>
                <a:ea typeface="Meiryo UI" panose="020B0604030504040204" pitchFamily="50" charset="-128"/>
                <a:cs typeface="MS UI Gothic"/>
              </a:rPr>
              <a:t>まるごと徳島・万博期待号」</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の発行、</a:t>
            </a:r>
            <a:endParaRPr lang="en-US" altLang="ja-JP" sz="20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sz="2000" dirty="0" smtClean="0">
                <a:solidFill>
                  <a:schemeClr val="bg1"/>
                </a:solidFill>
                <a:latin typeface="Meiryo UI" panose="020B0604030504040204" pitchFamily="50" charset="-128"/>
                <a:ea typeface="Meiryo UI" panose="020B0604030504040204" pitchFamily="50" charset="-128"/>
                <a:cs typeface="MS UI Gothic"/>
              </a:rPr>
              <a:t>　連動した</a:t>
            </a:r>
            <a:r>
              <a:rPr lang="ja-JP" altLang="en-US" sz="2000" b="1" u="sng" dirty="0" smtClean="0">
                <a:solidFill>
                  <a:schemeClr val="bg1"/>
                </a:solidFill>
                <a:latin typeface="Meiryo UI" panose="020B0604030504040204" pitchFamily="50" charset="-128"/>
                <a:ea typeface="Meiryo UI" panose="020B0604030504040204" pitchFamily="50" charset="-128"/>
                <a:cs typeface="MS UI Gothic"/>
              </a:rPr>
              <a:t>「</a:t>
            </a:r>
            <a:r>
              <a:rPr lang="en-US" altLang="ja-JP" sz="2000" b="1" u="sng" dirty="0" smtClean="0">
                <a:solidFill>
                  <a:schemeClr val="bg1"/>
                </a:solidFill>
                <a:latin typeface="Meiryo UI" panose="020B0604030504040204" pitchFamily="50" charset="-128"/>
                <a:ea typeface="Meiryo UI" panose="020B0604030504040204" pitchFamily="50" charset="-128"/>
                <a:cs typeface="MS UI Gothic"/>
              </a:rPr>
              <a:t>TOKYO MX</a:t>
            </a:r>
            <a:r>
              <a:rPr lang="ja-JP" altLang="en-US" sz="2000" b="1" u="sng" dirty="0" smtClean="0">
                <a:solidFill>
                  <a:schemeClr val="bg1"/>
                </a:solidFill>
                <a:latin typeface="Meiryo UI" panose="020B0604030504040204" pitchFamily="50" charset="-128"/>
                <a:ea typeface="Meiryo UI" panose="020B0604030504040204" pitchFamily="50" charset="-128"/>
                <a:cs typeface="MS UI Gothic"/>
              </a:rPr>
              <a:t>」による特別番組放映・コンセプト動画を制作</a:t>
            </a:r>
            <a:r>
              <a:rPr lang="ja-JP" altLang="en-US" sz="2000" dirty="0" smtClean="0">
                <a:solidFill>
                  <a:schemeClr val="bg1"/>
                </a:solidFill>
                <a:latin typeface="Meiryo UI" panose="020B0604030504040204" pitchFamily="50" charset="-128"/>
                <a:ea typeface="Meiryo UI" panose="020B0604030504040204" pitchFamily="50" charset="-128"/>
                <a:cs typeface="MS UI Gothic"/>
              </a:rPr>
              <a:t>しています。</a:t>
            </a:r>
            <a:endParaRPr lang="en-US" altLang="ja-JP" sz="14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14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1400"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8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14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14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14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sz="2000" b="1" dirty="0" smtClean="0">
              <a:solidFill>
                <a:schemeClr val="bg1"/>
              </a:solidFill>
              <a:latin typeface="Meiryo UI" panose="020B0604030504040204" pitchFamily="50" charset="-128"/>
              <a:ea typeface="Meiryo UI" panose="020B0604030504040204" pitchFamily="50" charset="-128"/>
              <a:cs typeface="MS UI Gothic"/>
            </a:endParaRPr>
          </a:p>
        </p:txBody>
      </p:sp>
      <p:sp>
        <p:nvSpPr>
          <p:cNvPr id="2" name="object 2"/>
          <p:cNvSpPr/>
          <p:nvPr/>
        </p:nvSpPr>
        <p:spPr>
          <a:xfrm>
            <a:off x="7018936" y="3298823"/>
            <a:ext cx="3240000" cy="4140000"/>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9" name="object 9"/>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endParaRPr dirty="0"/>
          </a:p>
        </p:txBody>
      </p:sp>
      <p:sp>
        <p:nvSpPr>
          <p:cNvPr id="24" name="object 24"/>
          <p:cNvSpPr/>
          <p:nvPr/>
        </p:nvSpPr>
        <p:spPr>
          <a:xfrm>
            <a:off x="348730" y="3298823"/>
            <a:ext cx="3240000" cy="4140000"/>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27" name="テキスト ボックス 26"/>
          <p:cNvSpPr txBox="1"/>
          <p:nvPr/>
        </p:nvSpPr>
        <p:spPr>
          <a:xfrm>
            <a:off x="7017730" y="5008501"/>
            <a:ext cx="3241206" cy="1384995"/>
          </a:xfrm>
          <a:prstGeom prst="rect">
            <a:avLst/>
          </a:prstGeom>
          <a:noFill/>
        </p:spPr>
        <p:txBody>
          <a:bodyPr wrap="square" rtlCol="0">
            <a:spAutoFit/>
          </a:bodyPr>
          <a:lstStyle/>
          <a:p>
            <a:r>
              <a:rPr lang="ja-JP" altLang="en-US" sz="1200" dirty="0" smtClean="0">
                <a:solidFill>
                  <a:srgbClr val="002060"/>
                </a:solidFill>
                <a:latin typeface="Meiryo UI" panose="020B0604030504040204" pitchFamily="50" charset="-128"/>
                <a:ea typeface="Meiryo UI" panose="020B0604030504040204" pitchFamily="50" charset="-128"/>
              </a:rPr>
              <a:t>・日本</a:t>
            </a:r>
            <a:r>
              <a:rPr lang="ja-JP" altLang="en-US" sz="1200" dirty="0">
                <a:solidFill>
                  <a:srgbClr val="002060"/>
                </a:solidFill>
                <a:latin typeface="Meiryo UI" panose="020B0604030504040204" pitchFamily="50" charset="-128"/>
                <a:ea typeface="Meiryo UI" panose="020B0604030504040204" pitchFamily="50" charset="-128"/>
              </a:rPr>
              <a:t>三大秘境の「三好市祖谷」の雄大な</a:t>
            </a:r>
            <a:r>
              <a:rPr lang="ja-JP" altLang="en-US" sz="1200" dirty="0" smtClean="0">
                <a:solidFill>
                  <a:srgbClr val="002060"/>
                </a:solidFill>
                <a:latin typeface="Meiryo UI" panose="020B0604030504040204" pitchFamily="50" charset="-128"/>
                <a:ea typeface="Meiryo UI" panose="020B0604030504040204" pitchFamily="50" charset="-128"/>
              </a:rPr>
              <a:t>景色</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を</a:t>
            </a:r>
            <a:r>
              <a:rPr lang="ja-JP" altLang="en-US" sz="1200" dirty="0">
                <a:solidFill>
                  <a:srgbClr val="002060"/>
                </a:solidFill>
                <a:latin typeface="Meiryo UI" panose="020B0604030504040204" pitchFamily="50" charset="-128"/>
                <a:ea typeface="Meiryo UI" panose="020B0604030504040204" pitchFamily="50" charset="-128"/>
              </a:rPr>
              <a:t>望む、茅葺きの</a:t>
            </a:r>
            <a:r>
              <a:rPr lang="ja-JP" altLang="en-US" sz="1200" dirty="0" smtClean="0">
                <a:solidFill>
                  <a:srgbClr val="002060"/>
                </a:solidFill>
                <a:latin typeface="Meiryo UI" panose="020B0604030504040204" pitchFamily="50" charset="-128"/>
                <a:ea typeface="Meiryo UI" panose="020B0604030504040204" pitchFamily="50" charset="-128"/>
              </a:rPr>
              <a:t>古民家は</a:t>
            </a:r>
            <a:r>
              <a:rPr lang="ja-JP" altLang="en-US" sz="1200" dirty="0">
                <a:solidFill>
                  <a:srgbClr val="002060"/>
                </a:solidFill>
                <a:latin typeface="Meiryo UI" panose="020B0604030504040204" pitchFamily="50" charset="-128"/>
                <a:ea typeface="Meiryo UI" panose="020B0604030504040204" pitchFamily="50" charset="-128"/>
              </a:rPr>
              <a:t>、外観は昔のまま</a:t>
            </a:r>
            <a:r>
              <a:rPr lang="ja-JP" altLang="en-US" sz="1200" dirty="0" smtClean="0">
                <a:solidFill>
                  <a:srgbClr val="002060"/>
                </a:solidFill>
                <a:latin typeface="Meiryo UI" panose="020B0604030504040204" pitchFamily="50" charset="-128"/>
                <a:ea typeface="Meiryo UI" panose="020B0604030504040204" pitchFamily="50" charset="-128"/>
              </a:rPr>
              <a:t>です</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が</a:t>
            </a:r>
            <a:r>
              <a:rPr lang="ja-JP" altLang="en-US" sz="1200" dirty="0">
                <a:solidFill>
                  <a:srgbClr val="002060"/>
                </a:solidFill>
                <a:latin typeface="Meiryo UI" panose="020B0604030504040204" pitchFamily="50" charset="-128"/>
                <a:ea typeface="Meiryo UI" panose="020B0604030504040204" pitchFamily="50" charset="-128"/>
              </a:rPr>
              <a:t>、中はモダンにリノベーションされており、快適</a:t>
            </a:r>
            <a:r>
              <a:rPr lang="ja-JP" altLang="en-US" sz="1200" dirty="0" smtClean="0">
                <a:solidFill>
                  <a:srgbClr val="002060"/>
                </a:solidFill>
                <a:latin typeface="Meiryo UI" panose="020B0604030504040204" pitchFamily="50" charset="-128"/>
                <a:ea typeface="Meiryo UI" panose="020B0604030504040204" pitchFamily="50" charset="-128"/>
              </a:rPr>
              <a:t>に</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過ごす</a:t>
            </a:r>
            <a:r>
              <a:rPr lang="ja-JP" altLang="en-US" sz="1200" dirty="0">
                <a:solidFill>
                  <a:srgbClr val="002060"/>
                </a:solidFill>
                <a:latin typeface="Meiryo UI" panose="020B0604030504040204" pitchFamily="50" charset="-128"/>
                <a:ea typeface="Meiryo UI" panose="020B0604030504040204" pitchFamily="50" charset="-128"/>
              </a:rPr>
              <a:t>ことができる宿が</a:t>
            </a:r>
            <a:r>
              <a:rPr lang="en-US" altLang="ja-JP" sz="1200" dirty="0">
                <a:solidFill>
                  <a:srgbClr val="002060"/>
                </a:solidFill>
                <a:latin typeface="Meiryo UI" panose="020B0604030504040204" pitchFamily="50" charset="-128"/>
                <a:ea typeface="Meiryo UI" panose="020B0604030504040204" pitchFamily="50" charset="-128"/>
              </a:rPr>
              <a:t>9</a:t>
            </a:r>
            <a:r>
              <a:rPr lang="ja-JP" altLang="en-US" sz="1200" dirty="0">
                <a:solidFill>
                  <a:srgbClr val="002060"/>
                </a:solidFill>
                <a:latin typeface="Meiryo UI" panose="020B0604030504040204" pitchFamily="50" charset="-128"/>
                <a:ea typeface="Meiryo UI" panose="020B0604030504040204" pitchFamily="50" charset="-128"/>
              </a:rPr>
              <a:t>棟あります</a:t>
            </a:r>
            <a:r>
              <a:rPr lang="ja-JP" altLang="en-US" sz="1200" dirty="0" smtClean="0">
                <a:solidFill>
                  <a:srgbClr val="002060"/>
                </a:solidFill>
                <a:latin typeface="Meiryo UI" panose="020B0604030504040204" pitchFamily="50" charset="-128"/>
                <a:ea typeface="Meiryo UI" panose="020B0604030504040204" pitchFamily="50" charset="-128"/>
              </a:rPr>
              <a:t>。</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・この</a:t>
            </a:r>
            <a:r>
              <a:rPr lang="ja-JP" altLang="en-US" sz="1200" dirty="0">
                <a:solidFill>
                  <a:srgbClr val="002060"/>
                </a:solidFill>
                <a:latin typeface="Meiryo UI" panose="020B0604030504040204" pitchFamily="50" charset="-128"/>
                <a:ea typeface="Meiryo UI" panose="020B0604030504040204" pitchFamily="50" charset="-128"/>
              </a:rPr>
              <a:t>ほか、「平家落人伝説」が語り継がれる、</a:t>
            </a:r>
            <a:r>
              <a:rPr lang="ja-JP" altLang="en-US" sz="1200" dirty="0" smtClean="0">
                <a:solidFill>
                  <a:srgbClr val="002060"/>
                </a:solidFill>
                <a:latin typeface="Meiryo UI" panose="020B0604030504040204" pitchFamily="50" charset="-128"/>
                <a:ea typeface="Meiryo UI" panose="020B0604030504040204" pitchFamily="50" charset="-128"/>
              </a:rPr>
              <a:t>県内</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屈指</a:t>
            </a:r>
            <a:r>
              <a:rPr lang="ja-JP" altLang="en-US" sz="1200" dirty="0">
                <a:solidFill>
                  <a:srgbClr val="002060"/>
                </a:solidFill>
                <a:latin typeface="Meiryo UI" panose="020B0604030504040204" pitchFamily="50" charset="-128"/>
                <a:ea typeface="Meiryo UI" panose="020B0604030504040204" pitchFamily="50" charset="-128"/>
              </a:rPr>
              <a:t>の観光地</a:t>
            </a:r>
            <a:r>
              <a:rPr lang="ja-JP" altLang="en-US" sz="1200" dirty="0" smtClean="0">
                <a:solidFill>
                  <a:srgbClr val="002060"/>
                </a:solidFill>
                <a:latin typeface="Meiryo UI" panose="020B0604030504040204" pitchFamily="50" charset="-128"/>
                <a:ea typeface="Meiryo UI" panose="020B0604030504040204" pitchFamily="50" charset="-128"/>
              </a:rPr>
              <a:t>のひとつである「</a:t>
            </a:r>
            <a:r>
              <a:rPr lang="ja-JP" altLang="en-US" sz="1200" dirty="0">
                <a:solidFill>
                  <a:srgbClr val="002060"/>
                </a:solidFill>
                <a:latin typeface="Meiryo UI" panose="020B0604030504040204" pitchFamily="50" charset="-128"/>
                <a:ea typeface="Meiryo UI" panose="020B0604030504040204" pitchFamily="50" charset="-128"/>
              </a:rPr>
              <a:t>かずら橋」もあり</a:t>
            </a:r>
            <a:r>
              <a:rPr lang="ja-JP" altLang="en-US" sz="1200" dirty="0" smtClean="0">
                <a:solidFill>
                  <a:srgbClr val="002060"/>
                </a:solidFill>
                <a:latin typeface="Meiryo UI" panose="020B0604030504040204" pitchFamily="50" charset="-128"/>
                <a:ea typeface="Meiryo UI" panose="020B0604030504040204" pitchFamily="50" charset="-128"/>
              </a:rPr>
              <a:t>、</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歴史</a:t>
            </a:r>
            <a:r>
              <a:rPr lang="ja-JP" altLang="en-US" sz="1200" dirty="0">
                <a:solidFill>
                  <a:srgbClr val="002060"/>
                </a:solidFill>
                <a:latin typeface="Meiryo UI" panose="020B0604030504040204" pitchFamily="50" charset="-128"/>
                <a:ea typeface="Meiryo UI" panose="020B0604030504040204" pitchFamily="50" charset="-128"/>
              </a:rPr>
              <a:t>を体感できます。</a:t>
            </a:r>
            <a:endParaRPr kumimoji="1" lang="en-US" altLang="ja-JP" sz="1200" dirty="0" smtClean="0">
              <a:solidFill>
                <a:srgbClr val="002060"/>
              </a:solidFill>
              <a:latin typeface="Meiryo UI" panose="020B0604030504040204" pitchFamily="50" charset="-128"/>
              <a:ea typeface="Meiryo UI" panose="020B0604030504040204" pitchFamily="50" charset="-128"/>
            </a:endParaRPr>
          </a:p>
        </p:txBody>
      </p:sp>
      <p:sp>
        <p:nvSpPr>
          <p:cNvPr id="20" name="object 24"/>
          <p:cNvSpPr/>
          <p:nvPr/>
        </p:nvSpPr>
        <p:spPr>
          <a:xfrm>
            <a:off x="3683230" y="3298823"/>
            <a:ext cx="3240000" cy="4140000"/>
          </a:xfrm>
          <a:custGeom>
            <a:avLst/>
            <a:gdLst/>
            <a:ahLst/>
            <a:cxnLst/>
            <a:rect l="l" t="t" r="r" b="b"/>
            <a:pathLst>
              <a:path w="2952115" h="3996054">
                <a:moveTo>
                  <a:pt x="2951988" y="0"/>
                </a:moveTo>
                <a:lnTo>
                  <a:pt x="0" y="0"/>
                </a:lnTo>
                <a:lnTo>
                  <a:pt x="0" y="3995928"/>
                </a:lnTo>
                <a:lnTo>
                  <a:pt x="2951988" y="3995928"/>
                </a:lnTo>
                <a:lnTo>
                  <a:pt x="2951988" y="0"/>
                </a:lnTo>
                <a:close/>
              </a:path>
            </a:pathLst>
          </a:custGeom>
          <a:solidFill>
            <a:schemeClr val="bg1"/>
          </a:solidFill>
        </p:spPr>
        <p:txBody>
          <a:bodyPr wrap="square" lIns="0" tIns="0" rIns="0" bIns="0" rtlCol="0"/>
          <a:lstStyle/>
          <a:p>
            <a:endParaRPr dirty="0"/>
          </a:p>
        </p:txBody>
      </p:sp>
      <p:sp>
        <p:nvSpPr>
          <p:cNvPr id="32" name="object 35"/>
          <p:cNvSpPr txBox="1"/>
          <p:nvPr/>
        </p:nvSpPr>
        <p:spPr>
          <a:xfrm>
            <a:off x="7018936" y="3330991"/>
            <a:ext cx="3240000" cy="289182"/>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cs typeface="Yu Gothic UI"/>
              </a:rPr>
              <a:t>西部</a:t>
            </a: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cs typeface="Yu Gothic UI"/>
              </a:rPr>
              <a:t>三好市編</a:t>
            </a:r>
            <a:endParaRPr b="1" dirty="0">
              <a:solidFill>
                <a:srgbClr val="002060"/>
              </a:solidFill>
              <a:latin typeface="Meiryo UI" panose="020B0604030504040204" pitchFamily="50" charset="-128"/>
              <a:ea typeface="Meiryo UI" panose="020B0604030504040204" pitchFamily="50" charset="-128"/>
              <a:cs typeface="Yu Gothic UI"/>
            </a:endParaRPr>
          </a:p>
        </p:txBody>
      </p:sp>
      <p:sp>
        <p:nvSpPr>
          <p:cNvPr id="37" name="object 35"/>
          <p:cNvSpPr txBox="1"/>
          <p:nvPr/>
        </p:nvSpPr>
        <p:spPr>
          <a:xfrm>
            <a:off x="367030" y="3318291"/>
            <a:ext cx="3240000" cy="289182"/>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cs typeface="Yu Gothic UI"/>
              </a:rPr>
              <a:t>東部</a:t>
            </a: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rPr>
              <a:t>上勝町編</a:t>
            </a:r>
            <a:endParaRPr b="1" dirty="0">
              <a:solidFill>
                <a:srgbClr val="002060"/>
              </a:solidFill>
              <a:latin typeface="Meiryo UI" panose="020B0604030504040204" pitchFamily="50" charset="-128"/>
              <a:ea typeface="Meiryo UI" panose="020B0604030504040204" pitchFamily="50" charset="-128"/>
              <a:cs typeface="Yu Gothic UI"/>
            </a:endParaRPr>
          </a:p>
        </p:txBody>
      </p:sp>
      <p:sp>
        <p:nvSpPr>
          <p:cNvPr id="39" name="object 35"/>
          <p:cNvSpPr txBox="1"/>
          <p:nvPr/>
        </p:nvSpPr>
        <p:spPr>
          <a:xfrm>
            <a:off x="3683230" y="3302673"/>
            <a:ext cx="3240000" cy="289182"/>
          </a:xfrm>
          <a:prstGeom prst="rect">
            <a:avLst/>
          </a:prstGeom>
        </p:spPr>
        <p:txBody>
          <a:bodyPr vert="horz" wrap="square" lIns="0" tIns="12065" rIns="0" bIns="0" rtlCol="0">
            <a:spAutoFit/>
          </a:bodyPr>
          <a:lstStyle/>
          <a:p>
            <a:pPr marL="12700" algn="ctr">
              <a:lnSpc>
                <a:spcPct val="100000"/>
              </a:lnSpc>
              <a:spcBef>
                <a:spcPts val="95"/>
              </a:spcBef>
              <a:tabLst>
                <a:tab pos="3028315" algn="l"/>
                <a:tab pos="3766185" algn="l"/>
                <a:tab pos="6033770" algn="l"/>
              </a:tabLst>
            </a:pP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cs typeface="Yu Gothic UI"/>
              </a:rPr>
              <a:t>南部</a:t>
            </a:r>
            <a:r>
              <a:rPr lang="en-US" altLang="ja-JP" b="1" dirty="0" smtClean="0">
                <a:solidFill>
                  <a:srgbClr val="002060"/>
                </a:solidFill>
                <a:latin typeface="Meiryo UI" panose="020B0604030504040204" pitchFamily="50" charset="-128"/>
                <a:ea typeface="Meiryo UI" panose="020B0604030504040204" pitchFamily="50" charset="-128"/>
                <a:cs typeface="Yu Gothic UI"/>
              </a:rPr>
              <a:t>】</a:t>
            </a:r>
            <a:r>
              <a:rPr lang="ja-JP" altLang="en-US" b="1" dirty="0" smtClean="0">
                <a:solidFill>
                  <a:srgbClr val="002060"/>
                </a:solidFill>
                <a:latin typeface="Meiryo UI" panose="020B0604030504040204" pitchFamily="50" charset="-128"/>
                <a:ea typeface="Meiryo UI" panose="020B0604030504040204" pitchFamily="50" charset="-128"/>
                <a:cs typeface="Yu Gothic UI"/>
              </a:rPr>
              <a:t>美波町編</a:t>
            </a:r>
            <a:endParaRPr sz="1600" b="1" dirty="0">
              <a:solidFill>
                <a:srgbClr val="002060"/>
              </a:solidFill>
              <a:latin typeface="Meiryo UI" panose="020B0604030504040204" pitchFamily="50" charset="-128"/>
              <a:ea typeface="Meiryo UI" panose="020B0604030504040204" pitchFamily="50" charset="-128"/>
              <a:cs typeface="Yu Gothic UI"/>
            </a:endParaRPr>
          </a:p>
        </p:txBody>
      </p:sp>
      <p:sp>
        <p:nvSpPr>
          <p:cNvPr id="22" name="テキスト ボックス 21"/>
          <p:cNvSpPr txBox="1"/>
          <p:nvPr/>
        </p:nvSpPr>
        <p:spPr>
          <a:xfrm>
            <a:off x="370218" y="5008501"/>
            <a:ext cx="3223882" cy="2308324"/>
          </a:xfrm>
          <a:prstGeom prst="rect">
            <a:avLst/>
          </a:prstGeom>
          <a:noFill/>
        </p:spPr>
        <p:txBody>
          <a:bodyPr wrap="square" rtlCol="0">
            <a:spAutoFit/>
          </a:bodyPr>
          <a:lstStyle/>
          <a:p>
            <a:r>
              <a:rPr lang="ja-JP" altLang="en-US" sz="1200" dirty="0" smtClean="0">
                <a:solidFill>
                  <a:srgbClr val="002060"/>
                </a:solidFill>
                <a:latin typeface="Meiryo UI" panose="020B0604030504040204" pitchFamily="50" charset="-128"/>
                <a:ea typeface="Meiryo UI" panose="020B0604030504040204" pitchFamily="50" charset="-128"/>
              </a:rPr>
              <a:t>・上勝町</a:t>
            </a:r>
            <a:r>
              <a:rPr lang="ja-JP" altLang="en-US" sz="1200" dirty="0">
                <a:solidFill>
                  <a:srgbClr val="002060"/>
                </a:solidFill>
                <a:latin typeface="Meiryo UI" panose="020B0604030504040204" pitchFamily="50" charset="-128"/>
                <a:ea typeface="Meiryo UI" panose="020B0604030504040204" pitchFamily="50" charset="-128"/>
              </a:rPr>
              <a:t>唯一のごみ</a:t>
            </a:r>
            <a:r>
              <a:rPr lang="ja-JP" altLang="en-US" sz="1200" dirty="0" smtClean="0">
                <a:solidFill>
                  <a:srgbClr val="002060"/>
                </a:solidFill>
                <a:latin typeface="Meiryo UI" panose="020B0604030504040204" pitchFamily="50" charset="-128"/>
                <a:ea typeface="Meiryo UI" panose="020B0604030504040204" pitchFamily="50" charset="-128"/>
              </a:rPr>
              <a:t>集積所である「</a:t>
            </a:r>
            <a:r>
              <a:rPr lang="ja-JP" altLang="en-US" sz="1200" dirty="0">
                <a:solidFill>
                  <a:srgbClr val="002060"/>
                </a:solidFill>
                <a:latin typeface="Meiryo UI" panose="020B0604030504040204" pitchFamily="50" charset="-128"/>
                <a:ea typeface="Meiryo UI" panose="020B0604030504040204" pitchFamily="50" charset="-128"/>
              </a:rPr>
              <a:t>上勝町ゼロ</a:t>
            </a:r>
            <a:r>
              <a:rPr lang="ja-JP" altLang="en-US" sz="1200" dirty="0" smtClean="0">
                <a:solidFill>
                  <a:srgbClr val="002060"/>
                </a:solidFill>
                <a:latin typeface="Meiryo UI" panose="020B0604030504040204" pitchFamily="50" charset="-128"/>
                <a:ea typeface="Meiryo UI" panose="020B0604030504040204" pitchFamily="50" charset="-128"/>
              </a:rPr>
              <a:t>・　　</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ウェイストセンター</a:t>
            </a:r>
            <a:r>
              <a:rPr lang="ja-JP" altLang="en-US" sz="1200" dirty="0">
                <a:solidFill>
                  <a:srgbClr val="002060"/>
                </a:solidFill>
                <a:latin typeface="Meiryo UI" panose="020B0604030504040204" pitchFamily="50" charset="-128"/>
                <a:ea typeface="Meiryo UI" panose="020B0604030504040204" pitchFamily="50" charset="-128"/>
              </a:rPr>
              <a:t>」では、町民自らごみを</a:t>
            </a:r>
            <a:r>
              <a:rPr lang="en-US" altLang="ja-JP" sz="1200" dirty="0">
                <a:solidFill>
                  <a:srgbClr val="002060"/>
                </a:solidFill>
                <a:latin typeface="Meiryo UI" panose="020B0604030504040204" pitchFamily="50" charset="-128"/>
                <a:ea typeface="Meiryo UI" panose="020B0604030504040204" pitchFamily="50" charset="-128"/>
              </a:rPr>
              <a:t>45</a:t>
            </a:r>
            <a:r>
              <a:rPr lang="ja-JP" altLang="en-US" sz="1200" dirty="0" smtClean="0">
                <a:solidFill>
                  <a:srgbClr val="002060"/>
                </a:solidFill>
                <a:latin typeface="Meiryo UI" panose="020B0604030504040204" pitchFamily="50" charset="-128"/>
                <a:ea typeface="Meiryo UI" panose="020B0604030504040204" pitchFamily="50" charset="-128"/>
              </a:rPr>
              <a:t>種類　</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に</a:t>
            </a:r>
            <a:r>
              <a:rPr lang="ja-JP" altLang="en-US" sz="1200" dirty="0">
                <a:solidFill>
                  <a:srgbClr val="002060"/>
                </a:solidFill>
                <a:latin typeface="Meiryo UI" panose="020B0604030504040204" pitchFamily="50" charset="-128"/>
                <a:ea typeface="Meiryo UI" panose="020B0604030504040204" pitchFamily="50" charset="-128"/>
              </a:rPr>
              <a:t>分別しており、それらは県内外のリサイクル</a:t>
            </a:r>
            <a:r>
              <a:rPr lang="ja-JP" altLang="en-US" sz="1200" dirty="0" smtClean="0">
                <a:solidFill>
                  <a:srgbClr val="002060"/>
                </a:solidFill>
                <a:latin typeface="Meiryo UI" panose="020B0604030504040204" pitchFamily="50" charset="-128"/>
                <a:ea typeface="Meiryo UI" panose="020B0604030504040204" pitchFamily="50" charset="-128"/>
              </a:rPr>
              <a:t>業者</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に</a:t>
            </a:r>
            <a:r>
              <a:rPr lang="ja-JP" altLang="en-US" sz="1200" dirty="0">
                <a:solidFill>
                  <a:srgbClr val="002060"/>
                </a:solidFill>
                <a:latin typeface="Meiryo UI" panose="020B0604030504040204" pitchFamily="50" charset="-128"/>
                <a:ea typeface="Meiryo UI" panose="020B0604030504040204" pitchFamily="50" charset="-128"/>
              </a:rPr>
              <a:t>引き取られています</a:t>
            </a:r>
            <a:r>
              <a:rPr lang="ja-JP" altLang="en-US" sz="1200" dirty="0" smtClean="0">
                <a:solidFill>
                  <a:srgbClr val="002060"/>
                </a:solidFill>
                <a:latin typeface="Meiryo UI" panose="020B0604030504040204" pitchFamily="50" charset="-128"/>
                <a:ea typeface="Meiryo UI" panose="020B0604030504040204" pitchFamily="50" charset="-128"/>
              </a:rPr>
              <a:t>。</a:t>
            </a:r>
          </a:p>
          <a:p>
            <a:r>
              <a:rPr lang="ja-JP" altLang="en-US" sz="1200" dirty="0" smtClean="0">
                <a:solidFill>
                  <a:srgbClr val="002060"/>
                </a:solidFill>
                <a:latin typeface="Meiryo UI" panose="020B0604030504040204" pitchFamily="50" charset="-128"/>
                <a:ea typeface="Meiryo UI" panose="020B0604030504040204" pitchFamily="50" charset="-128"/>
              </a:rPr>
              <a:t>・隣接宿泊施設「</a:t>
            </a:r>
            <a:r>
              <a:rPr lang="en-US" altLang="ja-JP" sz="1200" dirty="0" smtClean="0">
                <a:solidFill>
                  <a:srgbClr val="002060"/>
                </a:solidFill>
                <a:latin typeface="Meiryo UI" panose="020B0604030504040204" pitchFamily="50" charset="-128"/>
                <a:ea typeface="Meiryo UI" panose="020B0604030504040204" pitchFamily="50" charset="-128"/>
              </a:rPr>
              <a:t>HOTEL WHY</a:t>
            </a:r>
            <a:r>
              <a:rPr lang="ja-JP" altLang="en-US" sz="1200" dirty="0" smtClean="0">
                <a:solidFill>
                  <a:srgbClr val="002060"/>
                </a:solidFill>
                <a:latin typeface="Meiryo UI" panose="020B0604030504040204" pitchFamily="50" charset="-128"/>
                <a:ea typeface="Meiryo UI" panose="020B0604030504040204" pitchFamily="50" charset="-128"/>
              </a:rPr>
              <a:t>」の部屋には、</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６つの分別ごみ箱が用意され、チェックアウト後は、</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スタッフ指導のもと、ごみ分別体験ができます。</a:t>
            </a:r>
          </a:p>
          <a:p>
            <a:r>
              <a:rPr lang="ja-JP" altLang="en-US" sz="1200" dirty="0" smtClean="0">
                <a:solidFill>
                  <a:srgbClr val="002060"/>
                </a:solidFill>
                <a:latin typeface="Meiryo UI" panose="020B0604030504040204" pitchFamily="50" charset="-128"/>
                <a:ea typeface="Meiryo UI" panose="020B0604030504040204" pitchFamily="50" charset="-128"/>
              </a:rPr>
              <a:t>・センター内</a:t>
            </a:r>
            <a:r>
              <a:rPr lang="ja-JP" altLang="en-US" sz="1200" dirty="0">
                <a:solidFill>
                  <a:srgbClr val="002060"/>
                </a:solidFill>
                <a:latin typeface="Meiryo UI" panose="020B0604030504040204" pitchFamily="50" charset="-128"/>
                <a:ea typeface="Meiryo UI" panose="020B0604030504040204" pitchFamily="50" charset="-128"/>
              </a:rPr>
              <a:t>の</a:t>
            </a:r>
            <a:r>
              <a:rPr lang="ja-JP" altLang="en-US" sz="1200" dirty="0" smtClean="0">
                <a:solidFill>
                  <a:srgbClr val="002060"/>
                </a:solidFill>
                <a:latin typeface="Meiryo UI" panose="020B0604030504040204" pitchFamily="50" charset="-128"/>
                <a:ea typeface="Meiryo UI" panose="020B0604030504040204" pitchFamily="50" charset="-128"/>
              </a:rPr>
              <a:t>リサイクルショップ</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「くるくるショップ」では、町民が</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持ち込んだ</a:t>
            </a:r>
            <a:r>
              <a:rPr lang="ja-JP" altLang="en-US" sz="1200" dirty="0">
                <a:solidFill>
                  <a:srgbClr val="002060"/>
                </a:solidFill>
                <a:latin typeface="Meiryo UI" panose="020B0604030504040204" pitchFamily="50" charset="-128"/>
                <a:ea typeface="Meiryo UI" panose="020B0604030504040204" pitchFamily="50" charset="-128"/>
              </a:rPr>
              <a:t>不要品</a:t>
            </a:r>
            <a:r>
              <a:rPr lang="ja-JP" altLang="en-US" sz="1200" dirty="0" smtClean="0">
                <a:solidFill>
                  <a:srgbClr val="002060"/>
                </a:solidFill>
                <a:latin typeface="Meiryo UI" panose="020B0604030504040204" pitchFamily="50" charset="-128"/>
                <a:ea typeface="Meiryo UI" panose="020B0604030504040204" pitchFamily="50" charset="-128"/>
              </a:rPr>
              <a:t>を誰でも</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持ち帰れる</a:t>
            </a:r>
            <a:r>
              <a:rPr lang="ja-JP" altLang="en-US" sz="1200" dirty="0">
                <a:solidFill>
                  <a:srgbClr val="002060"/>
                </a:solidFill>
                <a:latin typeface="Meiryo UI" panose="020B0604030504040204" pitchFamily="50" charset="-128"/>
                <a:ea typeface="Meiryo UI" panose="020B0604030504040204" pitchFamily="50" charset="-128"/>
              </a:rPr>
              <a:t>など</a:t>
            </a:r>
            <a:r>
              <a:rPr lang="ja-JP" altLang="en-US" sz="1200" dirty="0" smtClean="0">
                <a:solidFill>
                  <a:srgbClr val="002060"/>
                </a:solidFill>
                <a:latin typeface="Meiryo UI" panose="020B0604030504040204" pitchFamily="50" charset="-128"/>
                <a:ea typeface="Meiryo UI" panose="020B0604030504040204" pitchFamily="50" charset="-128"/>
              </a:rPr>
              <a:t>、「</a:t>
            </a:r>
            <a:r>
              <a:rPr lang="ja-JP" altLang="en-US" sz="1200" dirty="0">
                <a:solidFill>
                  <a:srgbClr val="002060"/>
                </a:solidFill>
                <a:latin typeface="Meiryo UI" panose="020B0604030504040204" pitchFamily="50" charset="-128"/>
                <a:ea typeface="Meiryo UI" panose="020B0604030504040204" pitchFamily="50" charset="-128"/>
              </a:rPr>
              <a:t>ごみゼロ</a:t>
            </a:r>
            <a:r>
              <a:rPr lang="ja-JP" altLang="en-US" sz="1200" dirty="0" smtClean="0">
                <a:solidFill>
                  <a:srgbClr val="002060"/>
                </a:solidFill>
                <a:latin typeface="Meiryo UI" panose="020B0604030504040204" pitchFamily="50" charset="-128"/>
                <a:ea typeface="Meiryo UI" panose="020B0604030504040204" pitchFamily="50" charset="-128"/>
              </a:rPr>
              <a:t>の</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まち</a:t>
            </a:r>
            <a:r>
              <a:rPr lang="ja-JP" altLang="en-US" sz="1200" dirty="0">
                <a:solidFill>
                  <a:srgbClr val="002060"/>
                </a:solidFill>
                <a:latin typeface="Meiryo UI" panose="020B0604030504040204" pitchFamily="50" charset="-128"/>
                <a:ea typeface="Meiryo UI" panose="020B0604030504040204" pitchFamily="50" charset="-128"/>
              </a:rPr>
              <a:t>」</a:t>
            </a:r>
            <a:r>
              <a:rPr lang="ja-JP" altLang="en-US" sz="1200" dirty="0" smtClean="0">
                <a:solidFill>
                  <a:srgbClr val="002060"/>
                </a:solidFill>
                <a:latin typeface="Meiryo UI" panose="020B0604030504040204" pitchFamily="50" charset="-128"/>
                <a:ea typeface="Meiryo UI" panose="020B0604030504040204" pitchFamily="50" charset="-128"/>
              </a:rPr>
              <a:t>を体験できる施設です。</a:t>
            </a:r>
            <a:endParaRPr kumimoji="1" lang="ja-JP" altLang="en-US" sz="1200" dirty="0">
              <a:solidFill>
                <a:srgbClr val="002060"/>
              </a:solidFill>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3670300" y="5008501"/>
            <a:ext cx="3349618" cy="1938992"/>
          </a:xfrm>
          <a:prstGeom prst="rect">
            <a:avLst/>
          </a:prstGeom>
          <a:noFill/>
        </p:spPr>
        <p:txBody>
          <a:bodyPr wrap="square" rtlCol="0">
            <a:spAutoFit/>
          </a:bodyPr>
          <a:lstStyle/>
          <a:p>
            <a:r>
              <a:rPr lang="ja-JP" altLang="en-US" sz="1200" dirty="0" smtClean="0">
                <a:solidFill>
                  <a:srgbClr val="002060"/>
                </a:solidFill>
                <a:latin typeface="Meiryo UI" panose="020B0604030504040204" pitchFamily="50" charset="-128"/>
                <a:ea typeface="Meiryo UI" panose="020B0604030504040204" pitchFamily="50" charset="-128"/>
              </a:rPr>
              <a:t>・「</a:t>
            </a:r>
            <a:r>
              <a:rPr lang="ja-JP" altLang="en-US" sz="1200" dirty="0">
                <a:solidFill>
                  <a:srgbClr val="002060"/>
                </a:solidFill>
                <a:latin typeface="Meiryo UI" panose="020B0604030504040204" pitchFamily="50" charset="-128"/>
                <a:ea typeface="Meiryo UI" panose="020B0604030504040204" pitchFamily="50" charset="-128"/>
              </a:rPr>
              <a:t>日和佐町漁業協同組合」では、早朝</a:t>
            </a:r>
            <a:r>
              <a:rPr lang="ja-JP" altLang="en-US" sz="1200" dirty="0" smtClean="0">
                <a:solidFill>
                  <a:srgbClr val="002060"/>
                </a:solidFill>
                <a:latin typeface="Meiryo UI" panose="020B0604030504040204" pitchFamily="50" charset="-128"/>
                <a:ea typeface="Meiryo UI" panose="020B0604030504040204" pitchFamily="50" charset="-128"/>
              </a:rPr>
              <a:t>にイセエビの　</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水揚げ</a:t>
            </a:r>
            <a:r>
              <a:rPr lang="ja-JP" altLang="en-US" sz="1200" dirty="0">
                <a:solidFill>
                  <a:srgbClr val="002060"/>
                </a:solidFill>
                <a:latin typeface="Meiryo UI" panose="020B0604030504040204" pitchFamily="50" charset="-128"/>
                <a:ea typeface="Meiryo UI" panose="020B0604030504040204" pitchFamily="50" charset="-128"/>
              </a:rPr>
              <a:t>が行われます</a:t>
            </a:r>
            <a:r>
              <a:rPr lang="ja-JP" altLang="en-US" sz="1200" dirty="0" smtClean="0">
                <a:solidFill>
                  <a:srgbClr val="002060"/>
                </a:solidFill>
                <a:latin typeface="Meiryo UI" panose="020B0604030504040204" pitchFamily="50" charset="-128"/>
                <a:ea typeface="Meiryo UI" panose="020B0604030504040204" pitchFamily="50" charset="-128"/>
              </a:rPr>
              <a:t>。甘み</a:t>
            </a:r>
            <a:r>
              <a:rPr lang="ja-JP" altLang="en-US" sz="1200" dirty="0">
                <a:solidFill>
                  <a:srgbClr val="002060"/>
                </a:solidFill>
                <a:latin typeface="Meiryo UI" panose="020B0604030504040204" pitchFamily="50" charset="-128"/>
                <a:ea typeface="Meiryo UI" panose="020B0604030504040204" pitchFamily="50" charset="-128"/>
              </a:rPr>
              <a:t>があって美味しいと</a:t>
            </a:r>
            <a:r>
              <a:rPr lang="ja-JP" altLang="en-US" sz="1200" dirty="0" smtClean="0">
                <a:solidFill>
                  <a:srgbClr val="002060"/>
                </a:solidFill>
                <a:latin typeface="Meiryo UI" panose="020B0604030504040204" pitchFamily="50" charset="-128"/>
                <a:ea typeface="Meiryo UI" panose="020B0604030504040204" pitchFamily="50" charset="-128"/>
              </a:rPr>
              <a:t>評判</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の</a:t>
            </a:r>
            <a:r>
              <a:rPr lang="ja-JP" altLang="en-US" sz="1200" dirty="0">
                <a:solidFill>
                  <a:srgbClr val="002060"/>
                </a:solidFill>
                <a:latin typeface="Meiryo UI" panose="020B0604030504040204" pitchFamily="50" charset="-128"/>
                <a:ea typeface="Meiryo UI" panose="020B0604030504040204" pitchFamily="50" charset="-128"/>
              </a:rPr>
              <a:t>イセエビは</a:t>
            </a:r>
            <a:r>
              <a:rPr lang="ja-JP" altLang="en-US" sz="1200" dirty="0" smtClean="0">
                <a:solidFill>
                  <a:srgbClr val="002060"/>
                </a:solidFill>
                <a:latin typeface="Meiryo UI" panose="020B0604030504040204" pitchFamily="50" charset="-128"/>
                <a:ea typeface="Meiryo UI" panose="020B0604030504040204" pitchFamily="50" charset="-128"/>
              </a:rPr>
              <a:t>、「</a:t>
            </a:r>
            <a:r>
              <a:rPr lang="ja-JP" altLang="en-US" sz="1200" dirty="0">
                <a:solidFill>
                  <a:srgbClr val="002060"/>
                </a:solidFill>
                <a:latin typeface="Meiryo UI" panose="020B0604030504040204" pitchFamily="50" charset="-128"/>
                <a:ea typeface="Meiryo UI" panose="020B0604030504040204" pitchFamily="50" charset="-128"/>
              </a:rPr>
              <a:t>資源管理型漁業」</a:t>
            </a:r>
            <a:r>
              <a:rPr lang="ja-JP" altLang="en-US" sz="1200" dirty="0" smtClean="0">
                <a:solidFill>
                  <a:srgbClr val="002060"/>
                </a:solidFill>
                <a:latin typeface="Meiryo UI" panose="020B0604030504040204" pitchFamily="50" charset="-128"/>
                <a:ea typeface="Meiryo UI" panose="020B0604030504040204" pitchFamily="50" charset="-128"/>
              </a:rPr>
              <a:t>によって、その数</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が守られています。</a:t>
            </a:r>
            <a:endParaRPr lang="ja-JP" altLang="en-US" sz="1200" dirty="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・うみがめ</a:t>
            </a:r>
            <a:r>
              <a:rPr lang="ja-JP" altLang="en-US" sz="1200" dirty="0">
                <a:solidFill>
                  <a:srgbClr val="002060"/>
                </a:solidFill>
                <a:latin typeface="Meiryo UI" panose="020B0604030504040204" pitchFamily="50" charset="-128"/>
                <a:ea typeface="Meiryo UI" panose="020B0604030504040204" pitchFamily="50" charset="-128"/>
              </a:rPr>
              <a:t>が産卵する大浜を擁し</a:t>
            </a:r>
            <a:r>
              <a:rPr lang="ja-JP" altLang="en-US" sz="1200" dirty="0" smtClean="0">
                <a:solidFill>
                  <a:srgbClr val="002060"/>
                </a:solidFill>
                <a:latin typeface="Meiryo UI" panose="020B0604030504040204" pitchFamily="50" charset="-128"/>
                <a:ea typeface="Meiryo UI" panose="020B0604030504040204" pitchFamily="50" charset="-128"/>
              </a:rPr>
              <a:t>、飼育アカウミガメ</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では世界最</a:t>
            </a:r>
            <a:r>
              <a:rPr lang="ja-JP" altLang="en-US" sz="1200" dirty="0">
                <a:solidFill>
                  <a:srgbClr val="002060"/>
                </a:solidFill>
                <a:latin typeface="Meiryo UI" panose="020B0604030504040204" pitchFamily="50" charset="-128"/>
                <a:ea typeface="Meiryo UI" panose="020B0604030504040204" pitchFamily="50" charset="-128"/>
              </a:rPr>
              <a:t>高齢</a:t>
            </a:r>
            <a:r>
              <a:rPr lang="en-US" altLang="ja-JP" sz="1200" dirty="0">
                <a:solidFill>
                  <a:srgbClr val="002060"/>
                </a:solidFill>
                <a:latin typeface="Meiryo UI" panose="020B0604030504040204" pitchFamily="50" charset="-128"/>
                <a:ea typeface="Meiryo UI" panose="020B0604030504040204" pitchFamily="50" charset="-128"/>
              </a:rPr>
              <a:t>75</a:t>
            </a:r>
            <a:r>
              <a:rPr lang="ja-JP" altLang="en-US" sz="1200" dirty="0" smtClean="0">
                <a:solidFill>
                  <a:srgbClr val="002060"/>
                </a:solidFill>
                <a:latin typeface="Meiryo UI" panose="020B0604030504040204" pitchFamily="50" charset="-128"/>
                <a:ea typeface="Meiryo UI" panose="020B0604030504040204" pitchFamily="50" charset="-128"/>
              </a:rPr>
              <a:t>歳となる「</a:t>
            </a:r>
            <a:r>
              <a:rPr lang="ja-JP" altLang="en-US" sz="1200" dirty="0">
                <a:solidFill>
                  <a:srgbClr val="002060"/>
                </a:solidFill>
                <a:latin typeface="Meiryo UI" panose="020B0604030504040204" pitchFamily="50" charset="-128"/>
                <a:ea typeface="Meiryo UI" panose="020B0604030504040204" pitchFamily="50" charset="-128"/>
              </a:rPr>
              <a:t>浜太郎」</a:t>
            </a:r>
            <a:r>
              <a:rPr lang="ja-JP" altLang="en-US" sz="1200" dirty="0" smtClean="0">
                <a:solidFill>
                  <a:srgbClr val="002060"/>
                </a:solidFill>
                <a:latin typeface="Meiryo UI" panose="020B0604030504040204" pitchFamily="50" charset="-128"/>
                <a:ea typeface="Meiryo UI" panose="020B0604030504040204" pitchFamily="50" charset="-128"/>
              </a:rPr>
              <a:t>がいる、</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a:t>
            </a:r>
            <a:r>
              <a:rPr lang="ja-JP" altLang="en-US" sz="1200" dirty="0">
                <a:solidFill>
                  <a:srgbClr val="002060"/>
                </a:solidFill>
                <a:latin typeface="Meiryo UI" panose="020B0604030504040204" pitchFamily="50" charset="-128"/>
                <a:ea typeface="Meiryo UI" panose="020B0604030504040204" pitchFamily="50" charset="-128"/>
              </a:rPr>
              <a:t>日和佐うみがめ博物館カレッタ</a:t>
            </a:r>
            <a:r>
              <a:rPr lang="ja-JP" altLang="en-US" sz="1200" dirty="0" smtClean="0">
                <a:solidFill>
                  <a:srgbClr val="002060"/>
                </a:solidFill>
                <a:latin typeface="Meiryo UI" panose="020B0604030504040204" pitchFamily="50" charset="-128"/>
                <a:ea typeface="Meiryo UI" panose="020B0604030504040204" pitchFamily="50" charset="-128"/>
              </a:rPr>
              <a:t>」では</a:t>
            </a:r>
            <a:r>
              <a:rPr lang="ja-JP" altLang="en-US" sz="1200" dirty="0">
                <a:solidFill>
                  <a:srgbClr val="002060"/>
                </a:solidFill>
                <a:latin typeface="Meiryo UI" panose="020B0604030504040204" pitchFamily="50" charset="-128"/>
                <a:ea typeface="Meiryo UI" panose="020B0604030504040204" pitchFamily="50" charset="-128"/>
              </a:rPr>
              <a:t>、うみがめ</a:t>
            </a:r>
            <a:r>
              <a:rPr lang="ja-JP" altLang="en-US" sz="1200" dirty="0" smtClean="0">
                <a:solidFill>
                  <a:srgbClr val="002060"/>
                </a:solidFill>
                <a:latin typeface="Meiryo UI" panose="020B0604030504040204" pitchFamily="50" charset="-128"/>
                <a:ea typeface="Meiryo UI" panose="020B0604030504040204" pitchFamily="50" charset="-128"/>
              </a:rPr>
              <a:t>の</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保護</a:t>
            </a:r>
            <a:r>
              <a:rPr lang="ja-JP" altLang="en-US" sz="1200" dirty="0">
                <a:solidFill>
                  <a:srgbClr val="002060"/>
                </a:solidFill>
                <a:latin typeface="Meiryo UI" panose="020B0604030504040204" pitchFamily="50" charset="-128"/>
                <a:ea typeface="Meiryo UI" panose="020B0604030504040204" pitchFamily="50" charset="-128"/>
              </a:rPr>
              <a:t>や人工</a:t>
            </a:r>
            <a:r>
              <a:rPr lang="ja-JP" altLang="en-US" sz="1200" dirty="0" smtClean="0">
                <a:solidFill>
                  <a:srgbClr val="002060"/>
                </a:solidFill>
                <a:latin typeface="Meiryo UI" panose="020B0604030504040204" pitchFamily="50" charset="-128"/>
                <a:ea typeface="Meiryo UI" panose="020B0604030504040204" pitchFamily="50" charset="-128"/>
              </a:rPr>
              <a:t>繁殖など</a:t>
            </a:r>
            <a:r>
              <a:rPr lang="ja-JP" altLang="en-US" sz="1200" dirty="0">
                <a:solidFill>
                  <a:srgbClr val="002060"/>
                </a:solidFill>
                <a:latin typeface="Meiryo UI" panose="020B0604030504040204" pitchFamily="50" charset="-128"/>
                <a:ea typeface="Meiryo UI" panose="020B0604030504040204" pitchFamily="50" charset="-128"/>
              </a:rPr>
              <a:t>を</a:t>
            </a:r>
            <a:r>
              <a:rPr lang="ja-JP" altLang="en-US" sz="1200" dirty="0" smtClean="0">
                <a:solidFill>
                  <a:srgbClr val="002060"/>
                </a:solidFill>
                <a:latin typeface="Meiryo UI" panose="020B0604030504040204" pitchFamily="50" charset="-128"/>
                <a:ea typeface="Meiryo UI" panose="020B0604030504040204" pitchFamily="50" charset="-128"/>
              </a:rPr>
              <a:t>行い、</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海</a:t>
            </a:r>
            <a:r>
              <a:rPr lang="ja-JP" altLang="en-US" sz="1200" dirty="0">
                <a:solidFill>
                  <a:srgbClr val="002060"/>
                </a:solidFill>
                <a:latin typeface="Meiryo UI" panose="020B0604030504040204" pitchFamily="50" charset="-128"/>
                <a:ea typeface="Meiryo UI" panose="020B0604030504040204" pitchFamily="50" charset="-128"/>
              </a:rPr>
              <a:t>と共生</a:t>
            </a:r>
            <a:r>
              <a:rPr lang="ja-JP" altLang="en-US" sz="1200" dirty="0" smtClean="0">
                <a:solidFill>
                  <a:srgbClr val="002060"/>
                </a:solidFill>
                <a:latin typeface="Meiryo UI" panose="020B0604030504040204" pitchFamily="50" charset="-128"/>
                <a:ea typeface="Meiryo UI" panose="020B0604030504040204" pitchFamily="50" charset="-128"/>
              </a:rPr>
              <a:t>する人</a:t>
            </a:r>
            <a:r>
              <a:rPr lang="ja-JP" altLang="en-US" sz="1200" dirty="0">
                <a:solidFill>
                  <a:srgbClr val="002060"/>
                </a:solidFill>
                <a:latin typeface="Meiryo UI" panose="020B0604030504040204" pitchFamily="50" charset="-128"/>
                <a:ea typeface="Meiryo UI" panose="020B0604030504040204" pitchFamily="50" charset="-128"/>
              </a:rPr>
              <a:t>と暮らしを</a:t>
            </a:r>
            <a:r>
              <a:rPr lang="ja-JP" altLang="en-US" sz="1200" dirty="0" smtClean="0">
                <a:solidFill>
                  <a:srgbClr val="002060"/>
                </a:solidFill>
                <a:latin typeface="Meiryo UI" panose="020B0604030504040204" pitchFamily="50" charset="-128"/>
                <a:ea typeface="Meiryo UI" panose="020B0604030504040204" pitchFamily="50" charset="-128"/>
              </a:rPr>
              <a:t>体感</a:t>
            </a:r>
            <a:endParaRPr lang="en-US" altLang="ja-JP" sz="1200" dirty="0" smtClean="0">
              <a:solidFill>
                <a:srgbClr val="002060"/>
              </a:solidFill>
              <a:latin typeface="Meiryo UI" panose="020B0604030504040204" pitchFamily="50" charset="-128"/>
              <a:ea typeface="Meiryo UI" panose="020B0604030504040204" pitchFamily="50" charset="-128"/>
            </a:endParaRPr>
          </a:p>
          <a:p>
            <a:r>
              <a:rPr lang="ja-JP" altLang="en-US" sz="1200" dirty="0" smtClean="0">
                <a:solidFill>
                  <a:srgbClr val="002060"/>
                </a:solidFill>
                <a:latin typeface="Meiryo UI" panose="020B0604030504040204" pitchFamily="50" charset="-128"/>
                <a:ea typeface="Meiryo UI" panose="020B0604030504040204" pitchFamily="50" charset="-128"/>
              </a:rPr>
              <a:t>　できます</a:t>
            </a:r>
            <a:r>
              <a:rPr lang="ja-JP" altLang="en-US" sz="1200" dirty="0">
                <a:solidFill>
                  <a:srgbClr val="002060"/>
                </a:solidFill>
                <a:latin typeface="Meiryo UI" panose="020B0604030504040204" pitchFamily="50" charset="-128"/>
                <a:ea typeface="Meiryo UI" panose="020B0604030504040204" pitchFamily="50" charset="-128"/>
              </a:rPr>
              <a:t>。</a:t>
            </a:r>
            <a:endParaRPr kumimoji="1" lang="ja-JP" altLang="en-US" sz="1200" dirty="0">
              <a:solidFill>
                <a:srgbClr val="002060"/>
              </a:solidFill>
              <a:latin typeface="Meiryo UI" panose="020B0604030504040204" pitchFamily="50" charset="-128"/>
              <a:ea typeface="Meiryo UI" panose="020B0604030504040204" pitchFamily="50" charset="-128"/>
            </a:endParaRPr>
          </a:p>
        </p:txBody>
      </p:sp>
      <p:sp>
        <p:nvSpPr>
          <p:cNvPr id="13" name="スライド番号プレースホルダー 12"/>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18</a:t>
            </a:fld>
            <a:endParaRPr lang="ja-JP" altLang="en-US" dirty="0">
              <a:solidFill>
                <a:srgbClr val="002060"/>
              </a:solidFill>
            </a:endParaRPr>
          </a:p>
        </p:txBody>
      </p:sp>
      <p:sp>
        <p:nvSpPr>
          <p:cNvPr id="43" name="object 2"/>
          <p:cNvSpPr txBox="1"/>
          <p:nvPr/>
        </p:nvSpPr>
        <p:spPr>
          <a:xfrm>
            <a:off x="777382" y="275069"/>
            <a:ext cx="7751573" cy="382156"/>
          </a:xfrm>
          <a:prstGeom prst="rect">
            <a:avLst/>
          </a:prstGeom>
        </p:spPr>
        <p:txBody>
          <a:bodyPr vert="horz" wrap="square" lIns="0" tIns="12700" rIns="0" bIns="0" rtlCol="0">
            <a:spAutoFit/>
          </a:bodyPr>
          <a:lstStyle/>
          <a:p>
            <a:pPr marL="12700">
              <a:lnSpc>
                <a:spcPct val="100000"/>
              </a:lnSpc>
              <a:spcBef>
                <a:spcPts val="100"/>
              </a:spcBef>
            </a:pPr>
            <a:r>
              <a:rPr lang="ja-JP" altLang="en-US" sz="2400" b="1" dirty="0" smtClean="0">
                <a:solidFill>
                  <a:srgbClr val="FF0000"/>
                </a:solidFill>
                <a:latin typeface="Meiryo UI" panose="020B0604030504040204" pitchFamily="50" charset="-128"/>
                <a:ea typeface="Meiryo UI" panose="020B0604030504040204" pitchFamily="50" charset="-128"/>
                <a:cs typeface="Yu Gothic"/>
              </a:rPr>
              <a:t>トピックス　徳島県への</a:t>
            </a:r>
            <a:r>
              <a:rPr lang="en-US" altLang="ja-JP" sz="2400" b="1" dirty="0" smtClean="0">
                <a:solidFill>
                  <a:srgbClr val="FF0000"/>
                </a:solidFill>
                <a:latin typeface="Meiryo UI" panose="020B0604030504040204" pitchFamily="50" charset="-128"/>
                <a:ea typeface="Meiryo UI" panose="020B0604030504040204" pitchFamily="50" charset="-128"/>
                <a:cs typeface="Yu Gothic"/>
              </a:rPr>
              <a:t>S-TRIP</a:t>
            </a:r>
            <a:endParaRPr sz="2400" b="1" dirty="0">
              <a:solidFill>
                <a:srgbClr val="FF0000"/>
              </a:solidFill>
              <a:latin typeface="Meiryo UI" panose="020B0604030504040204" pitchFamily="50" charset="-128"/>
              <a:ea typeface="Meiryo UI" panose="020B0604030504040204" pitchFamily="50" charset="-128"/>
              <a:cs typeface="Yu Gothic"/>
            </a:endParaRPr>
          </a:p>
        </p:txBody>
      </p:sp>
      <p:sp>
        <p:nvSpPr>
          <p:cNvPr id="10" name="正方形/長方形 9"/>
          <p:cNvSpPr/>
          <p:nvPr/>
        </p:nvSpPr>
        <p:spPr>
          <a:xfrm>
            <a:off x="7785100" y="1546309"/>
            <a:ext cx="1896673" cy="253916"/>
          </a:xfrm>
          <a:prstGeom prst="rect">
            <a:avLst/>
          </a:prstGeom>
        </p:spPr>
        <p:txBody>
          <a:bodyPr wrap="none">
            <a:spAutoFit/>
          </a:bodyPr>
          <a:lstStyle/>
          <a:p>
            <a:r>
              <a:rPr lang="en-US" altLang="ja-JP" sz="1050" dirty="0">
                <a:solidFill>
                  <a:schemeClr val="bg1"/>
                </a:solidFill>
                <a:latin typeface="Meiryo UI" panose="020B0604030504040204" pitchFamily="50" charset="-128"/>
                <a:ea typeface="Meiryo UI" panose="020B0604030504040204" pitchFamily="50" charset="-128"/>
                <a:cs typeface="MS UI Gothic"/>
              </a:rPr>
              <a:t>(2021</a:t>
            </a:r>
            <a:r>
              <a:rPr lang="ja-JP" altLang="en-US" sz="1050" dirty="0">
                <a:solidFill>
                  <a:schemeClr val="bg1"/>
                </a:solidFill>
                <a:latin typeface="Meiryo UI" panose="020B0604030504040204" pitchFamily="50" charset="-128"/>
                <a:ea typeface="Meiryo UI" panose="020B0604030504040204" pitchFamily="50" charset="-128"/>
                <a:cs typeface="MS UI Gothic"/>
              </a:rPr>
              <a:t>年</a:t>
            </a:r>
            <a:r>
              <a:rPr lang="en-US" altLang="ja-JP" sz="1050" dirty="0">
                <a:solidFill>
                  <a:schemeClr val="bg1"/>
                </a:solidFill>
                <a:latin typeface="Meiryo UI" panose="020B0604030504040204" pitchFamily="50" charset="-128"/>
                <a:ea typeface="Meiryo UI" panose="020B0604030504040204" pitchFamily="50" charset="-128"/>
                <a:cs typeface="MS UI Gothic"/>
              </a:rPr>
              <a:t>10</a:t>
            </a:r>
            <a:r>
              <a:rPr lang="ja-JP" altLang="en-US" sz="1050" dirty="0">
                <a:solidFill>
                  <a:schemeClr val="bg1"/>
                </a:solidFill>
                <a:latin typeface="Meiryo UI" panose="020B0604030504040204" pitchFamily="50" charset="-128"/>
                <a:ea typeface="Meiryo UI" panose="020B0604030504040204" pitchFamily="50" charset="-128"/>
                <a:cs typeface="MS UI Gothic"/>
              </a:rPr>
              <a:t>月</a:t>
            </a:r>
            <a:r>
              <a:rPr lang="en-US" altLang="ja-JP" sz="1050" dirty="0">
                <a:solidFill>
                  <a:schemeClr val="bg1"/>
                </a:solidFill>
                <a:latin typeface="Meiryo UI" panose="020B0604030504040204" pitchFamily="50" charset="-128"/>
                <a:ea typeface="Meiryo UI" panose="020B0604030504040204" pitchFamily="50" charset="-128"/>
                <a:cs typeface="MS UI Gothic"/>
              </a:rPr>
              <a:t>26</a:t>
            </a:r>
            <a:r>
              <a:rPr lang="ja-JP" altLang="en-US" sz="1050" dirty="0" smtClean="0">
                <a:solidFill>
                  <a:schemeClr val="bg1"/>
                </a:solidFill>
                <a:latin typeface="Meiryo UI" panose="020B0604030504040204" pitchFamily="50" charset="-128"/>
                <a:ea typeface="Meiryo UI" panose="020B0604030504040204" pitchFamily="50" charset="-128"/>
                <a:cs typeface="MS UI Gothic"/>
              </a:rPr>
              <a:t>日</a:t>
            </a:r>
            <a:r>
              <a:rPr lang="en-US" altLang="ja-JP" sz="1050" dirty="0" smtClean="0">
                <a:solidFill>
                  <a:schemeClr val="bg1"/>
                </a:solidFill>
                <a:latin typeface="Meiryo UI" panose="020B0604030504040204" pitchFamily="50" charset="-128"/>
                <a:ea typeface="Meiryo UI" panose="020B0604030504040204" pitchFamily="50" charset="-128"/>
                <a:cs typeface="MS UI Gothic"/>
              </a:rPr>
              <a:t>(</a:t>
            </a:r>
            <a:r>
              <a:rPr lang="ja-JP" altLang="en-US" sz="1050" dirty="0" smtClean="0">
                <a:solidFill>
                  <a:schemeClr val="bg1"/>
                </a:solidFill>
                <a:latin typeface="Meiryo UI" panose="020B0604030504040204" pitchFamily="50" charset="-128"/>
                <a:ea typeface="Meiryo UI" panose="020B0604030504040204" pitchFamily="50" charset="-128"/>
                <a:cs typeface="MS UI Gothic"/>
              </a:rPr>
              <a:t>火</a:t>
            </a:r>
            <a:r>
              <a:rPr lang="en-US" altLang="ja-JP" sz="1050" dirty="0" smtClean="0">
                <a:solidFill>
                  <a:schemeClr val="bg1"/>
                </a:solidFill>
                <a:latin typeface="Meiryo UI" panose="020B0604030504040204" pitchFamily="50" charset="-128"/>
                <a:ea typeface="Meiryo UI" panose="020B0604030504040204" pitchFamily="50" charset="-128"/>
                <a:cs typeface="MS UI Gothic"/>
              </a:rPr>
              <a:t>)</a:t>
            </a:r>
            <a:r>
              <a:rPr lang="ja-JP" altLang="en-US" sz="1050" dirty="0" smtClean="0">
                <a:solidFill>
                  <a:schemeClr val="bg1"/>
                </a:solidFill>
                <a:latin typeface="Meiryo UI" panose="020B0604030504040204" pitchFamily="50" charset="-128"/>
                <a:ea typeface="Meiryo UI" panose="020B0604030504040204" pitchFamily="50" charset="-128"/>
                <a:cs typeface="MS UI Gothic"/>
              </a:rPr>
              <a:t>発売</a:t>
            </a:r>
            <a:r>
              <a:rPr lang="en-US" altLang="ja-JP" sz="1050" dirty="0">
                <a:solidFill>
                  <a:schemeClr val="bg1"/>
                </a:solidFill>
                <a:latin typeface="Meiryo UI" panose="020B0604030504040204" pitchFamily="50" charset="-128"/>
                <a:ea typeface="Meiryo UI" panose="020B0604030504040204" pitchFamily="50" charset="-128"/>
                <a:cs typeface="MS UI Gothic"/>
              </a:rPr>
              <a:t>)</a:t>
            </a:r>
            <a:endParaRPr lang="ja-JP" altLang="en-US" sz="1050" dirty="0"/>
          </a:p>
        </p:txBody>
      </p:sp>
      <p:sp>
        <p:nvSpPr>
          <p:cNvPr id="11" name="正方形/長方形 10"/>
          <p:cNvSpPr/>
          <p:nvPr/>
        </p:nvSpPr>
        <p:spPr>
          <a:xfrm>
            <a:off x="4495800" y="595829"/>
            <a:ext cx="5346700" cy="307777"/>
          </a:xfrm>
          <a:prstGeom prst="rect">
            <a:avLst/>
          </a:prstGeom>
        </p:spPr>
        <p:txBody>
          <a:bodyPr>
            <a:spAutoFit/>
          </a:bodyPr>
          <a:lstStyle/>
          <a:p>
            <a:pPr marL="12700" lvl="0">
              <a:spcBef>
                <a:spcPts val="204"/>
              </a:spcBef>
              <a:buSzPct val="91666"/>
              <a:tabLst>
                <a:tab pos="165735" algn="l"/>
              </a:tabLst>
              <a:defRPr/>
            </a:pPr>
            <a:r>
              <a:rPr lang="en-US" altLang="ja-JP" sz="1400" dirty="0">
                <a:solidFill>
                  <a:srgbClr val="FF0000"/>
                </a:solidFill>
                <a:latin typeface="Meiryo UI" panose="020B0604030504040204" pitchFamily="50" charset="-128"/>
                <a:ea typeface="Meiryo UI" panose="020B0604030504040204" pitchFamily="50" charset="-128"/>
                <a:cs typeface="MS UI Gothic"/>
              </a:rPr>
              <a:t>※S-TRIP</a:t>
            </a:r>
            <a:r>
              <a:rPr lang="ja-JP" altLang="en-US" sz="1400" dirty="0">
                <a:solidFill>
                  <a:srgbClr val="FF0000"/>
                </a:solidFill>
                <a:latin typeface="Meiryo UI" panose="020B0604030504040204" pitchFamily="50" charset="-128"/>
                <a:ea typeface="Meiryo UI" panose="020B0604030504040204" pitchFamily="50" charset="-128"/>
                <a:cs typeface="MS UI Gothic"/>
              </a:rPr>
              <a:t>は、「</a:t>
            </a:r>
            <a:r>
              <a:rPr lang="en-US" altLang="ja-JP" sz="1400" dirty="0">
                <a:solidFill>
                  <a:srgbClr val="FF0000"/>
                </a:solidFill>
                <a:latin typeface="Meiryo UI" panose="020B0604030504040204" pitchFamily="50" charset="-128"/>
                <a:ea typeface="Meiryo UI" panose="020B0604030504040204" pitchFamily="50" charset="-128"/>
                <a:cs typeface="MS UI Gothic"/>
              </a:rPr>
              <a:t>Sustainable TRIP</a:t>
            </a:r>
            <a:r>
              <a:rPr lang="ja-JP" altLang="en-US" sz="1400" dirty="0">
                <a:solidFill>
                  <a:srgbClr val="FF0000"/>
                </a:solidFill>
                <a:latin typeface="Meiryo UI" panose="020B0604030504040204" pitchFamily="50" charset="-128"/>
                <a:ea typeface="Meiryo UI" panose="020B0604030504040204" pitchFamily="50" charset="-128"/>
                <a:cs typeface="MS UI Gothic"/>
              </a:rPr>
              <a:t>」、「</a:t>
            </a:r>
            <a:r>
              <a:rPr lang="en-US" altLang="ja-JP" sz="1400" dirty="0">
                <a:solidFill>
                  <a:srgbClr val="FF0000"/>
                </a:solidFill>
                <a:latin typeface="Meiryo UI" panose="020B0604030504040204" pitchFamily="50" charset="-128"/>
                <a:ea typeface="Meiryo UI" panose="020B0604030504040204" pitchFamily="50" charset="-128"/>
                <a:cs typeface="MS UI Gothic"/>
              </a:rPr>
              <a:t>SDGs TRIP</a:t>
            </a:r>
            <a:r>
              <a:rPr lang="ja-JP" altLang="en-US" sz="1400" dirty="0">
                <a:solidFill>
                  <a:srgbClr val="FF0000"/>
                </a:solidFill>
                <a:latin typeface="Meiryo UI" panose="020B0604030504040204" pitchFamily="50" charset="-128"/>
                <a:ea typeface="Meiryo UI" panose="020B0604030504040204" pitchFamily="50" charset="-128"/>
                <a:cs typeface="MS UI Gothic"/>
              </a:rPr>
              <a:t>」の略</a:t>
            </a:r>
          </a:p>
        </p:txBody>
      </p:sp>
      <p:pic>
        <p:nvPicPr>
          <p:cNvPr id="12" name="図 11"/>
          <p:cNvPicPr>
            <a:picLocks/>
          </p:cNvPicPr>
          <p:nvPr/>
        </p:nvPicPr>
        <p:blipFill>
          <a:blip r:embed="rId2">
            <a:extLst>
              <a:ext uri="{28A0092B-C50C-407E-A947-70E740481C1C}">
                <a14:useLocalDpi xmlns:a14="http://schemas.microsoft.com/office/drawing/2010/main" val="0"/>
              </a:ext>
            </a:extLst>
          </a:blip>
          <a:stretch>
            <a:fillRect/>
          </a:stretch>
        </p:blipFill>
        <p:spPr>
          <a:xfrm>
            <a:off x="432500" y="3686385"/>
            <a:ext cx="3060000" cy="1260000"/>
          </a:xfrm>
          <a:prstGeom prst="rect">
            <a:avLst/>
          </a:prstGeom>
        </p:spPr>
      </p:pic>
      <p:pic>
        <p:nvPicPr>
          <p:cNvPr id="14" name="図 13"/>
          <p:cNvPicPr>
            <a:picLocks/>
          </p:cNvPicPr>
          <p:nvPr/>
        </p:nvPicPr>
        <p:blipFill>
          <a:blip r:embed="rId3">
            <a:extLst>
              <a:ext uri="{28A0092B-C50C-407E-A947-70E740481C1C}">
                <a14:useLocalDpi xmlns:a14="http://schemas.microsoft.com/office/drawing/2010/main" val="0"/>
              </a:ext>
            </a:extLst>
          </a:blip>
          <a:stretch>
            <a:fillRect/>
          </a:stretch>
        </p:blipFill>
        <p:spPr>
          <a:xfrm>
            <a:off x="7099300" y="3707003"/>
            <a:ext cx="3060000" cy="1260000"/>
          </a:xfrm>
          <a:prstGeom prst="rect">
            <a:avLst/>
          </a:prstGeom>
        </p:spPr>
      </p:pic>
      <p:pic>
        <p:nvPicPr>
          <p:cNvPr id="15" name="図 14"/>
          <p:cNvPicPr>
            <a:picLocks/>
          </p:cNvPicPr>
          <p:nvPr/>
        </p:nvPicPr>
        <p:blipFill>
          <a:blip r:embed="rId4">
            <a:extLst>
              <a:ext uri="{28A0092B-C50C-407E-A947-70E740481C1C}">
                <a14:useLocalDpi xmlns:a14="http://schemas.microsoft.com/office/drawing/2010/main" val="0"/>
              </a:ext>
            </a:extLst>
          </a:blip>
          <a:stretch>
            <a:fillRect/>
          </a:stretch>
        </p:blipFill>
        <p:spPr>
          <a:xfrm>
            <a:off x="3776470" y="3704387"/>
            <a:ext cx="3061406" cy="1260000"/>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9086" y="6359025"/>
            <a:ext cx="1080000" cy="1080000"/>
          </a:xfrm>
          <a:prstGeom prst="rect">
            <a:avLst/>
          </a:prstGeom>
          <a:ln w="19050">
            <a:solidFill>
              <a:srgbClr val="002060"/>
            </a:solidFill>
          </a:ln>
        </p:spPr>
      </p:pic>
      <p:pic>
        <p:nvPicPr>
          <p:cNvPr id="17" name="図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1500" y="6359025"/>
            <a:ext cx="1080000" cy="1080000"/>
          </a:xfrm>
          <a:prstGeom prst="rect">
            <a:avLst/>
          </a:prstGeom>
          <a:ln w="19050">
            <a:solidFill>
              <a:srgbClr val="002060"/>
            </a:solidFill>
          </a:ln>
        </p:spPr>
      </p:pic>
      <p:pic>
        <p:nvPicPr>
          <p:cNvPr id="18" name="図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1600" y="6357211"/>
            <a:ext cx="1080000" cy="1080000"/>
          </a:xfrm>
          <a:prstGeom prst="rect">
            <a:avLst/>
          </a:prstGeom>
          <a:ln w="19050">
            <a:solidFill>
              <a:srgbClr val="002060"/>
            </a:solidFill>
          </a:ln>
        </p:spPr>
      </p:pic>
      <p:pic>
        <p:nvPicPr>
          <p:cNvPr id="46" name="図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
        <p:nvSpPr>
          <p:cNvPr id="26" name="正方形/長方形 25"/>
          <p:cNvSpPr/>
          <p:nvPr/>
        </p:nvSpPr>
        <p:spPr>
          <a:xfrm>
            <a:off x="8545847" y="3031773"/>
            <a:ext cx="1144253" cy="253916"/>
          </a:xfrm>
          <a:prstGeom prst="rect">
            <a:avLst/>
          </a:prstGeom>
        </p:spPr>
        <p:txBody>
          <a:bodyPr wrap="none">
            <a:spAutoFit/>
          </a:bodyPr>
          <a:lstStyle/>
          <a:p>
            <a:r>
              <a:rPr lang="en-US" altLang="ja-JP" sz="1050" dirty="0">
                <a:solidFill>
                  <a:schemeClr val="bg1"/>
                </a:solidFill>
                <a:latin typeface="Meiryo UI" panose="020B0604030504040204" pitchFamily="50" charset="-128"/>
                <a:ea typeface="Meiryo UI" panose="020B0604030504040204" pitchFamily="50" charset="-128"/>
                <a:cs typeface="MS UI Gothic"/>
              </a:rPr>
              <a:t>(</a:t>
            </a:r>
            <a:r>
              <a:rPr lang="en-US" altLang="ja-JP" sz="1050" dirty="0" smtClean="0">
                <a:solidFill>
                  <a:schemeClr val="bg1"/>
                </a:solidFill>
                <a:latin typeface="Meiryo UI" panose="020B0604030504040204" pitchFamily="50" charset="-128"/>
                <a:ea typeface="Meiryo UI" panose="020B0604030504040204" pitchFamily="50" charset="-128"/>
                <a:cs typeface="MS UI Gothic"/>
              </a:rPr>
              <a:t>2023</a:t>
            </a:r>
            <a:r>
              <a:rPr lang="ja-JP" altLang="en-US" sz="1050" dirty="0" smtClean="0">
                <a:solidFill>
                  <a:schemeClr val="bg1"/>
                </a:solidFill>
                <a:latin typeface="Meiryo UI" panose="020B0604030504040204" pitchFamily="50" charset="-128"/>
                <a:ea typeface="Meiryo UI" panose="020B0604030504040204" pitchFamily="50" charset="-128"/>
                <a:cs typeface="MS UI Gothic"/>
              </a:rPr>
              <a:t>年</a:t>
            </a:r>
            <a:r>
              <a:rPr lang="en-US" altLang="ja-JP" sz="1050" dirty="0" smtClean="0">
                <a:solidFill>
                  <a:schemeClr val="bg1"/>
                </a:solidFill>
                <a:latin typeface="Meiryo UI" panose="020B0604030504040204" pitchFamily="50" charset="-128"/>
                <a:ea typeface="Meiryo UI" panose="020B0604030504040204" pitchFamily="50" charset="-128"/>
                <a:cs typeface="MS UI Gothic"/>
              </a:rPr>
              <a:t>3</a:t>
            </a:r>
            <a:r>
              <a:rPr lang="ja-JP" altLang="en-US" sz="1050" dirty="0" smtClean="0">
                <a:solidFill>
                  <a:schemeClr val="bg1"/>
                </a:solidFill>
                <a:latin typeface="Meiryo UI" panose="020B0604030504040204" pitchFamily="50" charset="-128"/>
                <a:ea typeface="Meiryo UI" panose="020B0604030504040204" pitchFamily="50" charset="-128"/>
                <a:cs typeface="MS UI Gothic"/>
              </a:rPr>
              <a:t>月予定</a:t>
            </a:r>
            <a:r>
              <a:rPr lang="en-US" altLang="ja-JP" sz="1050" dirty="0" smtClean="0">
                <a:solidFill>
                  <a:schemeClr val="bg1"/>
                </a:solidFill>
                <a:latin typeface="Meiryo UI" panose="020B0604030504040204" pitchFamily="50" charset="-128"/>
                <a:ea typeface="Meiryo UI" panose="020B0604030504040204" pitchFamily="50" charset="-128"/>
                <a:cs typeface="MS UI Gothic"/>
              </a:rPr>
              <a:t>)</a:t>
            </a:r>
            <a:endParaRPr lang="ja-JP" altLang="en-US" sz="1050" dirty="0"/>
          </a:p>
        </p:txBody>
      </p:sp>
    </p:spTree>
    <p:extLst>
      <p:ext uri="{BB962C8B-B14F-4D97-AF65-F5344CB8AC3E}">
        <p14:creationId xmlns:p14="http://schemas.microsoft.com/office/powerpoint/2010/main" val="901235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8"/>
          <p:cNvSpPr/>
          <p:nvPr/>
        </p:nvSpPr>
        <p:spPr>
          <a:xfrm>
            <a:off x="0" y="0"/>
            <a:ext cx="10693400" cy="75628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tLang="ja-JP" sz="4000" b="1" dirty="0">
              <a:latin typeface="+mj-lt"/>
            </a:endParaRPr>
          </a:p>
        </p:txBody>
      </p:sp>
      <p:sp>
        <p:nvSpPr>
          <p:cNvPr id="7" name="object 7"/>
          <p:cNvSpPr/>
          <p:nvPr/>
        </p:nvSpPr>
        <p:spPr>
          <a:xfrm>
            <a:off x="781904" y="909547"/>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chemeClr val="bg1"/>
          </a:solidFill>
        </p:spPr>
        <p:txBody>
          <a:bodyPr wrap="square" lIns="0" tIns="0" rIns="0" bIns="0" rtlCol="0"/>
          <a:lstStyle/>
          <a:p>
            <a:endParaRPr>
              <a:solidFill>
                <a:schemeClr val="bg1"/>
              </a:solidFill>
            </a:endParaRPr>
          </a:p>
        </p:txBody>
      </p:sp>
      <p:sp>
        <p:nvSpPr>
          <p:cNvPr id="11" name="object 11"/>
          <p:cNvSpPr/>
          <p:nvPr/>
        </p:nvSpPr>
        <p:spPr>
          <a:xfrm>
            <a:off x="728093" y="1224972"/>
            <a:ext cx="9048496" cy="6101354"/>
          </a:xfrm>
          <a:custGeom>
            <a:avLst/>
            <a:gdLst/>
            <a:ahLst/>
            <a:cxnLst/>
            <a:rect l="l" t="t" r="r" b="b"/>
            <a:pathLst>
              <a:path w="4790440" h="3190240">
                <a:moveTo>
                  <a:pt x="4785359" y="0"/>
                </a:moveTo>
                <a:lnTo>
                  <a:pt x="4572" y="0"/>
                </a:lnTo>
                <a:lnTo>
                  <a:pt x="0" y="4572"/>
                </a:lnTo>
                <a:lnTo>
                  <a:pt x="0" y="3185160"/>
                </a:lnTo>
                <a:lnTo>
                  <a:pt x="4572" y="3189732"/>
                </a:lnTo>
                <a:lnTo>
                  <a:pt x="4785359" y="3189732"/>
                </a:lnTo>
                <a:lnTo>
                  <a:pt x="4789932" y="3185160"/>
                </a:lnTo>
                <a:lnTo>
                  <a:pt x="4789932" y="3180587"/>
                </a:lnTo>
                <a:lnTo>
                  <a:pt x="19812" y="3180588"/>
                </a:lnTo>
                <a:lnTo>
                  <a:pt x="9143" y="3169920"/>
                </a:lnTo>
                <a:lnTo>
                  <a:pt x="19812" y="3169920"/>
                </a:lnTo>
                <a:lnTo>
                  <a:pt x="19812" y="19812"/>
                </a:lnTo>
                <a:lnTo>
                  <a:pt x="9143" y="19812"/>
                </a:lnTo>
                <a:lnTo>
                  <a:pt x="19812" y="9144"/>
                </a:lnTo>
                <a:lnTo>
                  <a:pt x="4789932" y="9144"/>
                </a:lnTo>
                <a:lnTo>
                  <a:pt x="4789932" y="4572"/>
                </a:lnTo>
                <a:lnTo>
                  <a:pt x="4785359" y="0"/>
                </a:lnTo>
                <a:close/>
              </a:path>
              <a:path w="4790440" h="3190240">
                <a:moveTo>
                  <a:pt x="19812" y="3169920"/>
                </a:moveTo>
                <a:lnTo>
                  <a:pt x="9143" y="3169920"/>
                </a:lnTo>
                <a:lnTo>
                  <a:pt x="19812" y="3180588"/>
                </a:lnTo>
                <a:lnTo>
                  <a:pt x="19812" y="3169920"/>
                </a:lnTo>
                <a:close/>
              </a:path>
              <a:path w="4790440" h="3190240">
                <a:moveTo>
                  <a:pt x="4770120" y="3169920"/>
                </a:moveTo>
                <a:lnTo>
                  <a:pt x="19812" y="3169920"/>
                </a:lnTo>
                <a:lnTo>
                  <a:pt x="19812" y="3180588"/>
                </a:lnTo>
                <a:lnTo>
                  <a:pt x="4770120" y="3180588"/>
                </a:lnTo>
                <a:lnTo>
                  <a:pt x="4770120" y="3169920"/>
                </a:lnTo>
                <a:close/>
              </a:path>
              <a:path w="4790440" h="3190240">
                <a:moveTo>
                  <a:pt x="4770120" y="9144"/>
                </a:moveTo>
                <a:lnTo>
                  <a:pt x="4770120" y="3180588"/>
                </a:lnTo>
                <a:lnTo>
                  <a:pt x="4779264" y="3169920"/>
                </a:lnTo>
                <a:lnTo>
                  <a:pt x="4789932" y="3169919"/>
                </a:lnTo>
                <a:lnTo>
                  <a:pt x="4789932" y="19812"/>
                </a:lnTo>
                <a:lnTo>
                  <a:pt x="4779264" y="19812"/>
                </a:lnTo>
                <a:lnTo>
                  <a:pt x="4770120" y="9144"/>
                </a:lnTo>
                <a:close/>
              </a:path>
              <a:path w="4790440" h="3190240">
                <a:moveTo>
                  <a:pt x="4789932" y="3169919"/>
                </a:moveTo>
                <a:lnTo>
                  <a:pt x="4779264" y="3169920"/>
                </a:lnTo>
                <a:lnTo>
                  <a:pt x="4770120" y="3180588"/>
                </a:lnTo>
                <a:lnTo>
                  <a:pt x="4789932" y="3180587"/>
                </a:lnTo>
                <a:lnTo>
                  <a:pt x="4789932" y="3169919"/>
                </a:lnTo>
                <a:close/>
              </a:path>
              <a:path w="4790440" h="3190240">
                <a:moveTo>
                  <a:pt x="19812" y="9144"/>
                </a:moveTo>
                <a:lnTo>
                  <a:pt x="9143" y="19812"/>
                </a:lnTo>
                <a:lnTo>
                  <a:pt x="19812" y="19812"/>
                </a:lnTo>
                <a:lnTo>
                  <a:pt x="19812" y="9144"/>
                </a:lnTo>
                <a:close/>
              </a:path>
              <a:path w="4790440" h="3190240">
                <a:moveTo>
                  <a:pt x="4770120" y="9144"/>
                </a:moveTo>
                <a:lnTo>
                  <a:pt x="19812" y="9144"/>
                </a:lnTo>
                <a:lnTo>
                  <a:pt x="19812" y="19812"/>
                </a:lnTo>
                <a:lnTo>
                  <a:pt x="4770120" y="19812"/>
                </a:lnTo>
                <a:lnTo>
                  <a:pt x="4770120" y="9144"/>
                </a:lnTo>
                <a:close/>
              </a:path>
              <a:path w="4790440" h="3190240">
                <a:moveTo>
                  <a:pt x="4789932" y="9144"/>
                </a:moveTo>
                <a:lnTo>
                  <a:pt x="4770120" y="9144"/>
                </a:lnTo>
                <a:lnTo>
                  <a:pt x="4779264" y="19812"/>
                </a:lnTo>
                <a:lnTo>
                  <a:pt x="4789932" y="19812"/>
                </a:lnTo>
                <a:lnTo>
                  <a:pt x="4789932" y="9144"/>
                </a:lnTo>
                <a:close/>
              </a:path>
            </a:pathLst>
          </a:custGeom>
          <a:noFill/>
          <a:ln>
            <a:noFill/>
          </a:ln>
        </p:spPr>
        <p:txBody>
          <a:bodyPr wrap="square" lIns="0" tIns="0" rIns="0" bIns="0" rtlCol="0"/>
          <a:lstStyle/>
          <a:p>
            <a:endParaRPr/>
          </a:p>
        </p:txBody>
      </p:sp>
      <p:sp>
        <p:nvSpPr>
          <p:cNvPr id="12" name="テキスト ボックス 11"/>
          <p:cNvSpPr txBox="1"/>
          <p:nvPr/>
        </p:nvSpPr>
        <p:spPr>
          <a:xfrm>
            <a:off x="781904" y="424688"/>
            <a:ext cx="3170407" cy="523220"/>
          </a:xfrm>
          <a:prstGeom prst="rect">
            <a:avLst/>
          </a:prstGeom>
          <a:noFill/>
        </p:spPr>
        <p:txBody>
          <a:bodyPr wrap="square" rtlCol="0">
            <a:spAutoFit/>
          </a:bodyPr>
          <a:lstStyle/>
          <a:p>
            <a:r>
              <a:rPr kumimoji="1" lang="ja-JP" altLang="en-US" sz="2800" b="1" dirty="0" smtClean="0">
                <a:solidFill>
                  <a:schemeClr val="bg1"/>
                </a:solidFill>
                <a:latin typeface="Meiryo UI" panose="020B0604030504040204" pitchFamily="50" charset="-128"/>
                <a:ea typeface="Meiryo UI" panose="020B0604030504040204" pitchFamily="50" charset="-128"/>
              </a:rPr>
              <a:t>目次</a:t>
            </a:r>
            <a:endParaRPr kumimoji="1" lang="ja-JP" altLang="en-US" sz="2800" b="1" dirty="0">
              <a:solidFill>
                <a:schemeClr val="bg1"/>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6184900" y="1419225"/>
            <a:ext cx="4045874" cy="5996513"/>
          </a:xfrm>
          <a:prstGeom prst="rect">
            <a:avLst/>
          </a:prstGeom>
          <a:solidFill>
            <a:schemeClr val="bg1"/>
          </a:solidFill>
        </p:spPr>
        <p:txBody>
          <a:bodyPr wrap="square" rtlCol="0">
            <a:spAutoFit/>
          </a:bodyPr>
          <a:lstStyle/>
          <a:p>
            <a:pPr algn="ctr"/>
            <a:r>
              <a:rPr kumimoji="1" lang="ja-JP" altLang="en-US" b="1" u="sng" dirty="0" smtClean="0">
                <a:solidFill>
                  <a:srgbClr val="002060"/>
                </a:solidFill>
                <a:latin typeface="Meiryo UI" panose="020B0604030504040204" pitchFamily="50" charset="-128"/>
                <a:ea typeface="Meiryo UI" panose="020B0604030504040204" pitchFamily="50" charset="-128"/>
              </a:rPr>
              <a:t>＜</a:t>
            </a:r>
            <a:r>
              <a:rPr lang="ja-JP" altLang="en-US" b="1" u="sng" dirty="0" smtClean="0">
                <a:solidFill>
                  <a:srgbClr val="002060"/>
                </a:solidFill>
                <a:latin typeface="Meiryo UI" panose="020B0604030504040204" pitchFamily="50" charset="-128"/>
                <a:ea typeface="Meiryo UI" panose="020B0604030504040204" pitchFamily="50" charset="-128"/>
              </a:rPr>
              <a:t>本書のご利用にあたって</a:t>
            </a:r>
            <a:r>
              <a:rPr kumimoji="1" lang="ja-JP" altLang="en-US" b="1" u="sng" dirty="0" smtClean="0">
                <a:solidFill>
                  <a:srgbClr val="002060"/>
                </a:solidFill>
                <a:latin typeface="Meiryo UI" panose="020B0604030504040204" pitchFamily="50" charset="-128"/>
                <a:ea typeface="Meiryo UI" panose="020B0604030504040204" pitchFamily="50" charset="-128"/>
              </a:rPr>
              <a:t>＞</a:t>
            </a:r>
            <a:endParaRPr kumimoji="1" lang="en-US" altLang="ja-JP" b="1" u="sng" dirty="0" smtClean="0">
              <a:solidFill>
                <a:srgbClr val="002060"/>
              </a:solidFill>
              <a:latin typeface="Meiryo UI" panose="020B0604030504040204" pitchFamily="50" charset="-128"/>
              <a:ea typeface="Meiryo UI" panose="020B0604030504040204" pitchFamily="50" charset="-128"/>
            </a:endParaRPr>
          </a:p>
          <a:p>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a:t>
            </a:r>
            <a:r>
              <a:rPr lang="ja-JP" altLang="en-US" sz="1400" dirty="0">
                <a:solidFill>
                  <a:srgbClr val="002060"/>
                </a:solidFill>
                <a:latin typeface="Meiryo UI" panose="020B0604030504040204" pitchFamily="50" charset="-128"/>
                <a:ea typeface="Meiryo UI" panose="020B0604030504040204" pitchFamily="50" charset="-128"/>
              </a:rPr>
              <a:t>本書は、旅行会社</a:t>
            </a:r>
            <a:r>
              <a:rPr lang="ja-JP" altLang="en-US" sz="1400" dirty="0" smtClean="0">
                <a:solidFill>
                  <a:srgbClr val="002060"/>
                </a:solidFill>
                <a:latin typeface="Meiryo UI" panose="020B0604030504040204" pitchFamily="50" charset="-128"/>
                <a:ea typeface="Meiryo UI" panose="020B0604030504040204" pitchFamily="50" charset="-128"/>
              </a:rPr>
              <a:t>営業ご担当者の皆様に徳島県</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rPr>
              <a:t>を知っていただき</a:t>
            </a:r>
            <a:r>
              <a:rPr lang="ja-JP" altLang="en-US" sz="1400" dirty="0">
                <a:solidFill>
                  <a:srgbClr val="002060"/>
                </a:solidFill>
                <a:latin typeface="Meiryo UI" panose="020B0604030504040204" pitchFamily="50" charset="-128"/>
                <a:ea typeface="Meiryo UI" panose="020B0604030504040204" pitchFamily="50" charset="-128"/>
              </a:rPr>
              <a:t>、</a:t>
            </a:r>
            <a:r>
              <a:rPr lang="ja-JP" altLang="en-US" sz="1400" b="1" dirty="0">
                <a:solidFill>
                  <a:srgbClr val="002060"/>
                </a:solidFill>
                <a:latin typeface="Meiryo UI" panose="020B0604030504040204" pitchFamily="50" charset="-128"/>
                <a:ea typeface="Meiryo UI" panose="020B0604030504040204" pitchFamily="50" charset="-128"/>
              </a:rPr>
              <a:t>新た</a:t>
            </a:r>
            <a:r>
              <a:rPr lang="ja-JP" altLang="en-US" sz="1400" b="1" dirty="0" smtClean="0">
                <a:solidFill>
                  <a:srgbClr val="002060"/>
                </a:solidFill>
                <a:latin typeface="Meiryo UI" panose="020B0604030504040204" pitchFamily="50" charset="-128"/>
                <a:ea typeface="Meiryo UI" panose="020B0604030504040204" pitchFamily="50" charset="-128"/>
              </a:rPr>
              <a:t>な探究素材</a:t>
            </a:r>
            <a:r>
              <a:rPr lang="ja-JP" altLang="en-US" sz="1400" dirty="0">
                <a:solidFill>
                  <a:srgbClr val="002060"/>
                </a:solidFill>
                <a:latin typeface="Meiryo UI" panose="020B0604030504040204" pitchFamily="50" charset="-128"/>
                <a:ea typeface="Meiryo UI" panose="020B0604030504040204" pitchFamily="50" charset="-128"/>
              </a:rPr>
              <a:t>を求める</a:t>
            </a:r>
            <a:r>
              <a:rPr lang="ja-JP" altLang="en-US" sz="1400" dirty="0" smtClean="0">
                <a:solidFill>
                  <a:srgbClr val="002060"/>
                </a:solidFill>
                <a:latin typeface="Meiryo UI" panose="020B0604030504040204" pitchFamily="50" charset="-128"/>
                <a:ea typeface="Meiryo UI" panose="020B0604030504040204" pitchFamily="50" charset="-128"/>
              </a:rPr>
              <a:t>教育</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rPr>
              <a:t>機関</a:t>
            </a:r>
            <a:r>
              <a:rPr lang="ja-JP" altLang="en-US" sz="1400" dirty="0">
                <a:solidFill>
                  <a:srgbClr val="002060"/>
                </a:solidFill>
                <a:latin typeface="Meiryo UI" panose="020B0604030504040204" pitchFamily="50" charset="-128"/>
                <a:ea typeface="Meiryo UI" panose="020B0604030504040204" pitchFamily="50" charset="-128"/>
              </a:rPr>
              <a:t>様へ</a:t>
            </a:r>
            <a:r>
              <a:rPr lang="ja-JP" altLang="en-US" sz="1400" dirty="0" smtClean="0">
                <a:solidFill>
                  <a:srgbClr val="002060"/>
                </a:solidFill>
                <a:latin typeface="Meiryo UI" panose="020B0604030504040204" pitchFamily="50" charset="-128"/>
                <a:ea typeface="Meiryo UI" panose="020B0604030504040204" pitchFamily="50" charset="-128"/>
              </a:rPr>
              <a:t>の営業</a:t>
            </a:r>
            <a:r>
              <a:rPr lang="ja-JP" altLang="en-US" sz="1400" dirty="0">
                <a:solidFill>
                  <a:srgbClr val="002060"/>
                </a:solidFill>
                <a:latin typeface="Meiryo UI" panose="020B0604030504040204" pitchFamily="50" charset="-128"/>
                <a:ea typeface="Meiryo UI" panose="020B0604030504040204" pitchFamily="50" charset="-128"/>
              </a:rPr>
              <a:t>活動において、徳島県</a:t>
            </a:r>
            <a:r>
              <a:rPr lang="ja-JP" altLang="en-US" sz="1400" dirty="0" smtClean="0">
                <a:solidFill>
                  <a:srgbClr val="002060"/>
                </a:solidFill>
                <a:latin typeface="Meiryo UI" panose="020B0604030504040204" pitchFamily="50" charset="-128"/>
                <a:ea typeface="Meiryo UI" panose="020B0604030504040204" pitchFamily="50" charset="-128"/>
              </a:rPr>
              <a:t>をご提案先</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rPr>
              <a:t>と</a:t>
            </a:r>
            <a:r>
              <a:rPr lang="ja-JP" altLang="en-US" sz="1400" dirty="0">
                <a:solidFill>
                  <a:srgbClr val="002060"/>
                </a:solidFill>
                <a:latin typeface="Meiryo UI" panose="020B0604030504040204" pitchFamily="50" charset="-128"/>
                <a:ea typeface="Meiryo UI" panose="020B0604030504040204" pitchFamily="50" charset="-128"/>
              </a:rPr>
              <a:t>して</a:t>
            </a:r>
            <a:r>
              <a:rPr lang="ja-JP" altLang="en-US" sz="1400" dirty="0" smtClean="0">
                <a:solidFill>
                  <a:srgbClr val="002060"/>
                </a:solidFill>
                <a:latin typeface="Meiryo UI" panose="020B0604030504040204" pitchFamily="50" charset="-128"/>
                <a:ea typeface="Meiryo UI" panose="020B0604030504040204" pitchFamily="50" charset="-128"/>
              </a:rPr>
              <a:t>加えていただく</a:t>
            </a:r>
            <a:r>
              <a:rPr lang="ja-JP" altLang="en-US" sz="1400" dirty="0">
                <a:solidFill>
                  <a:srgbClr val="002060"/>
                </a:solidFill>
                <a:latin typeface="Meiryo UI" panose="020B0604030504040204" pitchFamily="50" charset="-128"/>
                <a:ea typeface="Meiryo UI" panose="020B0604030504040204" pitchFamily="50" charset="-128"/>
              </a:rPr>
              <a:t>ことを目的に作成しております。</a:t>
            </a:r>
          </a:p>
          <a:p>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a:t>
            </a:r>
            <a:r>
              <a:rPr lang="ja-JP" altLang="en-US" sz="1400" dirty="0">
                <a:solidFill>
                  <a:srgbClr val="002060"/>
                </a:solidFill>
                <a:latin typeface="Meiryo UI" panose="020B0604030504040204" pitchFamily="50" charset="-128"/>
                <a:ea typeface="Meiryo UI" panose="020B0604030504040204" pitchFamily="50" charset="-128"/>
              </a:rPr>
              <a:t>そのため、本県の教育旅行素材を網羅した資料で</a:t>
            </a:r>
            <a:r>
              <a:rPr lang="ja-JP" altLang="en-US" sz="1400" dirty="0" smtClean="0">
                <a:solidFill>
                  <a:srgbClr val="002060"/>
                </a:solidFill>
                <a:latin typeface="Meiryo UI" panose="020B0604030504040204" pitchFamily="50" charset="-128"/>
                <a:ea typeface="Meiryo UI" panose="020B0604030504040204" pitchFamily="50" charset="-128"/>
              </a:rPr>
              <a:t>は</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rPr>
              <a:t>なく</a:t>
            </a:r>
            <a:r>
              <a:rPr lang="ja-JP" altLang="en-US" sz="1400" dirty="0">
                <a:solidFill>
                  <a:srgbClr val="002060"/>
                </a:solidFill>
                <a:latin typeface="Meiryo UI" panose="020B0604030504040204" pitchFamily="50" charset="-128"/>
                <a:ea typeface="Meiryo UI" panose="020B0604030504040204" pitchFamily="50" charset="-128"/>
              </a:rPr>
              <a:t>、各エリアの教育旅行コンテンツのうち、「</a:t>
            </a:r>
            <a:r>
              <a:rPr lang="ja-JP" altLang="en-US" sz="1400" b="1" dirty="0">
                <a:solidFill>
                  <a:srgbClr val="002060"/>
                </a:solidFill>
                <a:latin typeface="Meiryo UI" panose="020B0604030504040204" pitchFamily="50" charset="-128"/>
                <a:ea typeface="Meiryo UI" panose="020B0604030504040204" pitchFamily="50" charset="-128"/>
              </a:rPr>
              <a:t>最も旬</a:t>
            </a:r>
            <a:r>
              <a:rPr lang="ja-JP" altLang="en-US" sz="1400" dirty="0" smtClean="0">
                <a:solidFill>
                  <a:srgbClr val="002060"/>
                </a:solidFill>
                <a:latin typeface="Meiryo UI" panose="020B0604030504040204" pitchFamily="50" charset="-128"/>
                <a:ea typeface="Meiryo UI" panose="020B0604030504040204" pitchFamily="50" charset="-128"/>
              </a:rPr>
              <a:t>」</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rPr>
              <a:t>な探究素材</a:t>
            </a:r>
            <a:r>
              <a:rPr lang="ja-JP" altLang="en-US" sz="1400" dirty="0">
                <a:solidFill>
                  <a:srgbClr val="002060"/>
                </a:solidFill>
                <a:latin typeface="Meiryo UI" panose="020B0604030504040204" pitchFamily="50" charset="-128"/>
                <a:ea typeface="Meiryo UI" panose="020B0604030504040204" pitchFamily="50" charset="-128"/>
              </a:rPr>
              <a:t>をご提案する資料であり、お気軽に</a:t>
            </a:r>
            <a:r>
              <a:rPr lang="ja-JP" altLang="en-US" sz="1400" dirty="0" smtClean="0">
                <a:solidFill>
                  <a:srgbClr val="002060"/>
                </a:solidFill>
                <a:latin typeface="Meiryo UI" panose="020B0604030504040204" pitchFamily="50" charset="-128"/>
                <a:ea typeface="Meiryo UI" panose="020B0604030504040204" pitchFamily="50" charset="-128"/>
              </a:rPr>
              <a:t>ご覧</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rPr>
              <a:t>いただける</a:t>
            </a:r>
            <a:r>
              <a:rPr lang="ja-JP" altLang="en-US" sz="1400" dirty="0">
                <a:solidFill>
                  <a:srgbClr val="002060"/>
                </a:solidFill>
                <a:latin typeface="Meiryo UI" panose="020B0604030504040204" pitchFamily="50" charset="-128"/>
                <a:ea typeface="Meiryo UI" panose="020B0604030504040204" pitchFamily="50" charset="-128"/>
              </a:rPr>
              <a:t>よう、内容は要点に絞っております。</a:t>
            </a:r>
          </a:p>
          <a:p>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a:t>
            </a:r>
            <a:r>
              <a:rPr lang="ja-JP" altLang="en-US" sz="1400" dirty="0">
                <a:solidFill>
                  <a:srgbClr val="002060"/>
                </a:solidFill>
                <a:latin typeface="Meiryo UI" panose="020B0604030504040204" pitchFamily="50" charset="-128"/>
                <a:ea typeface="Meiryo UI" panose="020B0604030504040204" pitchFamily="50" charset="-128"/>
              </a:rPr>
              <a:t>また、営業活動に</a:t>
            </a:r>
            <a:r>
              <a:rPr lang="ja-JP" altLang="en-US" sz="1400" dirty="0" smtClean="0">
                <a:solidFill>
                  <a:srgbClr val="002060"/>
                </a:solidFill>
                <a:latin typeface="Meiryo UI" panose="020B0604030504040204" pitchFamily="50" charset="-128"/>
                <a:ea typeface="Meiryo UI" panose="020B0604030504040204" pitchFamily="50" charset="-128"/>
              </a:rPr>
              <a:t>おいてお使いになりやすいように、</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rPr>
              <a:t>自由</a:t>
            </a:r>
            <a:r>
              <a:rPr lang="ja-JP" altLang="en-US" sz="1400" dirty="0">
                <a:solidFill>
                  <a:srgbClr val="002060"/>
                </a:solidFill>
                <a:latin typeface="Meiryo UI" panose="020B0604030504040204" pitchFamily="50" charset="-128"/>
                <a:ea typeface="Meiryo UI" panose="020B0604030504040204" pitchFamily="50" charset="-128"/>
              </a:rPr>
              <a:t>に編集</a:t>
            </a:r>
            <a:r>
              <a:rPr lang="ja-JP" altLang="en-US" sz="1400" dirty="0" smtClean="0">
                <a:solidFill>
                  <a:srgbClr val="002060"/>
                </a:solidFill>
                <a:latin typeface="Meiryo UI" panose="020B0604030504040204" pitchFamily="50" charset="-128"/>
                <a:ea typeface="Meiryo UI" panose="020B0604030504040204" pitchFamily="50" charset="-128"/>
              </a:rPr>
              <a:t>いただける</a:t>
            </a:r>
            <a:r>
              <a:rPr lang="ja-JP" altLang="en-US" sz="1400" b="1" dirty="0" smtClean="0">
                <a:solidFill>
                  <a:srgbClr val="002060"/>
                </a:solidFill>
                <a:latin typeface="Meiryo UI" panose="020B0604030504040204" pitchFamily="50" charset="-128"/>
                <a:ea typeface="Meiryo UI" panose="020B0604030504040204" pitchFamily="50" charset="-128"/>
              </a:rPr>
              <a:t>パワーポイント</a:t>
            </a:r>
            <a:r>
              <a:rPr lang="ja-JP" altLang="en-US" sz="1400" b="1" dirty="0">
                <a:solidFill>
                  <a:srgbClr val="002060"/>
                </a:solidFill>
                <a:latin typeface="Meiryo UI" panose="020B0604030504040204" pitchFamily="50" charset="-128"/>
                <a:ea typeface="Meiryo UI" panose="020B0604030504040204" pitchFamily="50" charset="-128"/>
              </a:rPr>
              <a:t>形式</a:t>
            </a:r>
            <a:r>
              <a:rPr lang="ja-JP" altLang="en-US" sz="1400" dirty="0">
                <a:solidFill>
                  <a:srgbClr val="002060"/>
                </a:solidFill>
                <a:latin typeface="Meiryo UI" panose="020B0604030504040204" pitchFamily="50" charset="-128"/>
                <a:ea typeface="Meiryo UI" panose="020B0604030504040204" pitchFamily="50" charset="-128"/>
              </a:rPr>
              <a:t>で</a:t>
            </a:r>
            <a:r>
              <a:rPr lang="ja-JP" altLang="en-US" sz="1400" dirty="0" smtClean="0">
                <a:solidFill>
                  <a:srgbClr val="002060"/>
                </a:solidFill>
                <a:latin typeface="Meiryo UI" panose="020B0604030504040204" pitchFamily="50" charset="-128"/>
                <a:ea typeface="Meiryo UI" panose="020B0604030504040204" pitchFamily="50" charset="-128"/>
              </a:rPr>
              <a:t>配布</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rPr>
              <a:t>して</a:t>
            </a:r>
            <a:r>
              <a:rPr lang="ja-JP" altLang="en-US" sz="1400" dirty="0">
                <a:solidFill>
                  <a:srgbClr val="002060"/>
                </a:solidFill>
                <a:latin typeface="Meiryo UI" panose="020B0604030504040204" pitchFamily="50" charset="-128"/>
                <a:ea typeface="Meiryo UI" panose="020B0604030504040204" pitchFamily="50" charset="-128"/>
              </a:rPr>
              <a:t>おります</a:t>
            </a:r>
            <a:r>
              <a:rPr lang="ja-JP" altLang="en-US" sz="1400" dirty="0" smtClean="0">
                <a:solidFill>
                  <a:srgbClr val="002060"/>
                </a:solidFill>
                <a:latin typeface="Meiryo UI" panose="020B0604030504040204" pitchFamily="50" charset="-128"/>
                <a:ea typeface="Meiryo UI" panose="020B0604030504040204" pitchFamily="50" charset="-128"/>
              </a:rPr>
              <a:t>。</a:t>
            </a:r>
            <a:endParaRPr lang="ja-JP" altLang="en-US" sz="1400" dirty="0">
              <a:solidFill>
                <a:srgbClr val="002060"/>
              </a:solidFill>
              <a:latin typeface="Meiryo UI" panose="020B0604030504040204" pitchFamily="50" charset="-128"/>
              <a:ea typeface="Meiryo UI" panose="020B0604030504040204" pitchFamily="50" charset="-128"/>
            </a:endParaRPr>
          </a:p>
          <a:p>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smtClean="0">
                <a:solidFill>
                  <a:srgbClr val="002060"/>
                </a:solidFill>
                <a:latin typeface="Meiryo UI" panose="020B0604030504040204" pitchFamily="50" charset="-128"/>
                <a:ea typeface="Meiryo UI" panose="020B0604030504040204" pitchFamily="50" charset="-128"/>
              </a:rPr>
              <a:t>・</a:t>
            </a:r>
            <a:r>
              <a:rPr lang="ja-JP" altLang="en-US" sz="1400" dirty="0">
                <a:solidFill>
                  <a:srgbClr val="002060"/>
                </a:solidFill>
                <a:latin typeface="Meiryo UI" panose="020B0604030504040204" pitchFamily="50" charset="-128"/>
                <a:ea typeface="Meiryo UI" panose="020B0604030504040204" pitchFamily="50" charset="-128"/>
              </a:rPr>
              <a:t>もし教育機関様にご提案いただき、関心</a:t>
            </a:r>
            <a:r>
              <a:rPr lang="ja-JP" altLang="en-US" sz="1400" dirty="0" smtClean="0">
                <a:solidFill>
                  <a:srgbClr val="002060"/>
                </a:solidFill>
                <a:latin typeface="Meiryo UI" panose="020B0604030504040204" pitchFamily="50" charset="-128"/>
                <a:ea typeface="Meiryo UI" panose="020B0604030504040204" pitchFamily="50" charset="-128"/>
              </a:rPr>
              <a:t>いただいた</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rPr>
              <a:t>暁</a:t>
            </a:r>
            <a:r>
              <a:rPr lang="ja-JP" altLang="en-US" sz="1400" dirty="0">
                <a:solidFill>
                  <a:srgbClr val="002060"/>
                </a:solidFill>
                <a:latin typeface="Meiryo UI" panose="020B0604030504040204" pitchFamily="50" charset="-128"/>
                <a:ea typeface="Meiryo UI" panose="020B0604030504040204" pitchFamily="50" charset="-128"/>
              </a:rPr>
              <a:t>には</a:t>
            </a:r>
            <a:r>
              <a:rPr lang="ja-JP" altLang="en-US" sz="1400" dirty="0" smtClean="0">
                <a:solidFill>
                  <a:srgbClr val="002060"/>
                </a:solidFill>
                <a:latin typeface="Meiryo UI" panose="020B0604030504040204" pitchFamily="50" charset="-128"/>
                <a:ea typeface="Meiryo UI" panose="020B0604030504040204" pitchFamily="50" charset="-128"/>
              </a:rPr>
              <a:t>、コンテンツの詳細を、</a:t>
            </a:r>
            <a:r>
              <a:rPr lang="ja-JP" altLang="en-US" sz="1400" b="1" dirty="0" smtClean="0">
                <a:solidFill>
                  <a:srgbClr val="002060"/>
                </a:solidFill>
                <a:latin typeface="Meiryo UI" panose="020B0604030504040204" pitchFamily="50" charset="-128"/>
                <a:ea typeface="Meiryo UI" panose="020B0604030504040204" pitchFamily="50" charset="-128"/>
              </a:rPr>
              <a:t>地域を所管する</a:t>
            </a:r>
            <a:r>
              <a:rPr lang="en-US" altLang="ja-JP" sz="1400" b="1" dirty="0" smtClean="0">
                <a:solidFill>
                  <a:srgbClr val="002060"/>
                </a:solidFill>
                <a:latin typeface="Meiryo UI" panose="020B0604030504040204" pitchFamily="50" charset="-128"/>
                <a:ea typeface="Meiryo UI" panose="020B0604030504040204" pitchFamily="50" charset="-128"/>
              </a:rPr>
              <a:t>DMO</a:t>
            </a:r>
            <a:r>
              <a:rPr lang="ja-JP" altLang="en-US" sz="1400" dirty="0" smtClean="0">
                <a:solidFill>
                  <a:srgbClr val="002060"/>
                </a:solidFill>
                <a:latin typeface="Meiryo UI" panose="020B0604030504040204" pitchFamily="50" charset="-128"/>
                <a:ea typeface="Meiryo UI" panose="020B0604030504040204" pitchFamily="50" charset="-128"/>
              </a:rPr>
              <a:t>に</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rPr>
              <a:t>お問合せください。</a:t>
            </a:r>
            <a:r>
              <a:rPr lang="en-US" altLang="ja-JP" sz="1400" dirty="0" smtClean="0">
                <a:solidFill>
                  <a:srgbClr val="002060"/>
                </a:solidFill>
                <a:latin typeface="Meiryo UI" panose="020B0604030504040204" pitchFamily="50" charset="-128"/>
                <a:ea typeface="Meiryo UI" panose="020B0604030504040204" pitchFamily="50" charset="-128"/>
              </a:rPr>
              <a:t>P.22</a:t>
            </a:r>
            <a:r>
              <a:rPr lang="ja-JP" altLang="en-US" sz="1400" dirty="0" smtClean="0">
                <a:solidFill>
                  <a:srgbClr val="002060"/>
                </a:solidFill>
                <a:latin typeface="Meiryo UI" panose="020B0604030504040204" pitchFamily="50" charset="-128"/>
                <a:ea typeface="Meiryo UI" panose="020B0604030504040204" pitchFamily="50" charset="-128"/>
              </a:rPr>
              <a:t>に担当者連絡先を記載して</a:t>
            </a:r>
            <a:endParaRPr lang="en-US" altLang="ja-JP" sz="1400" dirty="0" smtClean="0">
              <a:solidFill>
                <a:srgbClr val="002060"/>
              </a:solidFill>
              <a:latin typeface="Meiryo UI" panose="020B0604030504040204" pitchFamily="50" charset="-128"/>
              <a:ea typeface="Meiryo UI" panose="020B0604030504040204" pitchFamily="50" charset="-128"/>
            </a:endParaRPr>
          </a:p>
          <a:p>
            <a:r>
              <a:rPr lang="en-US" altLang="ja-JP" sz="1400" dirty="0">
                <a:solidFill>
                  <a:srgbClr val="002060"/>
                </a:solidFill>
                <a:latin typeface="Meiryo UI" panose="020B0604030504040204" pitchFamily="50" charset="-128"/>
                <a:ea typeface="Meiryo UI" panose="020B0604030504040204" pitchFamily="50" charset="-128"/>
              </a:rPr>
              <a:t> </a:t>
            </a:r>
            <a:r>
              <a:rPr lang="en-US" altLang="ja-JP" sz="1400" dirty="0" smtClean="0">
                <a:solidFill>
                  <a:srgbClr val="002060"/>
                </a:solidFill>
                <a:latin typeface="Meiryo UI" panose="020B0604030504040204" pitchFamily="50" charset="-128"/>
                <a:ea typeface="Meiryo UI" panose="020B0604030504040204" pitchFamily="50" charset="-128"/>
              </a:rPr>
              <a:t> </a:t>
            </a:r>
            <a:r>
              <a:rPr lang="ja-JP" altLang="en-US" sz="1400" dirty="0" smtClean="0">
                <a:solidFill>
                  <a:srgbClr val="002060"/>
                </a:solidFill>
                <a:latin typeface="Meiryo UI" panose="020B0604030504040204" pitchFamily="50" charset="-128"/>
                <a:ea typeface="Meiryo UI" panose="020B0604030504040204" pitchFamily="50" charset="-128"/>
              </a:rPr>
              <a:t>おります。</a:t>
            </a:r>
            <a:endParaRPr lang="en-US" altLang="ja-JP" sz="1400" dirty="0" smtClean="0">
              <a:solidFill>
                <a:srgbClr val="002060"/>
              </a:solidFill>
              <a:latin typeface="Meiryo UI" panose="020B0604030504040204" pitchFamily="50" charset="-128"/>
              <a:ea typeface="Meiryo UI" panose="020B0604030504040204" pitchFamily="50" charset="-128"/>
            </a:endParaRPr>
          </a:p>
          <a:p>
            <a:endParaRPr lang="en-US" altLang="ja-JP" sz="1400" dirty="0">
              <a:solidFill>
                <a:srgbClr val="002060"/>
              </a:solidFill>
              <a:latin typeface="Meiryo UI" panose="020B0604030504040204" pitchFamily="50" charset="-128"/>
              <a:ea typeface="Meiryo UI" panose="020B0604030504040204" pitchFamily="50" charset="-128"/>
            </a:endParaRPr>
          </a:p>
          <a:p>
            <a:pPr marL="12700">
              <a:lnSpc>
                <a:spcPct val="100000"/>
              </a:lnSpc>
              <a:spcBef>
                <a:spcPts val="95"/>
              </a:spcBef>
            </a:pPr>
            <a:r>
              <a:rPr lang="en-US" altLang="ja-JP" sz="1400" u="sng" dirty="0">
                <a:solidFill>
                  <a:srgbClr val="FF0000"/>
                </a:solidFill>
                <a:latin typeface="Meiryo UI" panose="020B0604030504040204" pitchFamily="50" charset="-128"/>
                <a:ea typeface="Meiryo UI" panose="020B0604030504040204" pitchFamily="50" charset="-128"/>
                <a:cs typeface="MS UI Gothic"/>
              </a:rPr>
              <a:t>※</a:t>
            </a:r>
            <a:r>
              <a:rPr lang="ja-JP" altLang="en-US" sz="1400" u="sng" dirty="0">
                <a:solidFill>
                  <a:srgbClr val="FF0000"/>
                </a:solidFill>
                <a:latin typeface="Meiryo UI" panose="020B0604030504040204" pitchFamily="50" charset="-128"/>
                <a:ea typeface="Meiryo UI" panose="020B0604030504040204" pitchFamily="50" charset="-128"/>
                <a:cs typeface="MS UI Gothic"/>
              </a:rPr>
              <a:t>本書</a:t>
            </a:r>
            <a:r>
              <a:rPr lang="en-US" altLang="ja-JP" sz="1400" u="sng" dirty="0">
                <a:solidFill>
                  <a:srgbClr val="FF0000"/>
                </a:solidFill>
                <a:latin typeface="Meiryo UI" panose="020B0604030504040204" pitchFamily="50" charset="-128"/>
                <a:ea typeface="Meiryo UI" panose="020B0604030504040204" pitchFamily="50" charset="-128"/>
                <a:cs typeface="MS UI Gothic"/>
              </a:rPr>
              <a:t>(</a:t>
            </a:r>
            <a:r>
              <a:rPr lang="ja-JP" altLang="en-US" sz="1400" u="sng" dirty="0">
                <a:solidFill>
                  <a:srgbClr val="FF0000"/>
                </a:solidFill>
                <a:latin typeface="Meiryo UI" panose="020B0604030504040204" pitchFamily="50" charset="-128"/>
                <a:ea typeface="Meiryo UI" panose="020B0604030504040204" pitchFamily="50" charset="-128"/>
                <a:cs typeface="MS UI Gothic"/>
              </a:rPr>
              <a:t>データ</a:t>
            </a:r>
            <a:r>
              <a:rPr lang="en-US" altLang="ja-JP" sz="1400" u="sng" dirty="0">
                <a:solidFill>
                  <a:srgbClr val="FF0000"/>
                </a:solidFill>
                <a:latin typeface="Meiryo UI" panose="020B0604030504040204" pitchFamily="50" charset="-128"/>
                <a:ea typeface="Meiryo UI" panose="020B0604030504040204" pitchFamily="50" charset="-128"/>
                <a:cs typeface="MS UI Gothic"/>
              </a:rPr>
              <a:t>)</a:t>
            </a:r>
            <a:r>
              <a:rPr lang="ja-JP" altLang="en-US" sz="1400" u="sng" dirty="0" smtClean="0">
                <a:solidFill>
                  <a:srgbClr val="FF0000"/>
                </a:solidFill>
                <a:latin typeface="Meiryo UI" panose="020B0604030504040204" pitchFamily="50" charset="-128"/>
                <a:ea typeface="Meiryo UI" panose="020B0604030504040204" pitchFamily="50" charset="-128"/>
                <a:cs typeface="MS UI Gothic"/>
              </a:rPr>
              <a:t>について</a:t>
            </a:r>
            <a:r>
              <a:rPr lang="ja-JP" altLang="en-US" sz="1400" u="sng" dirty="0">
                <a:solidFill>
                  <a:srgbClr val="FF0000"/>
                </a:solidFill>
                <a:latin typeface="Meiryo UI" panose="020B0604030504040204" pitchFamily="50" charset="-128"/>
                <a:ea typeface="Meiryo UI" panose="020B0604030504040204" pitchFamily="50" charset="-128"/>
                <a:cs typeface="MS UI Gothic"/>
              </a:rPr>
              <a:t>、教育</a:t>
            </a:r>
            <a:r>
              <a:rPr lang="ja-JP" altLang="en-US" sz="1400" u="sng" dirty="0" smtClean="0">
                <a:solidFill>
                  <a:srgbClr val="FF0000"/>
                </a:solidFill>
                <a:latin typeface="Meiryo UI" panose="020B0604030504040204" pitchFamily="50" charset="-128"/>
                <a:ea typeface="Meiryo UI" panose="020B0604030504040204" pitchFamily="50" charset="-128"/>
                <a:cs typeface="MS UI Gothic"/>
              </a:rPr>
              <a:t>旅行企画提案のための　　</a:t>
            </a:r>
            <a:endParaRPr lang="en-US" altLang="ja-JP" sz="1400" u="sng" dirty="0" smtClean="0">
              <a:solidFill>
                <a:srgbClr val="FF0000"/>
              </a:solidFill>
              <a:latin typeface="Meiryo UI" panose="020B0604030504040204" pitchFamily="50" charset="-128"/>
              <a:ea typeface="Meiryo UI" panose="020B0604030504040204" pitchFamily="50" charset="-128"/>
              <a:cs typeface="MS UI Gothic"/>
            </a:endParaRPr>
          </a:p>
          <a:p>
            <a:pPr marL="12700">
              <a:lnSpc>
                <a:spcPct val="100000"/>
              </a:lnSpc>
              <a:spcBef>
                <a:spcPts val="95"/>
              </a:spcBef>
            </a:pPr>
            <a:r>
              <a:rPr lang="ja-JP" altLang="en-US" sz="1400" dirty="0">
                <a:solidFill>
                  <a:srgbClr val="FF0000"/>
                </a:solidFill>
                <a:latin typeface="Meiryo UI" panose="020B0604030504040204" pitchFamily="50" charset="-128"/>
                <a:ea typeface="Meiryo UI" panose="020B0604030504040204" pitchFamily="50" charset="-128"/>
                <a:cs typeface="MS UI Gothic"/>
              </a:rPr>
              <a:t>　 </a:t>
            </a:r>
            <a:r>
              <a:rPr lang="ja-JP" altLang="en-US" sz="1400" u="sng" dirty="0" smtClean="0">
                <a:solidFill>
                  <a:srgbClr val="FF0000"/>
                </a:solidFill>
                <a:latin typeface="Meiryo UI" panose="020B0604030504040204" pitchFamily="50" charset="-128"/>
                <a:ea typeface="Meiryo UI" panose="020B0604030504040204" pitchFamily="50" charset="-128"/>
                <a:cs typeface="MS UI Gothic"/>
              </a:rPr>
              <a:t>営業</a:t>
            </a:r>
            <a:r>
              <a:rPr lang="ja-JP" altLang="en-US" sz="1400" u="sng" dirty="0">
                <a:solidFill>
                  <a:srgbClr val="FF0000"/>
                </a:solidFill>
                <a:latin typeface="Meiryo UI" panose="020B0604030504040204" pitchFamily="50" charset="-128"/>
                <a:ea typeface="Meiryo UI" panose="020B0604030504040204" pitchFamily="50" charset="-128"/>
                <a:cs typeface="MS UI Gothic"/>
              </a:rPr>
              <a:t>活動以外にご利用されることは</a:t>
            </a:r>
            <a:r>
              <a:rPr lang="ja-JP" altLang="en-US" sz="1400" u="sng" dirty="0" smtClean="0">
                <a:solidFill>
                  <a:srgbClr val="FF0000"/>
                </a:solidFill>
                <a:latin typeface="Meiryo UI" panose="020B0604030504040204" pitchFamily="50" charset="-128"/>
                <a:ea typeface="Meiryo UI" panose="020B0604030504040204" pitchFamily="50" charset="-128"/>
                <a:cs typeface="MS UI Gothic"/>
              </a:rPr>
              <a:t>、ご遠慮</a:t>
            </a:r>
            <a:r>
              <a:rPr lang="ja-JP" altLang="en-US" sz="1400" u="sng" dirty="0">
                <a:solidFill>
                  <a:srgbClr val="FF0000"/>
                </a:solidFill>
                <a:latin typeface="Meiryo UI" panose="020B0604030504040204" pitchFamily="50" charset="-128"/>
                <a:ea typeface="Meiryo UI" panose="020B0604030504040204" pitchFamily="50" charset="-128"/>
                <a:cs typeface="MS UI Gothic"/>
              </a:rPr>
              <a:t>ください。</a:t>
            </a:r>
            <a:endParaRPr lang="en-US" altLang="ja-JP" sz="1400" u="sng" dirty="0">
              <a:solidFill>
                <a:srgbClr val="FF0000"/>
              </a:solidFill>
              <a:latin typeface="Meiryo UI" panose="020B0604030504040204" pitchFamily="50" charset="-128"/>
              <a:ea typeface="Meiryo UI" panose="020B0604030504040204" pitchFamily="50" charset="-128"/>
              <a:cs typeface="MS UI Gothic"/>
            </a:endParaRPr>
          </a:p>
          <a:p>
            <a:endParaRPr lang="ja-JP" altLang="en-US" sz="1400" dirty="0" smtClean="0">
              <a:solidFill>
                <a:srgbClr val="FF0000"/>
              </a:solidFill>
              <a:latin typeface="Meiryo UI" panose="020B0604030504040204" pitchFamily="50" charset="-128"/>
              <a:ea typeface="Meiryo UI" panose="020B0604030504040204" pitchFamily="50" charset="-128"/>
            </a:endParaRPr>
          </a:p>
          <a:p>
            <a:endParaRPr lang="en-US" altLang="ja-JP" sz="1400" dirty="0">
              <a:solidFill>
                <a:srgbClr val="002060"/>
              </a:solidFill>
              <a:latin typeface="Meiryo UI" panose="020B0604030504040204" pitchFamily="50" charset="-128"/>
              <a:ea typeface="Meiryo UI" panose="020B0604030504040204" pitchFamily="50" charset="-128"/>
            </a:endParaRPr>
          </a:p>
          <a:p>
            <a:endParaRPr kumimoji="1" lang="ja-JP" altLang="en-US" sz="1400" dirty="0">
              <a:solidFill>
                <a:srgbClr val="002060"/>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728093" y="1433697"/>
            <a:ext cx="5002622" cy="4524315"/>
          </a:xfrm>
          <a:prstGeom prst="rect">
            <a:avLst/>
          </a:prstGeom>
          <a:noFill/>
        </p:spPr>
        <p:txBody>
          <a:bodyPr wrap="square" rtlCol="0">
            <a:spAutoFit/>
          </a:bodyPr>
          <a:lstStyle/>
          <a:p>
            <a:r>
              <a:rPr lang="ja-JP" altLang="en-US" b="1" dirty="0">
                <a:solidFill>
                  <a:schemeClr val="bg1"/>
                </a:solidFill>
                <a:latin typeface="Meiryo UI" panose="020B0604030504040204" pitchFamily="50" charset="-128"/>
                <a:ea typeface="Meiryo UI" panose="020B0604030504040204" pitchFamily="50" charset="-128"/>
              </a:rPr>
              <a:t>徳島県の</a:t>
            </a:r>
            <a:r>
              <a:rPr lang="ja-JP" altLang="en-US" b="1" dirty="0" smtClean="0">
                <a:solidFill>
                  <a:schemeClr val="bg1"/>
                </a:solidFill>
                <a:latin typeface="Meiryo UI" panose="020B0604030504040204" pitchFamily="50" charset="-128"/>
                <a:ea typeface="Meiryo UI" panose="020B0604030504040204" pitchFamily="50" charset="-128"/>
              </a:rPr>
              <a:t>イチオシ探究・</a:t>
            </a:r>
            <a:r>
              <a:rPr lang="ja-JP" altLang="en-US" b="1" dirty="0" smtClean="0">
                <a:solidFill>
                  <a:schemeClr val="bg1"/>
                </a:solidFill>
                <a:latin typeface="Meiryo UI" panose="020B0604030504040204" pitchFamily="50" charset="-128"/>
                <a:ea typeface="Meiryo UI" panose="020B0604030504040204" pitchFamily="50" charset="-128"/>
              </a:rPr>
              <a:t>体験コンテンツ</a:t>
            </a:r>
            <a:r>
              <a:rPr lang="ja-JP" altLang="en-US" b="1" dirty="0">
                <a:solidFill>
                  <a:schemeClr val="bg1"/>
                </a:solidFill>
                <a:latin typeface="Meiryo UI" panose="020B0604030504040204" pitchFamily="50" charset="-128"/>
                <a:ea typeface="Meiryo UI" panose="020B0604030504040204" pitchFamily="50" charset="-128"/>
              </a:rPr>
              <a:t>	</a:t>
            </a:r>
            <a:r>
              <a:rPr lang="en-US" altLang="ja-JP" b="1" dirty="0" smtClean="0">
                <a:solidFill>
                  <a:schemeClr val="bg1"/>
                </a:solidFill>
                <a:latin typeface="Meiryo UI" panose="020B0604030504040204" pitchFamily="50" charset="-128"/>
                <a:ea typeface="Meiryo UI" panose="020B0604030504040204" pitchFamily="50" charset="-128"/>
              </a:rPr>
              <a:t>2-10</a:t>
            </a:r>
            <a:endParaRPr lang="ja-JP" altLang="en-US" b="1" dirty="0">
              <a:solidFill>
                <a:schemeClr val="bg1"/>
              </a:solidFill>
              <a:latin typeface="Meiryo UI" panose="020B0604030504040204" pitchFamily="50" charset="-128"/>
              <a:ea typeface="Meiryo UI" panose="020B0604030504040204" pitchFamily="50" charset="-128"/>
            </a:endParaRPr>
          </a:p>
          <a:p>
            <a:endParaRPr lang="ja-JP" altLang="en-US" b="1" dirty="0">
              <a:solidFill>
                <a:schemeClr val="bg1"/>
              </a:solidFill>
              <a:latin typeface="Meiryo UI" panose="020B0604030504040204" pitchFamily="50" charset="-128"/>
              <a:ea typeface="Meiryo UI" panose="020B0604030504040204" pitchFamily="50" charset="-128"/>
            </a:endParaRPr>
          </a:p>
          <a:p>
            <a:r>
              <a:rPr lang="ja-JP" altLang="en-US" b="1" dirty="0" smtClean="0">
                <a:solidFill>
                  <a:schemeClr val="bg1"/>
                </a:solidFill>
                <a:latin typeface="Meiryo UI" panose="020B0604030504040204" pitchFamily="50" charset="-128"/>
                <a:ea typeface="Meiryo UI" panose="020B0604030504040204" pitchFamily="50" charset="-128"/>
              </a:rPr>
              <a:t>探究・</a:t>
            </a:r>
            <a:r>
              <a:rPr lang="ja-JP" altLang="en-US" b="1" dirty="0" smtClean="0">
                <a:solidFill>
                  <a:schemeClr val="bg1"/>
                </a:solidFill>
                <a:latin typeface="Meiryo UI" panose="020B0604030504040204" pitchFamily="50" charset="-128"/>
                <a:ea typeface="Meiryo UI" panose="020B0604030504040204" pitchFamily="50" charset="-128"/>
              </a:rPr>
              <a:t>体験コンテンツの位置関係</a:t>
            </a:r>
            <a:r>
              <a:rPr lang="ja-JP" altLang="en-US" b="1" dirty="0">
                <a:solidFill>
                  <a:schemeClr val="bg1"/>
                </a:solidFill>
                <a:latin typeface="Meiryo UI" panose="020B0604030504040204" pitchFamily="50" charset="-128"/>
                <a:ea typeface="Meiryo UI" panose="020B0604030504040204" pitchFamily="50" charset="-128"/>
              </a:rPr>
              <a:t>	</a:t>
            </a:r>
            <a:r>
              <a:rPr lang="en-US" altLang="ja-JP" b="1" dirty="0" smtClean="0">
                <a:solidFill>
                  <a:schemeClr val="bg1"/>
                </a:solidFill>
                <a:latin typeface="Meiryo UI" panose="020B0604030504040204" pitchFamily="50" charset="-128"/>
                <a:ea typeface="Meiryo UI" panose="020B0604030504040204" pitchFamily="50" charset="-128"/>
              </a:rPr>
              <a:t>11</a:t>
            </a:r>
            <a:endParaRPr lang="en-US" altLang="ja-JP" b="1" dirty="0">
              <a:solidFill>
                <a:schemeClr val="bg1"/>
              </a:solidFill>
              <a:latin typeface="Meiryo UI" panose="020B0604030504040204" pitchFamily="50" charset="-128"/>
              <a:ea typeface="Meiryo UI" panose="020B0604030504040204" pitchFamily="50" charset="-128"/>
            </a:endParaRPr>
          </a:p>
          <a:p>
            <a:endParaRPr lang="en-US" altLang="ja-JP" b="1" dirty="0">
              <a:solidFill>
                <a:schemeClr val="bg1"/>
              </a:solidFill>
              <a:latin typeface="Meiryo UI" panose="020B0604030504040204" pitchFamily="50" charset="-128"/>
              <a:ea typeface="Meiryo UI" panose="020B0604030504040204" pitchFamily="50" charset="-128"/>
            </a:endParaRPr>
          </a:p>
          <a:p>
            <a:r>
              <a:rPr lang="ja-JP" altLang="en-US" b="1" dirty="0">
                <a:solidFill>
                  <a:schemeClr val="bg1"/>
                </a:solidFill>
                <a:latin typeface="Meiryo UI" panose="020B0604030504040204" pitchFamily="50" charset="-128"/>
                <a:ea typeface="Meiryo UI" panose="020B0604030504040204" pitchFamily="50" charset="-128"/>
              </a:rPr>
              <a:t>モデルコース</a:t>
            </a:r>
            <a:r>
              <a:rPr lang="en-US" altLang="ja-JP" b="1" dirty="0">
                <a:solidFill>
                  <a:schemeClr val="bg1"/>
                </a:solidFill>
                <a:latin typeface="Meiryo UI" panose="020B0604030504040204" pitchFamily="50" charset="-128"/>
                <a:ea typeface="Meiryo UI" panose="020B0604030504040204" pitchFamily="50" charset="-128"/>
              </a:rPr>
              <a:t>			</a:t>
            </a:r>
            <a:r>
              <a:rPr lang="en-US" altLang="ja-JP" b="1" dirty="0" smtClean="0">
                <a:solidFill>
                  <a:schemeClr val="bg1"/>
                </a:solidFill>
                <a:latin typeface="Meiryo UI" panose="020B0604030504040204" pitchFamily="50" charset="-128"/>
                <a:ea typeface="Meiryo UI" panose="020B0604030504040204" pitchFamily="50" charset="-128"/>
              </a:rPr>
              <a:t>12-14</a:t>
            </a:r>
          </a:p>
          <a:p>
            <a:endParaRPr lang="en-US" altLang="ja-JP" b="1" dirty="0">
              <a:solidFill>
                <a:schemeClr val="bg1"/>
              </a:solidFill>
              <a:latin typeface="Meiryo UI" panose="020B0604030504040204" pitchFamily="50" charset="-128"/>
              <a:ea typeface="Meiryo UI" panose="020B0604030504040204" pitchFamily="50" charset="-128"/>
            </a:endParaRPr>
          </a:p>
          <a:p>
            <a:r>
              <a:rPr lang="ja-JP" altLang="en-US" b="1" dirty="0">
                <a:solidFill>
                  <a:schemeClr val="bg1"/>
                </a:solidFill>
                <a:latin typeface="Meiryo UI" panose="020B0604030504040204" pitchFamily="50" charset="-128"/>
                <a:ea typeface="Meiryo UI" panose="020B0604030504040204" pitchFamily="50" charset="-128"/>
              </a:rPr>
              <a:t>教育</a:t>
            </a:r>
            <a:r>
              <a:rPr lang="ja-JP" altLang="en-US" b="1" dirty="0" smtClean="0">
                <a:solidFill>
                  <a:schemeClr val="bg1"/>
                </a:solidFill>
                <a:latin typeface="Meiryo UI" panose="020B0604030504040204" pitchFamily="50" charset="-128"/>
                <a:ea typeface="Meiryo UI" panose="020B0604030504040204" pitchFamily="50" charset="-128"/>
              </a:rPr>
              <a:t>旅行受入宿泊施設  </a:t>
            </a:r>
            <a:r>
              <a:rPr lang="en-US" altLang="ja-JP" b="1" dirty="0" smtClean="0">
                <a:solidFill>
                  <a:schemeClr val="bg1"/>
                </a:solidFill>
                <a:latin typeface="Meiryo UI" panose="020B0604030504040204" pitchFamily="50" charset="-128"/>
                <a:ea typeface="Meiryo UI" panose="020B0604030504040204" pitchFamily="50" charset="-128"/>
              </a:rPr>
              <a:t>	</a:t>
            </a:r>
            <a:r>
              <a:rPr lang="ja-JP" altLang="en-US" b="1" dirty="0">
                <a:solidFill>
                  <a:schemeClr val="bg1"/>
                </a:solidFill>
                <a:latin typeface="Meiryo UI" panose="020B0604030504040204" pitchFamily="50" charset="-128"/>
                <a:ea typeface="Meiryo UI" panose="020B0604030504040204" pitchFamily="50" charset="-128"/>
              </a:rPr>
              <a:t>	</a:t>
            </a:r>
            <a:r>
              <a:rPr lang="en-US" altLang="ja-JP" b="1" dirty="0" smtClean="0">
                <a:solidFill>
                  <a:schemeClr val="bg1"/>
                </a:solidFill>
                <a:latin typeface="Meiryo UI" panose="020B0604030504040204" pitchFamily="50" charset="-128"/>
                <a:ea typeface="Meiryo UI" panose="020B0604030504040204" pitchFamily="50" charset="-128"/>
              </a:rPr>
              <a:t>15</a:t>
            </a:r>
            <a:endParaRPr lang="en-US" altLang="ja-JP" b="1" dirty="0">
              <a:solidFill>
                <a:schemeClr val="bg1"/>
              </a:solidFill>
              <a:latin typeface="Meiryo UI" panose="020B0604030504040204" pitchFamily="50" charset="-128"/>
              <a:ea typeface="Meiryo UI" panose="020B0604030504040204" pitchFamily="50" charset="-128"/>
            </a:endParaRPr>
          </a:p>
          <a:p>
            <a:endParaRPr lang="en-US" altLang="ja-JP" b="1" dirty="0">
              <a:solidFill>
                <a:schemeClr val="bg1"/>
              </a:solidFill>
              <a:latin typeface="Meiryo UI" panose="020B0604030504040204" pitchFamily="50" charset="-128"/>
              <a:ea typeface="Meiryo UI" panose="020B0604030504040204" pitchFamily="50" charset="-128"/>
            </a:endParaRPr>
          </a:p>
          <a:p>
            <a:r>
              <a:rPr lang="ja-JP" altLang="en-US" b="1" dirty="0" smtClean="0">
                <a:solidFill>
                  <a:schemeClr val="bg1"/>
                </a:solidFill>
                <a:latin typeface="Meiryo UI" panose="020B0604030504040204" pitchFamily="50" charset="-128"/>
                <a:ea typeface="Meiryo UI" panose="020B0604030504040204" pitchFamily="50" charset="-128"/>
              </a:rPr>
              <a:t>トピックス</a:t>
            </a:r>
            <a:r>
              <a:rPr lang="en-US" altLang="ja-JP" sz="1400" b="1" dirty="0">
                <a:solidFill>
                  <a:schemeClr val="bg1"/>
                </a:solidFill>
                <a:latin typeface="Meiryo UI" panose="020B0604030504040204" pitchFamily="50" charset="-128"/>
                <a:ea typeface="Meiryo UI" panose="020B0604030504040204" pitchFamily="50" charset="-128"/>
              </a:rPr>
              <a:t>	</a:t>
            </a:r>
            <a:r>
              <a:rPr lang="ja-JP" altLang="en-US" sz="1400" b="1" dirty="0" smtClean="0">
                <a:solidFill>
                  <a:schemeClr val="bg1"/>
                </a:solidFill>
                <a:latin typeface="Meiryo UI" panose="020B0604030504040204" pitchFamily="50" charset="-128"/>
                <a:ea typeface="Meiryo UI" panose="020B0604030504040204" pitchFamily="50" charset="-128"/>
              </a:rPr>
              <a:t>    </a:t>
            </a:r>
            <a:r>
              <a:rPr lang="en-US" altLang="ja-JP" sz="1400" b="1" dirty="0" smtClean="0">
                <a:solidFill>
                  <a:schemeClr val="bg1"/>
                </a:solidFill>
                <a:latin typeface="Meiryo UI" panose="020B0604030504040204" pitchFamily="50" charset="-128"/>
                <a:ea typeface="Meiryo UI" panose="020B0604030504040204" pitchFamily="50" charset="-128"/>
              </a:rPr>
              <a:t>			</a:t>
            </a:r>
            <a:r>
              <a:rPr lang="en-US" altLang="ja-JP" b="1" dirty="0" smtClean="0">
                <a:solidFill>
                  <a:schemeClr val="bg1"/>
                </a:solidFill>
                <a:latin typeface="Meiryo UI" panose="020B0604030504040204" pitchFamily="50" charset="-128"/>
                <a:ea typeface="Meiryo UI" panose="020B0604030504040204" pitchFamily="50" charset="-128"/>
              </a:rPr>
              <a:t>16-18</a:t>
            </a:r>
          </a:p>
          <a:p>
            <a:endParaRPr lang="en-US" altLang="ja-JP" b="1" dirty="0" smtClean="0">
              <a:solidFill>
                <a:schemeClr val="bg1"/>
              </a:solidFill>
              <a:latin typeface="Meiryo UI" panose="020B0604030504040204" pitchFamily="50" charset="-128"/>
              <a:ea typeface="Meiryo UI" panose="020B0604030504040204" pitchFamily="50" charset="-128"/>
            </a:endParaRPr>
          </a:p>
          <a:p>
            <a:r>
              <a:rPr lang="en-US" altLang="ja-JP" b="1" dirty="0" smtClean="0">
                <a:solidFill>
                  <a:schemeClr val="bg1"/>
                </a:solidFill>
                <a:latin typeface="Meiryo UI" panose="020B0604030504040204" pitchFamily="50" charset="-128"/>
                <a:ea typeface="Meiryo UI" panose="020B0604030504040204" pitchFamily="50" charset="-128"/>
              </a:rPr>
              <a:t>2025</a:t>
            </a:r>
            <a:r>
              <a:rPr lang="ja-JP" altLang="en-US" b="1" dirty="0" smtClean="0">
                <a:solidFill>
                  <a:schemeClr val="bg1"/>
                </a:solidFill>
                <a:latin typeface="Meiryo UI" panose="020B0604030504040204" pitchFamily="50" charset="-128"/>
                <a:ea typeface="Meiryo UI" panose="020B0604030504040204" pitchFamily="50" charset="-128"/>
              </a:rPr>
              <a:t>年大阪</a:t>
            </a:r>
            <a:r>
              <a:rPr lang="ja-JP" altLang="en-US" b="1" dirty="0">
                <a:solidFill>
                  <a:schemeClr val="bg1"/>
                </a:solidFill>
                <a:latin typeface="Meiryo UI" panose="020B0604030504040204" pitchFamily="50" charset="-128"/>
                <a:ea typeface="Meiryo UI" panose="020B0604030504040204" pitchFamily="50" charset="-128"/>
              </a:rPr>
              <a:t>・関西万博</a:t>
            </a:r>
            <a:r>
              <a:rPr lang="ja-JP" altLang="en-US" b="1" dirty="0" smtClean="0">
                <a:solidFill>
                  <a:schemeClr val="bg1"/>
                </a:solidFill>
                <a:latin typeface="Meiryo UI" panose="020B0604030504040204" pitchFamily="50" charset="-128"/>
                <a:ea typeface="Meiryo UI" panose="020B0604030504040204" pitchFamily="50" charset="-128"/>
              </a:rPr>
              <a:t>情報      </a:t>
            </a:r>
            <a:r>
              <a:rPr lang="en-US" altLang="ja-JP" b="1" dirty="0" smtClean="0">
                <a:solidFill>
                  <a:schemeClr val="bg1"/>
                </a:solidFill>
                <a:latin typeface="Meiryo UI" panose="020B0604030504040204" pitchFamily="50" charset="-128"/>
                <a:ea typeface="Meiryo UI" panose="020B0604030504040204" pitchFamily="50" charset="-128"/>
              </a:rPr>
              <a:t>	19-20</a:t>
            </a:r>
            <a:endParaRPr lang="en-US" altLang="ja-JP" b="1" dirty="0">
              <a:solidFill>
                <a:schemeClr val="bg1"/>
              </a:solidFill>
              <a:latin typeface="Meiryo UI" panose="020B0604030504040204" pitchFamily="50" charset="-128"/>
              <a:ea typeface="Meiryo UI" panose="020B0604030504040204" pitchFamily="50" charset="-128"/>
            </a:endParaRPr>
          </a:p>
          <a:p>
            <a:endParaRPr lang="en-US" altLang="ja-JP" b="1" dirty="0" smtClean="0">
              <a:solidFill>
                <a:schemeClr val="bg1"/>
              </a:solidFill>
              <a:latin typeface="Meiryo UI" panose="020B0604030504040204" pitchFamily="50" charset="-128"/>
              <a:ea typeface="Meiryo UI" panose="020B0604030504040204" pitchFamily="50" charset="-128"/>
            </a:endParaRPr>
          </a:p>
          <a:p>
            <a:r>
              <a:rPr lang="ja-JP" altLang="en-US" b="1" dirty="0" smtClean="0">
                <a:solidFill>
                  <a:schemeClr val="bg1"/>
                </a:solidFill>
                <a:latin typeface="Meiryo UI" panose="020B0604030504040204" pitchFamily="50" charset="-128"/>
                <a:ea typeface="Meiryo UI" panose="020B0604030504040204" pitchFamily="50" charset="-128"/>
              </a:rPr>
              <a:t>主な交通機関でのアクセス</a:t>
            </a:r>
            <a:r>
              <a:rPr lang="en-US" altLang="ja-JP" b="1" dirty="0" smtClean="0">
                <a:solidFill>
                  <a:schemeClr val="bg1"/>
                </a:solidFill>
                <a:latin typeface="Meiryo UI" panose="020B0604030504040204" pitchFamily="50" charset="-128"/>
                <a:ea typeface="Meiryo UI" panose="020B0604030504040204" pitchFamily="50" charset="-128"/>
              </a:rPr>
              <a:t>		21</a:t>
            </a:r>
            <a:endParaRPr lang="en-US" altLang="ja-JP" b="1" dirty="0">
              <a:solidFill>
                <a:schemeClr val="bg1"/>
              </a:solidFill>
              <a:latin typeface="Meiryo UI" panose="020B0604030504040204" pitchFamily="50" charset="-128"/>
              <a:ea typeface="Meiryo UI" panose="020B0604030504040204" pitchFamily="50" charset="-128"/>
            </a:endParaRPr>
          </a:p>
          <a:p>
            <a:endParaRPr lang="en-US" altLang="ja-JP" b="1" dirty="0" smtClean="0">
              <a:solidFill>
                <a:schemeClr val="bg1"/>
              </a:solidFill>
              <a:latin typeface="Meiryo UI" panose="020B0604030504040204" pitchFamily="50" charset="-128"/>
              <a:ea typeface="Meiryo UI" panose="020B0604030504040204" pitchFamily="50" charset="-128"/>
            </a:endParaRPr>
          </a:p>
          <a:p>
            <a:r>
              <a:rPr lang="ja-JP" altLang="en-US" b="1" dirty="0" smtClean="0">
                <a:solidFill>
                  <a:schemeClr val="bg1"/>
                </a:solidFill>
                <a:latin typeface="Meiryo UI" panose="020B0604030504040204" pitchFamily="50" charset="-128"/>
                <a:ea typeface="Meiryo UI" panose="020B0604030504040204" pitchFamily="50" charset="-128"/>
              </a:rPr>
              <a:t>探究・</a:t>
            </a:r>
            <a:r>
              <a:rPr lang="ja-JP" altLang="en-US" b="1" dirty="0" smtClean="0">
                <a:solidFill>
                  <a:schemeClr val="bg1"/>
                </a:solidFill>
                <a:latin typeface="Meiryo UI" panose="020B0604030504040204" pitchFamily="50" charset="-128"/>
                <a:ea typeface="Meiryo UI" panose="020B0604030504040204" pitchFamily="50" charset="-128"/>
              </a:rPr>
              <a:t>体験コンテンツ問い合わせ先</a:t>
            </a:r>
            <a:r>
              <a:rPr lang="en-US" altLang="ja-JP" b="1" dirty="0">
                <a:solidFill>
                  <a:schemeClr val="bg1"/>
                </a:solidFill>
                <a:latin typeface="Meiryo UI" panose="020B0604030504040204" pitchFamily="50" charset="-128"/>
                <a:ea typeface="Meiryo UI" panose="020B0604030504040204" pitchFamily="50" charset="-128"/>
              </a:rPr>
              <a:t> </a:t>
            </a:r>
            <a:r>
              <a:rPr lang="en-US" altLang="ja-JP" b="1" dirty="0" smtClean="0">
                <a:solidFill>
                  <a:schemeClr val="bg1"/>
                </a:solidFill>
                <a:latin typeface="Meiryo UI" panose="020B0604030504040204" pitchFamily="50" charset="-128"/>
                <a:ea typeface="Meiryo UI" panose="020B0604030504040204" pitchFamily="50" charset="-128"/>
              </a:rPr>
              <a:t>     22</a:t>
            </a:r>
          </a:p>
          <a:p>
            <a:endParaRPr lang="en-US" altLang="ja-JP" b="1" dirty="0">
              <a:solidFill>
                <a:schemeClr val="bg1"/>
              </a:solidFill>
              <a:latin typeface="Meiryo UI" panose="020B0604030504040204" pitchFamily="50" charset="-128"/>
              <a:ea typeface="Meiryo UI" panose="020B0604030504040204" pitchFamily="50" charset="-128"/>
            </a:endParaRPr>
          </a:p>
        </p:txBody>
      </p:sp>
      <p:sp>
        <p:nvSpPr>
          <p:cNvPr id="15" name="スライド番号プレースホルダー 14"/>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chemeClr val="bg1"/>
                </a:solidFill>
              </a:rPr>
              <a:t>1</a:t>
            </a:fld>
            <a:endParaRPr lang="ja-JP" altLang="en-US" dirty="0">
              <a:solidFill>
                <a:schemeClr val="bg1"/>
              </a:solidFill>
            </a:endParaRPr>
          </a:p>
        </p:txBody>
      </p:sp>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rotWithShape="1">
          <a:blip r:embed="rId2" cstate="print">
            <a:extLst>
              <a:ext uri="{28A0092B-C50C-407E-A947-70E740481C1C}">
                <a14:useLocalDpi xmlns:a14="http://schemas.microsoft.com/office/drawing/2010/main" val="0"/>
              </a:ext>
            </a:extLst>
          </a:blip>
          <a:srcRect l="68600" t="6834" r="-174" b="41416"/>
          <a:stretch/>
        </p:blipFill>
        <p:spPr>
          <a:xfrm>
            <a:off x="8804619" y="2831627"/>
            <a:ext cx="1757235" cy="1692000"/>
          </a:xfrm>
          <a:prstGeom prst="rect">
            <a:avLst/>
          </a:prstGeom>
        </p:spPr>
      </p:pic>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t="3566" b="10539"/>
          <a:stretch/>
        </p:blipFill>
        <p:spPr>
          <a:xfrm>
            <a:off x="258" y="1528423"/>
            <a:ext cx="7784842" cy="3745046"/>
          </a:xfrm>
          <a:prstGeom prst="rect">
            <a:avLst/>
          </a:prstGeom>
        </p:spPr>
      </p:pic>
      <p:sp>
        <p:nvSpPr>
          <p:cNvPr id="11" name="object 11"/>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endParaRPr/>
          </a:p>
        </p:txBody>
      </p:sp>
      <p:sp>
        <p:nvSpPr>
          <p:cNvPr id="35" name="object 5"/>
          <p:cNvSpPr txBox="1"/>
          <p:nvPr/>
        </p:nvSpPr>
        <p:spPr>
          <a:xfrm>
            <a:off x="788221" y="275069"/>
            <a:ext cx="9559468" cy="382156"/>
          </a:xfrm>
          <a:prstGeom prst="rect">
            <a:avLst/>
          </a:prstGeom>
          <a:noFill/>
          <a:ln>
            <a:noFill/>
          </a:ln>
        </p:spPr>
        <p:txBody>
          <a:bodyPr vert="horz" wrap="square" lIns="0" tIns="12700" rIns="0" bIns="0" rtlCol="0">
            <a:spAutoFit/>
          </a:bodyPr>
          <a:lstStyle/>
          <a:p>
            <a:pPr marL="504200" lvl="0" indent="-504200" defTabSz="1008400" fontAlgn="base">
              <a:spcBef>
                <a:spcPct val="0"/>
              </a:spcBef>
              <a:spcAft>
                <a:spcPct val="0"/>
              </a:spcAft>
              <a:defRPr/>
            </a:pPr>
            <a:r>
              <a:rPr lang="ja-JP" altLang="en-US" sz="2400" b="1" dirty="0" smtClean="0">
                <a:solidFill>
                  <a:srgbClr val="FF0000"/>
                </a:solidFill>
                <a:latin typeface="Meiryo UI" panose="020B0604030504040204" pitchFamily="50" charset="-128"/>
                <a:ea typeface="Meiryo UI" panose="020B0604030504040204" pitchFamily="50" charset="-128"/>
                <a:cs typeface="Yu Gothic"/>
              </a:rPr>
              <a:t>トピックス　万博は「ゲートウェイ」、徳島「まるごとパビリオン」</a:t>
            </a:r>
            <a:endParaRPr lang="en-US" altLang="ja-JP" sz="2400" b="1" dirty="0">
              <a:solidFill>
                <a:srgbClr val="FF0000"/>
              </a:solidFill>
              <a:latin typeface="Meiryo UI" panose="020B0604030504040204" pitchFamily="50" charset="-128"/>
              <a:ea typeface="Meiryo UI" panose="020B0604030504040204" pitchFamily="50" charset="-128"/>
              <a:cs typeface="Yu Gothic"/>
            </a:endParaRPr>
          </a:p>
        </p:txBody>
      </p:sp>
      <p:sp>
        <p:nvSpPr>
          <p:cNvPr id="16" name="テキスト ボックス 15"/>
          <p:cNvSpPr txBox="1"/>
          <p:nvPr/>
        </p:nvSpPr>
        <p:spPr>
          <a:xfrm>
            <a:off x="3670300" y="4916425"/>
            <a:ext cx="3080582" cy="276999"/>
          </a:xfrm>
          <a:prstGeom prst="rect">
            <a:avLst/>
          </a:prstGeom>
          <a:solidFill>
            <a:srgbClr val="002060"/>
          </a:solidFill>
        </p:spPr>
        <p:txBody>
          <a:bodyPr wrap="square" rtlCol="0">
            <a:spAutoFit/>
          </a:bodyPr>
          <a:lstStyle/>
          <a:p>
            <a:r>
              <a:rPr lang="ja-JP" altLang="en-US" sz="1200" dirty="0" smtClean="0">
                <a:solidFill>
                  <a:schemeClr val="bg1"/>
                </a:solidFill>
                <a:latin typeface="Meiryo UI" panose="020B0604030504040204" pitchFamily="50" charset="-128"/>
                <a:ea typeface="Meiryo UI" panose="020B0604030504040204" pitchFamily="50" charset="-128"/>
              </a:rPr>
              <a:t>画像：徳島パビリオン エントランスイメージﾞ図</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3" name="正方形/長方形 2"/>
          <p:cNvSpPr/>
          <p:nvPr/>
        </p:nvSpPr>
        <p:spPr>
          <a:xfrm>
            <a:off x="8804619" y="4624044"/>
            <a:ext cx="1829988" cy="523220"/>
          </a:xfrm>
          <a:prstGeom prst="rect">
            <a:avLst/>
          </a:prstGeom>
          <a:solidFill>
            <a:schemeClr val="bg1"/>
          </a:solidFill>
          <a:ln w="25400">
            <a:solidFill>
              <a:srgbClr val="002060"/>
            </a:solidFill>
          </a:ln>
        </p:spPr>
        <p:txBody>
          <a:bodyPr wrap="none">
            <a:spAutoFit/>
          </a:bodyPr>
          <a:lstStyle/>
          <a:p>
            <a:r>
              <a:rPr lang="ja-JP" altLang="en-US" sz="1400" b="1" u="dbl" dirty="0">
                <a:solidFill>
                  <a:srgbClr val="002060"/>
                </a:solidFill>
                <a:latin typeface="Meiryo UI" panose="020B0604030504040204" pitchFamily="50" charset="-128"/>
                <a:ea typeface="Meiryo UI" panose="020B0604030504040204" pitchFamily="50" charset="-128"/>
              </a:rPr>
              <a:t>夢洲</a:t>
            </a:r>
            <a:r>
              <a:rPr lang="en-US" altLang="ja-JP" sz="1400" b="1" u="dbl" dirty="0">
                <a:solidFill>
                  <a:srgbClr val="002060"/>
                </a:solidFill>
                <a:latin typeface="Meiryo UI" panose="020B0604030504040204" pitchFamily="50" charset="-128"/>
                <a:ea typeface="Meiryo UI" panose="020B0604030504040204" pitchFamily="50" charset="-128"/>
              </a:rPr>
              <a:t>(</a:t>
            </a:r>
            <a:r>
              <a:rPr lang="ja-JP" altLang="en-US" sz="1400" b="1" u="dbl" dirty="0">
                <a:solidFill>
                  <a:srgbClr val="002060"/>
                </a:solidFill>
                <a:latin typeface="Meiryo UI" panose="020B0604030504040204" pitchFamily="50" charset="-128"/>
                <a:ea typeface="Meiryo UI" panose="020B0604030504040204" pitchFamily="50" charset="-128"/>
              </a:rPr>
              <a:t>万博</a:t>
            </a:r>
            <a:r>
              <a:rPr lang="en-US" altLang="ja-JP" sz="1400" b="1" u="dbl" dirty="0" smtClean="0">
                <a:solidFill>
                  <a:srgbClr val="002060"/>
                </a:solidFill>
                <a:latin typeface="Meiryo UI" panose="020B0604030504040204" pitchFamily="50" charset="-128"/>
                <a:ea typeface="Meiryo UI" panose="020B0604030504040204" pitchFamily="50" charset="-128"/>
              </a:rPr>
              <a:t>)</a:t>
            </a:r>
            <a:r>
              <a:rPr lang="ja-JP" altLang="en-US" sz="1400" b="1" u="dbl" dirty="0" smtClean="0">
                <a:solidFill>
                  <a:srgbClr val="002060"/>
                </a:solidFill>
                <a:latin typeface="Meiryo UI" panose="020B0604030504040204" pitchFamily="50" charset="-128"/>
                <a:ea typeface="Meiryo UI" panose="020B0604030504040204" pitchFamily="50" charset="-128"/>
              </a:rPr>
              <a:t>⇒徳島</a:t>
            </a:r>
            <a:r>
              <a:rPr lang="en-US" altLang="ja-JP" sz="1400" b="1" u="dbl" dirty="0" smtClean="0">
                <a:solidFill>
                  <a:srgbClr val="002060"/>
                </a:solidFill>
                <a:latin typeface="Meiryo UI" panose="020B0604030504040204" pitchFamily="50" charset="-128"/>
                <a:ea typeface="Meiryo UI" panose="020B0604030504040204" pitchFamily="50" charset="-128"/>
              </a:rPr>
              <a:t>IC</a:t>
            </a:r>
          </a:p>
          <a:p>
            <a:r>
              <a:rPr lang="ja-JP" altLang="en-US" sz="1400" b="1" u="dbl" dirty="0" smtClean="0">
                <a:solidFill>
                  <a:srgbClr val="002060"/>
                </a:solidFill>
                <a:latin typeface="Meiryo UI" panose="020B0604030504040204" pitchFamily="50" charset="-128"/>
                <a:ea typeface="Meiryo UI" panose="020B0604030504040204" pitchFamily="50" charset="-128"/>
              </a:rPr>
              <a:t>バス</a:t>
            </a:r>
            <a:r>
              <a:rPr lang="ja-JP" altLang="en-US" sz="1400" b="1" u="dbl" dirty="0">
                <a:solidFill>
                  <a:srgbClr val="FF0000"/>
                </a:solidFill>
                <a:latin typeface="Meiryo UI" panose="020B0604030504040204" pitchFamily="50" charset="-128"/>
                <a:ea typeface="Meiryo UI" panose="020B0604030504040204" pitchFamily="50" charset="-128"/>
              </a:rPr>
              <a:t>約</a:t>
            </a:r>
            <a:r>
              <a:rPr lang="en-US" altLang="ja-JP" sz="1400" b="1" u="dbl" dirty="0">
                <a:solidFill>
                  <a:srgbClr val="FF0000"/>
                </a:solidFill>
                <a:latin typeface="Meiryo UI" panose="020B0604030504040204" pitchFamily="50" charset="-128"/>
                <a:ea typeface="Meiryo UI" panose="020B0604030504040204" pitchFamily="50" charset="-128"/>
              </a:rPr>
              <a:t>150</a:t>
            </a:r>
            <a:r>
              <a:rPr lang="ja-JP" altLang="en-US" sz="1400" b="1" u="dbl" dirty="0">
                <a:solidFill>
                  <a:srgbClr val="FF0000"/>
                </a:solidFill>
                <a:latin typeface="Meiryo UI" panose="020B0604030504040204" pitchFamily="50" charset="-128"/>
                <a:ea typeface="Meiryo UI" panose="020B0604030504040204" pitchFamily="50" charset="-128"/>
              </a:rPr>
              <a:t>分</a:t>
            </a:r>
            <a:r>
              <a:rPr lang="ja-JP" altLang="en-US" sz="1400" b="1" u="dbl" dirty="0">
                <a:solidFill>
                  <a:srgbClr val="002060"/>
                </a:solidFill>
                <a:latin typeface="Meiryo UI" panose="020B0604030504040204" pitchFamily="50" charset="-128"/>
                <a:ea typeface="Meiryo UI" panose="020B0604030504040204" pitchFamily="50" charset="-128"/>
              </a:rPr>
              <a:t>！</a:t>
            </a:r>
          </a:p>
        </p:txBody>
      </p:sp>
      <p:sp>
        <p:nvSpPr>
          <p:cNvPr id="19" name="object 4"/>
          <p:cNvSpPr txBox="1"/>
          <p:nvPr/>
        </p:nvSpPr>
        <p:spPr>
          <a:xfrm>
            <a:off x="-1842" y="976773"/>
            <a:ext cx="10693400" cy="566822"/>
          </a:xfrm>
          <a:prstGeom prst="rect">
            <a:avLst/>
          </a:prstGeom>
          <a:solidFill>
            <a:srgbClr val="002060"/>
          </a:solidFill>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lang="en-US" sz="3600" spc="-15" dirty="0" smtClean="0">
                <a:solidFill>
                  <a:schemeClr val="bg1"/>
                </a:solidFill>
                <a:latin typeface="Meiryo UI" panose="020B0604030504040204" pitchFamily="50" charset="-128"/>
                <a:ea typeface="Meiryo UI" panose="020B0604030504040204" pitchFamily="50" charset="-128"/>
                <a:cs typeface="Yu Gothic UI"/>
              </a:rPr>
              <a:t>2025</a:t>
            </a:r>
            <a:r>
              <a:rPr lang="ja-JP" altLang="en-US" sz="3600" spc="-15" dirty="0" smtClean="0">
                <a:solidFill>
                  <a:schemeClr val="bg1"/>
                </a:solidFill>
                <a:latin typeface="Meiryo UI" panose="020B0604030504040204" pitchFamily="50" charset="-128"/>
                <a:ea typeface="Meiryo UI" panose="020B0604030504040204" pitchFamily="50" charset="-128"/>
                <a:cs typeface="Yu Gothic UI"/>
              </a:rPr>
              <a:t>年大阪・関西万博に</a:t>
            </a:r>
            <a:r>
              <a:rPr lang="ja-JP" altLang="en-US" sz="3600" b="1" spc="-15" dirty="0" smtClean="0">
                <a:solidFill>
                  <a:schemeClr val="bg1"/>
                </a:solidFill>
                <a:latin typeface="Meiryo UI" panose="020B0604030504040204" pitchFamily="50" charset="-128"/>
                <a:ea typeface="Meiryo UI" panose="020B0604030504040204" pitchFamily="50" charset="-128"/>
                <a:cs typeface="Yu Gothic UI"/>
              </a:rPr>
              <a:t>徳島パビリオン</a:t>
            </a:r>
            <a:r>
              <a:rPr lang="ja-JP" altLang="en-US" sz="3600" spc="-15" dirty="0" smtClean="0">
                <a:solidFill>
                  <a:schemeClr val="bg1"/>
                </a:solidFill>
                <a:latin typeface="Meiryo UI" panose="020B0604030504040204" pitchFamily="50" charset="-128"/>
                <a:ea typeface="Meiryo UI" panose="020B0604030504040204" pitchFamily="50" charset="-128"/>
                <a:cs typeface="Yu Gothic UI"/>
              </a:rPr>
              <a:t>を出展します！</a:t>
            </a:r>
            <a:endParaRPr kumimoji="1" sz="2000" i="0" u="none" strike="noStrike" kern="1200" cap="none" spc="0" normalizeH="0" baseline="0" noProof="0" dirty="0">
              <a:ln>
                <a:noFill/>
              </a:ln>
              <a:solidFill>
                <a:prstClr val="black"/>
              </a:solidFill>
              <a:effectLst/>
              <a:uLnTx/>
              <a:uFillTx/>
              <a:latin typeface="Yu Gothic UI"/>
              <a:cs typeface="Yu Gothic UI"/>
            </a:endParaRPr>
          </a:p>
        </p:txBody>
      </p:sp>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r="6470"/>
          <a:stretch/>
        </p:blipFill>
        <p:spPr>
          <a:xfrm>
            <a:off x="8785841" y="1597025"/>
            <a:ext cx="1758545" cy="1116000"/>
          </a:xfrm>
          <a:prstGeom prst="rect">
            <a:avLst/>
          </a:prstGeom>
          <a:ln w="31750">
            <a:solidFill>
              <a:srgbClr val="002060"/>
            </a:solidFill>
          </a:ln>
        </p:spPr>
      </p:pic>
      <p:cxnSp>
        <p:nvCxnSpPr>
          <p:cNvPr id="9" name="直線矢印コネクタ 8"/>
          <p:cNvCxnSpPr/>
          <p:nvPr/>
        </p:nvCxnSpPr>
        <p:spPr>
          <a:xfrm>
            <a:off x="10030748" y="3152330"/>
            <a:ext cx="46690" cy="187155"/>
          </a:xfrm>
          <a:prstGeom prst="straightConnector1">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pic>
        <p:nvPicPr>
          <p:cNvPr id="26" name="図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1083" y="2816225"/>
            <a:ext cx="1758545" cy="1116000"/>
          </a:xfrm>
          <a:prstGeom prst="rect">
            <a:avLst/>
          </a:prstGeom>
          <a:ln w="31750">
            <a:solidFill>
              <a:srgbClr val="002060"/>
            </a:solidFill>
          </a:ln>
        </p:spPr>
      </p:pic>
      <p:pic>
        <p:nvPicPr>
          <p:cNvPr id="28" name="図 27"/>
          <p:cNvPicPr>
            <a:picLocks noChangeAspect="1"/>
          </p:cNvPicPr>
          <p:nvPr/>
        </p:nvPicPr>
        <p:blipFill rotWithShape="1">
          <a:blip r:embed="rId6" cstate="print">
            <a:extLst>
              <a:ext uri="{28A0092B-C50C-407E-A947-70E740481C1C}">
                <a14:useLocalDpi xmlns:a14="http://schemas.microsoft.com/office/drawing/2010/main" val="0"/>
              </a:ext>
            </a:extLst>
          </a:blip>
          <a:srcRect l="3376" t="-2402" r="6602" b="2402"/>
          <a:stretch/>
        </p:blipFill>
        <p:spPr>
          <a:xfrm>
            <a:off x="6849279" y="4035425"/>
            <a:ext cx="1758545" cy="1116000"/>
          </a:xfrm>
          <a:prstGeom prst="rect">
            <a:avLst/>
          </a:prstGeom>
          <a:ln w="31750">
            <a:solidFill>
              <a:srgbClr val="002060"/>
            </a:solidFill>
          </a:ln>
        </p:spPr>
      </p:pic>
      <p:pic>
        <p:nvPicPr>
          <p:cNvPr id="29" name="図 28"/>
          <p:cNvPicPr>
            <a:picLocks noChangeAspect="1"/>
          </p:cNvPicPr>
          <p:nvPr/>
        </p:nvPicPr>
        <p:blipFill rotWithShape="1">
          <a:blip r:embed="rId7" cstate="print">
            <a:extLst>
              <a:ext uri="{28A0092B-C50C-407E-A947-70E740481C1C}">
                <a14:useLocalDpi xmlns:a14="http://schemas.microsoft.com/office/drawing/2010/main" val="0"/>
              </a:ext>
            </a:extLst>
          </a:blip>
          <a:srcRect l="12978"/>
          <a:stretch/>
        </p:blipFill>
        <p:spPr>
          <a:xfrm>
            <a:off x="6840419" y="1597025"/>
            <a:ext cx="1758545" cy="1116000"/>
          </a:xfrm>
          <a:prstGeom prst="rect">
            <a:avLst/>
          </a:prstGeom>
          <a:ln w="31750">
            <a:solidFill>
              <a:srgbClr val="002060"/>
            </a:solidFill>
          </a:ln>
        </p:spPr>
      </p:pic>
      <p:sp>
        <p:nvSpPr>
          <p:cNvPr id="32" name="テキスト ボックス 31">
            <a:extLst>
              <a:ext uri="{FF2B5EF4-FFF2-40B4-BE49-F238E27FC236}">
                <a16:creationId xmlns:a16="http://schemas.microsoft.com/office/drawing/2014/main" id="{3BE6E354-F1DB-3C06-29F4-C04E61365215}"/>
              </a:ext>
            </a:extLst>
          </p:cNvPr>
          <p:cNvSpPr txBox="1"/>
          <p:nvPr/>
        </p:nvSpPr>
        <p:spPr>
          <a:xfrm>
            <a:off x="0" y="5222848"/>
            <a:ext cx="10693400" cy="2554545"/>
          </a:xfrm>
          <a:prstGeom prst="rect">
            <a:avLst/>
          </a:prstGeom>
          <a:solidFill>
            <a:srgbClr val="002060"/>
          </a:solidFill>
        </p:spPr>
        <p:txBody>
          <a:bodyPr wrap="square">
            <a:spAutoFit/>
          </a:bodyPr>
          <a:lstStyle/>
          <a:p>
            <a:pPr>
              <a:defRPr/>
            </a:pPr>
            <a:r>
              <a:rPr lang="ja-JP" altLang="en-US" sz="2000" dirty="0" smtClean="0">
                <a:solidFill>
                  <a:schemeClr val="bg1"/>
                </a:solidFill>
                <a:latin typeface="Meiryo UI" panose="020B0604030504040204" pitchFamily="50" charset="-128"/>
                <a:ea typeface="Meiryo UI" panose="020B0604030504040204" pitchFamily="50" charset="-128"/>
              </a:rPr>
              <a:t>・徳島県</a:t>
            </a:r>
            <a:r>
              <a:rPr lang="ja-JP" altLang="en-US" sz="2000" dirty="0">
                <a:solidFill>
                  <a:schemeClr val="bg1"/>
                </a:solidFill>
                <a:latin typeface="Meiryo UI" panose="020B0604030504040204" pitchFamily="50" charset="-128"/>
                <a:ea typeface="Meiryo UI" panose="020B0604030504040204" pitchFamily="50" charset="-128"/>
              </a:rPr>
              <a:t>は関西広域連合の一員として</a:t>
            </a:r>
            <a:r>
              <a:rPr lang="ja-JP" altLang="en-US" sz="2000" dirty="0" smtClean="0">
                <a:solidFill>
                  <a:schemeClr val="bg1"/>
                </a:solidFill>
                <a:latin typeface="Meiryo UI" panose="020B0604030504040204" pitchFamily="50" charset="-128"/>
                <a:ea typeface="Meiryo UI" panose="020B0604030504040204" pitchFamily="50" charset="-128"/>
              </a:rPr>
              <a:t>、関西パビリオン内に</a:t>
            </a:r>
            <a:r>
              <a:rPr lang="ja-JP" altLang="en-US" sz="2000" b="1" u="sng" dirty="0" smtClean="0">
                <a:solidFill>
                  <a:schemeClr val="bg1"/>
                </a:solidFill>
                <a:latin typeface="Meiryo UI" panose="020B0604030504040204" pitchFamily="50" charset="-128"/>
                <a:ea typeface="Meiryo UI" panose="020B0604030504040204" pitchFamily="50" charset="-128"/>
              </a:rPr>
              <a:t>徳島パビリオン</a:t>
            </a:r>
            <a:r>
              <a:rPr lang="ja-JP" altLang="en-US" sz="2000" dirty="0" smtClean="0">
                <a:solidFill>
                  <a:schemeClr val="bg1"/>
                </a:solidFill>
                <a:latin typeface="Meiryo UI" panose="020B0604030504040204" pitchFamily="50" charset="-128"/>
                <a:ea typeface="Meiryo UI" panose="020B0604030504040204" pitchFamily="50" charset="-128"/>
              </a:rPr>
              <a:t>を出展します。</a:t>
            </a:r>
            <a:endParaRPr lang="ja-JP" altLang="en-US" sz="2000" dirty="0">
              <a:solidFill>
                <a:schemeClr val="bg1"/>
              </a:solidFill>
              <a:latin typeface="Meiryo UI" panose="020B0604030504040204" pitchFamily="50" charset="-128"/>
              <a:ea typeface="Meiryo UI" panose="020B0604030504040204" pitchFamily="50" charset="-128"/>
            </a:endParaRPr>
          </a:p>
          <a:p>
            <a:pPr>
              <a:defRPr/>
            </a:pPr>
            <a:r>
              <a:rPr lang="ja-JP" altLang="en-US" sz="2000" dirty="0">
                <a:solidFill>
                  <a:schemeClr val="bg1"/>
                </a:solidFill>
                <a:latin typeface="Meiryo UI" panose="020B0604030504040204" pitchFamily="50" charset="-128"/>
                <a:ea typeface="Meiryo UI" panose="020B0604030504040204" pitchFamily="50" charset="-128"/>
              </a:rPr>
              <a:t>・夢洲会場</a:t>
            </a:r>
            <a:r>
              <a:rPr lang="ja-JP" altLang="en-US" sz="2000" dirty="0" smtClean="0">
                <a:solidFill>
                  <a:schemeClr val="bg1"/>
                </a:solidFill>
                <a:latin typeface="Meiryo UI" panose="020B0604030504040204" pitchFamily="50" charset="-128"/>
                <a:ea typeface="Meiryo UI" panose="020B0604030504040204" pitchFamily="50" charset="-128"/>
              </a:rPr>
              <a:t>において徳島</a:t>
            </a:r>
            <a:r>
              <a:rPr lang="ja-JP" altLang="en-US" sz="2000" dirty="0">
                <a:solidFill>
                  <a:schemeClr val="bg1"/>
                </a:solidFill>
                <a:latin typeface="Meiryo UI" panose="020B0604030504040204" pitchFamily="50" charset="-128"/>
                <a:ea typeface="Meiryo UI" panose="020B0604030504040204" pitchFamily="50" charset="-128"/>
              </a:rPr>
              <a:t>全域を体感することが</a:t>
            </a:r>
            <a:r>
              <a:rPr lang="ja-JP" altLang="en-US" sz="2000" dirty="0" smtClean="0">
                <a:solidFill>
                  <a:schemeClr val="bg1"/>
                </a:solidFill>
                <a:latin typeface="Meiryo UI" panose="020B0604030504040204" pitchFamily="50" charset="-128"/>
                <a:ea typeface="Meiryo UI" panose="020B0604030504040204" pitchFamily="50" charset="-128"/>
              </a:rPr>
              <a:t>できるよう、伝統</a:t>
            </a:r>
            <a:r>
              <a:rPr lang="ja-JP" altLang="en-US" sz="2000" dirty="0">
                <a:solidFill>
                  <a:schemeClr val="bg1"/>
                </a:solidFill>
                <a:latin typeface="Meiryo UI" panose="020B0604030504040204" pitchFamily="50" charset="-128"/>
                <a:ea typeface="Meiryo UI" panose="020B0604030504040204" pitchFamily="50" charset="-128"/>
              </a:rPr>
              <a:t>芸能から最新技術まで、</a:t>
            </a:r>
            <a:r>
              <a:rPr lang="ja-JP" altLang="en-US" sz="2000" dirty="0" smtClean="0">
                <a:solidFill>
                  <a:schemeClr val="bg1"/>
                </a:solidFill>
                <a:latin typeface="Meiryo UI" panose="020B0604030504040204" pitchFamily="50" charset="-128"/>
                <a:ea typeface="Meiryo UI" panose="020B0604030504040204" pitchFamily="50" charset="-128"/>
              </a:rPr>
              <a:t>時系列に沿って</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r>
              <a:rPr lang="ja-JP" altLang="en-US" sz="2000" dirty="0">
                <a:solidFill>
                  <a:schemeClr val="bg1"/>
                </a:solidFill>
                <a:latin typeface="Meiryo UI" panose="020B0604030504040204" pitchFamily="50" charset="-128"/>
                <a:ea typeface="Meiryo UI" panose="020B0604030504040204" pitchFamily="50" charset="-128"/>
              </a:rPr>
              <a:t>　</a:t>
            </a:r>
            <a:r>
              <a:rPr lang="ja-JP" altLang="en-US" sz="2000" dirty="0" smtClean="0">
                <a:solidFill>
                  <a:schemeClr val="bg1"/>
                </a:solidFill>
                <a:latin typeface="Meiryo UI" panose="020B0604030504040204" pitchFamily="50" charset="-128"/>
                <a:ea typeface="Meiryo UI" panose="020B0604030504040204" pitchFamily="50" charset="-128"/>
              </a:rPr>
              <a:t>徳島</a:t>
            </a:r>
            <a:r>
              <a:rPr lang="ja-JP" altLang="en-US" sz="2000" dirty="0">
                <a:solidFill>
                  <a:schemeClr val="bg1"/>
                </a:solidFill>
                <a:latin typeface="Meiryo UI" panose="020B0604030504040204" pitchFamily="50" charset="-128"/>
                <a:ea typeface="Meiryo UI" panose="020B0604030504040204" pitchFamily="50" charset="-128"/>
              </a:rPr>
              <a:t>の過去から未来</a:t>
            </a:r>
            <a:r>
              <a:rPr lang="ja-JP" altLang="en-US" sz="2000" dirty="0" smtClean="0">
                <a:solidFill>
                  <a:schemeClr val="bg1"/>
                </a:solidFill>
                <a:latin typeface="Meiryo UI" panose="020B0604030504040204" pitchFamily="50" charset="-128"/>
                <a:ea typeface="Meiryo UI" panose="020B0604030504040204" pitchFamily="50" charset="-128"/>
              </a:rPr>
              <a:t>まで体</a:t>
            </a:r>
            <a:r>
              <a:rPr lang="ja-JP" altLang="en-US" sz="2000" dirty="0">
                <a:solidFill>
                  <a:schemeClr val="bg1"/>
                </a:solidFill>
                <a:latin typeface="Meiryo UI" panose="020B0604030504040204" pitchFamily="50" charset="-128"/>
                <a:ea typeface="Meiryo UI" panose="020B0604030504040204" pitchFamily="50" charset="-128"/>
              </a:rPr>
              <a:t>感</a:t>
            </a:r>
            <a:r>
              <a:rPr lang="ja-JP" altLang="en-US" sz="2000" dirty="0" smtClean="0">
                <a:solidFill>
                  <a:schemeClr val="bg1"/>
                </a:solidFill>
                <a:latin typeface="Meiryo UI" panose="020B0604030504040204" pitchFamily="50" charset="-128"/>
                <a:ea typeface="Meiryo UI" panose="020B0604030504040204" pitchFamily="50" charset="-128"/>
              </a:rPr>
              <a:t>いただけるコンテンツを設置します 。</a:t>
            </a:r>
            <a:endParaRPr lang="ja-JP" altLang="en-US" sz="2000" dirty="0">
              <a:solidFill>
                <a:schemeClr val="bg1"/>
              </a:solidFill>
              <a:latin typeface="Meiryo UI" panose="020B0604030504040204" pitchFamily="50" charset="-128"/>
              <a:ea typeface="Meiryo UI" panose="020B0604030504040204" pitchFamily="50" charset="-128"/>
            </a:endParaRPr>
          </a:p>
          <a:p>
            <a:pPr>
              <a:defRPr/>
            </a:pPr>
            <a:r>
              <a:rPr lang="ja-JP" altLang="en-US" sz="2000" dirty="0">
                <a:solidFill>
                  <a:schemeClr val="bg1"/>
                </a:solidFill>
                <a:latin typeface="Meiryo UI" panose="020B0604030504040204" pitchFamily="50" charset="-128"/>
                <a:ea typeface="Meiryo UI" panose="020B0604030504040204" pitchFamily="50" charset="-128"/>
              </a:rPr>
              <a:t>・万博会場</a:t>
            </a:r>
            <a:r>
              <a:rPr lang="ja-JP" altLang="en-US" sz="2000" dirty="0" smtClean="0">
                <a:solidFill>
                  <a:schemeClr val="bg1"/>
                </a:solidFill>
                <a:latin typeface="Meiryo UI" panose="020B0604030504040204" pitchFamily="50" charset="-128"/>
                <a:ea typeface="Meiryo UI" panose="020B0604030504040204" pitchFamily="50" charset="-128"/>
              </a:rPr>
              <a:t>と、徳島</a:t>
            </a:r>
            <a:r>
              <a:rPr lang="ja-JP" altLang="en-US" sz="2000" dirty="0">
                <a:solidFill>
                  <a:schemeClr val="bg1"/>
                </a:solidFill>
                <a:latin typeface="Meiryo UI" panose="020B0604030504040204" pitchFamily="50" charset="-128"/>
                <a:ea typeface="Meiryo UI" panose="020B0604030504040204" pitchFamily="50" charset="-128"/>
              </a:rPr>
              <a:t>現地での両方の体験を通じて、「持続可能な社会づくり」や「未来技術」への</a:t>
            </a:r>
            <a:r>
              <a:rPr lang="ja-JP" altLang="en-US" sz="2000" dirty="0" smtClean="0">
                <a:solidFill>
                  <a:schemeClr val="bg1"/>
                </a:solidFill>
                <a:latin typeface="Meiryo UI" panose="020B0604030504040204" pitchFamily="50" charset="-128"/>
                <a:ea typeface="Meiryo UI" panose="020B0604030504040204" pitchFamily="50" charset="-128"/>
              </a:rPr>
              <a:t>学びを</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r>
              <a:rPr lang="ja-JP" altLang="en-US" sz="2000" dirty="0">
                <a:solidFill>
                  <a:schemeClr val="bg1"/>
                </a:solidFill>
                <a:latin typeface="Meiryo UI" panose="020B0604030504040204" pitchFamily="50" charset="-128"/>
                <a:ea typeface="Meiryo UI" panose="020B0604030504040204" pitchFamily="50" charset="-128"/>
              </a:rPr>
              <a:t>　</a:t>
            </a:r>
            <a:r>
              <a:rPr lang="ja-JP" altLang="en-US" sz="2000" dirty="0" smtClean="0">
                <a:solidFill>
                  <a:schemeClr val="bg1"/>
                </a:solidFill>
                <a:latin typeface="Meiryo UI" panose="020B0604030504040204" pitchFamily="50" charset="-128"/>
                <a:ea typeface="Meiryo UI" panose="020B0604030504040204" pitchFamily="50" charset="-128"/>
              </a:rPr>
              <a:t>深めて</a:t>
            </a:r>
            <a:r>
              <a:rPr lang="ja-JP" altLang="en-US" sz="2000" dirty="0">
                <a:solidFill>
                  <a:schemeClr val="bg1"/>
                </a:solidFill>
                <a:latin typeface="Meiryo UI" panose="020B0604030504040204" pitchFamily="50" charset="-128"/>
                <a:ea typeface="Meiryo UI" panose="020B0604030504040204" pitchFamily="50" charset="-128"/>
              </a:rPr>
              <a:t>ください</a:t>
            </a:r>
            <a:r>
              <a:rPr lang="ja-JP" altLang="en-US" sz="2000" dirty="0" smtClean="0">
                <a:solidFill>
                  <a:schemeClr val="bg1"/>
                </a:solidFill>
                <a:latin typeface="Meiryo UI" panose="020B0604030504040204" pitchFamily="50" charset="-128"/>
                <a:ea typeface="Meiryo UI" panose="020B0604030504040204" pitchFamily="50" charset="-128"/>
              </a:rPr>
              <a:t>。</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endParaRPr lang="en-US" altLang="ja-JP" sz="2000" dirty="0">
              <a:solidFill>
                <a:schemeClr val="bg1"/>
              </a:solidFill>
              <a:latin typeface="Meiryo UI" panose="020B0604030504040204" pitchFamily="50" charset="-128"/>
              <a:ea typeface="Meiryo UI" panose="020B0604030504040204" pitchFamily="50" charset="-128"/>
            </a:endParaRPr>
          </a:p>
          <a:p>
            <a:pPr>
              <a:defRPr/>
            </a:pPr>
            <a:endParaRPr lang="ja-JP" altLang="en-US" sz="2000" dirty="0">
              <a:solidFill>
                <a:schemeClr val="bg1"/>
              </a:solidFill>
              <a:latin typeface="Meiryo UI" panose="020B0604030504040204" pitchFamily="50" charset="-128"/>
              <a:ea typeface="Meiryo UI" panose="020B0604030504040204" pitchFamily="50" charset="-128"/>
            </a:endParaRPr>
          </a:p>
          <a:p>
            <a:pPr>
              <a:defRPr/>
            </a:pPr>
            <a:endParaRPr kumimoji="1" lang="en-US" altLang="ja-JP"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rotWithShape="1">
          <a:blip r:embed="rId8" cstate="print">
            <a:extLst>
              <a:ext uri="{28A0092B-C50C-407E-A947-70E740481C1C}">
                <a14:useLocalDpi xmlns:a14="http://schemas.microsoft.com/office/drawing/2010/main" val="0"/>
              </a:ext>
            </a:extLst>
          </a:blip>
          <a:srcRect l="33440" t="15043" r="34259" b="67480"/>
          <a:stretch/>
        </p:blipFill>
        <p:spPr>
          <a:xfrm>
            <a:off x="9731281" y="3380121"/>
            <a:ext cx="598934" cy="181495"/>
          </a:xfrm>
          <a:prstGeom prst="rect">
            <a:avLst/>
          </a:prstGeom>
        </p:spPr>
      </p:pic>
      <p:cxnSp>
        <p:nvCxnSpPr>
          <p:cNvPr id="34" name="直線矢印コネクタ 33"/>
          <p:cNvCxnSpPr/>
          <p:nvPr/>
        </p:nvCxnSpPr>
        <p:spPr>
          <a:xfrm flipH="1">
            <a:off x="9379334" y="3249151"/>
            <a:ext cx="402814" cy="70734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H="1">
            <a:off x="9782148" y="3160468"/>
            <a:ext cx="271945" cy="9768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スライド番号プレースホルダー 26"/>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chemeClr val="bg1"/>
                </a:solidFill>
              </a:rPr>
              <a:t>19</a:t>
            </a:fld>
            <a:endParaRPr lang="ja-JP" altLang="en-US" dirty="0">
              <a:solidFill>
                <a:schemeClr val="bg1"/>
              </a:solidFill>
            </a:endParaRPr>
          </a:p>
        </p:txBody>
      </p:sp>
      <p:pic>
        <p:nvPicPr>
          <p:cNvPr id="36" name="図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18095071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68400" y="3292159"/>
            <a:ext cx="8460000" cy="324000"/>
          </a:xfrm>
          <a:prstGeom prst="rect">
            <a:avLst/>
          </a:prstGeom>
          <a:solidFill>
            <a:srgbClr val="002060"/>
          </a:solidFill>
        </p:spPr>
        <p:txBody>
          <a:bodyPr vert="horz" wrap="square" lIns="0" tIns="55880" rIns="0" bIns="0" rtlCol="0">
            <a:spAutoFit/>
          </a:bodyPr>
          <a:lstStyle/>
          <a:p>
            <a:pPr marL="188595" marR="0" lvl="0" indent="0" algn="l" defTabSz="914400" rtl="0" eaLnBrk="1" fontAlgn="auto" latinLnBrk="0" hangingPunct="1">
              <a:lnSpc>
                <a:spcPct val="100000"/>
              </a:lnSpc>
              <a:spcBef>
                <a:spcPts val="440"/>
              </a:spcBef>
              <a:spcAft>
                <a:spcPts val="0"/>
              </a:spcAft>
              <a:buClrTx/>
              <a:buSzTx/>
              <a:buFontTx/>
              <a:buNone/>
              <a:tabLst>
                <a:tab pos="5815330" algn="l"/>
              </a:tabLst>
              <a:defRPr/>
            </a:pPr>
            <a:r>
              <a:rPr kumimoji="1" lang="ja-JP" altLang="en-US" sz="1600" b="1"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S UI Gothic"/>
              </a:rPr>
              <a:t>南部エリア（マリンスポーツ）</a:t>
            </a:r>
            <a:r>
              <a:rPr kumimoji="1" sz="1600" b="0" i="0" u="none" strike="noStrike" kern="1200" cap="none" spc="-5"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S UI Gothic"/>
              </a:rPr>
              <a:t>	</a:t>
            </a:r>
            <a:r>
              <a:rPr kumimoji="1" lang="ja-JP" altLang="en-US" sz="1600" b="0"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S UI Gothic"/>
              </a:rPr>
              <a:t>　　　　　</a:t>
            </a:r>
            <a:endParaRPr kumimoji="1"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S UI Gothic"/>
            </a:endParaRPr>
          </a:p>
        </p:txBody>
      </p:sp>
      <p:sp>
        <p:nvSpPr>
          <p:cNvPr id="6" name="object 6"/>
          <p:cNvSpPr txBox="1"/>
          <p:nvPr/>
        </p:nvSpPr>
        <p:spPr>
          <a:xfrm>
            <a:off x="1168400" y="1062866"/>
            <a:ext cx="8460000" cy="324000"/>
          </a:xfrm>
          <a:prstGeom prst="rect">
            <a:avLst/>
          </a:prstGeom>
          <a:solidFill>
            <a:srgbClr val="002060"/>
          </a:solidFill>
        </p:spPr>
        <p:txBody>
          <a:bodyPr vert="horz" wrap="square" lIns="0" tIns="67945" rIns="0" bIns="0" rtlCol="0">
            <a:spAutoFit/>
          </a:bodyPr>
          <a:lstStyle/>
          <a:p>
            <a:pPr marL="223520" marR="0" lvl="0" indent="0" algn="l" defTabSz="914400" rtl="0" eaLnBrk="1" fontAlgn="auto" latinLnBrk="0" hangingPunct="1">
              <a:lnSpc>
                <a:spcPct val="100000"/>
              </a:lnSpc>
              <a:spcBef>
                <a:spcPts val="535"/>
              </a:spcBef>
              <a:spcAft>
                <a:spcPts val="0"/>
              </a:spcAft>
              <a:buClrTx/>
              <a:buSzTx/>
              <a:buFontTx/>
              <a:buNone/>
              <a:tabLst>
                <a:tab pos="5607685" algn="l"/>
              </a:tabLst>
              <a:defRPr/>
            </a:pPr>
            <a:r>
              <a:rPr lang="ja-JP" altLang="en-US" sz="1600" b="1" spc="-5" dirty="0">
                <a:solidFill>
                  <a:srgbClr val="FFFFFF"/>
                </a:solidFill>
                <a:latin typeface="Meiryo UI" panose="020B0604030504040204" pitchFamily="50" charset="-128"/>
                <a:ea typeface="Meiryo UI" panose="020B0604030504040204" pitchFamily="50" charset="-128"/>
                <a:cs typeface="Yu Gothic"/>
              </a:rPr>
              <a:t>東部エリア</a:t>
            </a:r>
            <a:r>
              <a:rPr kumimoji="1" lang="ja-JP" altLang="en-US" sz="1600" b="1"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Yu Gothic"/>
              </a:rPr>
              <a:t>（リサイクル）</a:t>
            </a:r>
            <a:r>
              <a:rPr kumimoji="1" sz="1600" b="0" i="0" u="none" strike="noStrike" kern="1200" cap="none" spc="-5"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S UI Gothic"/>
              </a:rPr>
              <a:t>	</a:t>
            </a:r>
            <a:r>
              <a:rPr kumimoji="1" lang="ja-JP" altLang="en-US" sz="1600" b="0"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S UI Gothic"/>
              </a:rPr>
              <a:t>　　　　　　</a:t>
            </a:r>
            <a:endParaRPr kumimoji="1"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S UI Gothic"/>
            </a:endParaRPr>
          </a:p>
        </p:txBody>
      </p:sp>
      <p:sp>
        <p:nvSpPr>
          <p:cNvPr id="15" name="object 15"/>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1" name="表 10"/>
          <p:cNvGraphicFramePr>
            <a:graphicFrameLocks noGrp="1"/>
          </p:cNvGraphicFramePr>
          <p:nvPr>
            <p:extLst>
              <p:ext uri="{D42A27DB-BD31-4B8C-83A1-F6EECF244321}">
                <p14:modId xmlns:p14="http://schemas.microsoft.com/office/powerpoint/2010/main" val="1397761805"/>
              </p:ext>
            </p:extLst>
          </p:nvPr>
        </p:nvGraphicFramePr>
        <p:xfrm>
          <a:off x="1233560" y="1441817"/>
          <a:ext cx="8380340" cy="1795392"/>
        </p:xfrm>
        <a:graphic>
          <a:graphicData uri="http://schemas.openxmlformats.org/drawingml/2006/table">
            <a:tbl>
              <a:tblPr/>
              <a:tblGrid>
                <a:gridCol w="783939">
                  <a:extLst>
                    <a:ext uri="{9D8B030D-6E8A-4147-A177-3AD203B41FA5}">
                      <a16:colId xmlns:a16="http://schemas.microsoft.com/office/drawing/2014/main" val="2111606559"/>
                    </a:ext>
                  </a:extLst>
                </a:gridCol>
                <a:gridCol w="7596401">
                  <a:extLst>
                    <a:ext uri="{9D8B030D-6E8A-4147-A177-3AD203B41FA5}">
                      <a16:colId xmlns:a16="http://schemas.microsoft.com/office/drawing/2014/main" val="1370830734"/>
                    </a:ext>
                  </a:extLst>
                </a:gridCol>
              </a:tblGrid>
              <a:tr h="868653">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各発地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大阪・関西万博</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阿波おどり会館</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ーーーー徳島市内泊</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15:00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17:30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18:00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18:30</a:t>
                      </a: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442448"/>
                  </a:ext>
                </a:extLst>
              </a:tr>
              <a:tr h="926739">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2</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市内発</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探究１</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上勝町</a:t>
                      </a:r>
                      <a:r>
                        <a:rPr kumimoji="1" lang="ja-JP" altLang="en-US" sz="1200" b="1" i="0" u="none" strike="noStrike" cap="none" normalizeH="0" baseline="0" dirty="0" err="1" smtClean="0">
                          <a:ln>
                            <a:noFill/>
                          </a:ln>
                          <a:solidFill>
                            <a:srgbClr val="FF0000"/>
                          </a:solidFill>
                          <a:effectLst/>
                          <a:latin typeface="Meiryo UI" panose="020B0604030504040204" pitchFamily="50" charset="-128"/>
                          <a:ea typeface="Meiryo UI" panose="020B0604030504040204" pitchFamily="50" charset="-128"/>
                        </a:rPr>
                        <a:t>ゼロ・ウェイストセンター</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ーーーー</a:t>
                      </a:r>
                      <a:r>
                        <a:rPr lang="zh-TW" altLang="en-US" sz="1200" b="1" dirty="0" smtClean="0">
                          <a:solidFill>
                            <a:srgbClr val="002060"/>
                          </a:solidFill>
                          <a:latin typeface="Meiryo UI" panose="020B0604030504040204" pitchFamily="50" charset="-128"/>
                          <a:ea typeface="Meiryo UI" panose="020B0604030504040204" pitchFamily="50" charset="-128"/>
                          <a:cs typeface="Yu Gothic"/>
                        </a:rPr>
                        <a:t>阿波十郎兵衛屋敷</a:t>
                      </a:r>
                      <a:r>
                        <a:rPr lang="ja-JP" altLang="en-US" sz="1200" b="0" dirty="0" err="1" smtClean="0">
                          <a:solidFill>
                            <a:srgbClr val="002060"/>
                          </a:solidFill>
                          <a:latin typeface="Meiryo UI" panose="020B0604030504040204" pitchFamily="50" charset="-128"/>
                          <a:ea typeface="Meiryo UI" panose="020B0604030504040204" pitchFamily="50" charset="-128"/>
                          <a:cs typeface="Yu Gothic"/>
                        </a:rPr>
                        <a:t>ー</a:t>
                      </a:r>
                      <a:r>
                        <a:rPr lang="ja-JP" altLang="en-US" sz="1200" b="0" dirty="0" smtClean="0">
                          <a:solidFill>
                            <a:srgbClr val="002060"/>
                          </a:solidFill>
                          <a:latin typeface="Meiryo UI" panose="020B0604030504040204" pitchFamily="50" charset="-128"/>
                          <a:ea typeface="Meiryo UI" panose="020B0604030504040204" pitchFamily="50" charset="-128"/>
                          <a:cs typeface="Yu Gothic"/>
                        </a:rPr>
                        <a:t>ーーー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関西方面へ</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9:30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11:00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12:00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13:30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16:00</a:t>
                      </a: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239772"/>
                  </a:ext>
                </a:extLst>
              </a:tr>
            </a:tbl>
          </a:graphicData>
        </a:graphic>
      </p:graphicFrame>
      <p:graphicFrame>
        <p:nvGraphicFramePr>
          <p:cNvPr id="30" name="表 29"/>
          <p:cNvGraphicFramePr>
            <a:graphicFrameLocks noGrp="1"/>
          </p:cNvGraphicFramePr>
          <p:nvPr>
            <p:extLst>
              <p:ext uri="{D42A27DB-BD31-4B8C-83A1-F6EECF244321}">
                <p14:modId xmlns:p14="http://schemas.microsoft.com/office/powerpoint/2010/main" val="2220178900"/>
              </p:ext>
            </p:extLst>
          </p:nvPr>
        </p:nvGraphicFramePr>
        <p:xfrm>
          <a:off x="1250320" y="3671111"/>
          <a:ext cx="8363580" cy="1670312"/>
        </p:xfrm>
        <a:graphic>
          <a:graphicData uri="http://schemas.openxmlformats.org/drawingml/2006/table">
            <a:tbl>
              <a:tblPr/>
              <a:tblGrid>
                <a:gridCol w="782372">
                  <a:extLst>
                    <a:ext uri="{9D8B030D-6E8A-4147-A177-3AD203B41FA5}">
                      <a16:colId xmlns:a16="http://schemas.microsoft.com/office/drawing/2014/main" val="2111606559"/>
                    </a:ext>
                  </a:extLst>
                </a:gridCol>
                <a:gridCol w="7581208">
                  <a:extLst>
                    <a:ext uri="{9D8B030D-6E8A-4147-A177-3AD203B41FA5}">
                      <a16:colId xmlns:a16="http://schemas.microsoft.com/office/drawing/2014/main" val="1370830734"/>
                    </a:ext>
                  </a:extLst>
                </a:gridCol>
              </a:tblGrid>
              <a:tr h="842716">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各発地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大阪・関西万博</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明石海峡大橋）</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ーーー南部泊</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午前中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18:00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442448"/>
                  </a:ext>
                </a:extLst>
              </a:tr>
              <a:tr h="827596">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2</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南部泊</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探究２</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南阿波よくばり体験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ーーー関西方面へ</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8:00          </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9:30                   11:30           15:00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239772"/>
                  </a:ext>
                </a:extLst>
              </a:tr>
            </a:tbl>
          </a:graphicData>
        </a:graphic>
      </p:graphicFrame>
      <p:sp>
        <p:nvSpPr>
          <p:cNvPr id="12" name="object 2"/>
          <p:cNvSpPr txBox="1"/>
          <p:nvPr/>
        </p:nvSpPr>
        <p:spPr>
          <a:xfrm>
            <a:off x="772668" y="275069"/>
            <a:ext cx="8221940"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万博モデルコース</a:t>
            </a:r>
            <a:r>
              <a:rPr kumimoji="1" lang="en-US" altLang="ja-JP"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a:t>
            </a: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バス・１泊</a:t>
            </a:r>
            <a:r>
              <a:rPr kumimoji="1" lang="en-US" altLang="ja-JP"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a:t>
            </a: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（万博→徳島）</a:t>
            </a:r>
            <a:endParaRPr kumimoji="1" sz="2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Yu Gothic"/>
            </a:endParaRPr>
          </a:p>
        </p:txBody>
      </p:sp>
      <p:sp>
        <p:nvSpPr>
          <p:cNvPr id="14" name="object 6"/>
          <p:cNvSpPr txBox="1"/>
          <p:nvPr/>
        </p:nvSpPr>
        <p:spPr>
          <a:xfrm>
            <a:off x="1168400" y="5396374"/>
            <a:ext cx="8460000" cy="324000"/>
          </a:xfrm>
          <a:prstGeom prst="rect">
            <a:avLst/>
          </a:prstGeom>
          <a:solidFill>
            <a:srgbClr val="002060"/>
          </a:solidFill>
        </p:spPr>
        <p:txBody>
          <a:bodyPr vert="horz" wrap="square" lIns="0" tIns="67945" rIns="0" bIns="0" rtlCol="0">
            <a:spAutoFit/>
          </a:bodyPr>
          <a:lstStyle/>
          <a:p>
            <a:pPr marL="223520" marR="0" lvl="0" indent="0" algn="l" defTabSz="914400" rtl="0" eaLnBrk="1" fontAlgn="auto" latinLnBrk="0" hangingPunct="1">
              <a:lnSpc>
                <a:spcPct val="100000"/>
              </a:lnSpc>
              <a:spcBef>
                <a:spcPts val="535"/>
              </a:spcBef>
              <a:spcAft>
                <a:spcPts val="0"/>
              </a:spcAft>
              <a:buClrTx/>
              <a:buSzTx/>
              <a:buFontTx/>
              <a:buNone/>
              <a:tabLst>
                <a:tab pos="5607685" algn="l"/>
              </a:tabLst>
              <a:defRPr/>
            </a:pPr>
            <a:r>
              <a:rPr kumimoji="1" lang="ja-JP" altLang="en-US" sz="1600" b="1"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Yu Gothic"/>
              </a:rPr>
              <a:t>西部エリア（民泊農業体験）</a:t>
            </a:r>
            <a:r>
              <a:rPr kumimoji="1" lang="ja-JP" altLang="en-US" sz="1600" b="0" i="0" u="none" strike="noStrike" kern="1200" cap="none" spc="-5"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S UI Gothic"/>
              </a:rPr>
              <a:t>　　　　　　</a:t>
            </a:r>
            <a:endParaRPr kumimoji="1"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S UI Gothic"/>
            </a:endParaRPr>
          </a:p>
        </p:txBody>
      </p:sp>
      <p:graphicFrame>
        <p:nvGraphicFramePr>
          <p:cNvPr id="16" name="表 15"/>
          <p:cNvGraphicFramePr>
            <a:graphicFrameLocks noGrp="1"/>
          </p:cNvGraphicFramePr>
          <p:nvPr>
            <p:extLst>
              <p:ext uri="{D42A27DB-BD31-4B8C-83A1-F6EECF244321}">
                <p14:modId xmlns:p14="http://schemas.microsoft.com/office/powerpoint/2010/main" val="2296394892"/>
              </p:ext>
            </p:extLst>
          </p:nvPr>
        </p:nvGraphicFramePr>
        <p:xfrm>
          <a:off x="1250320" y="5775325"/>
          <a:ext cx="8363580" cy="1538585"/>
        </p:xfrm>
        <a:graphic>
          <a:graphicData uri="http://schemas.openxmlformats.org/drawingml/2006/table">
            <a:tbl>
              <a:tblPr/>
              <a:tblGrid>
                <a:gridCol w="782372">
                  <a:extLst>
                    <a:ext uri="{9D8B030D-6E8A-4147-A177-3AD203B41FA5}">
                      <a16:colId xmlns:a16="http://schemas.microsoft.com/office/drawing/2014/main" val="2111606559"/>
                    </a:ext>
                  </a:extLst>
                </a:gridCol>
                <a:gridCol w="7581208">
                  <a:extLst>
                    <a:ext uri="{9D8B030D-6E8A-4147-A177-3AD203B41FA5}">
                      <a16:colId xmlns:a16="http://schemas.microsoft.com/office/drawing/2014/main" val="1370830734"/>
                    </a:ext>
                  </a:extLst>
                </a:gridCol>
              </a:tblGrid>
              <a:tr h="807065">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各発地</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大阪・関西万博</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探究３</a:t>
                      </a:r>
                      <a:r>
                        <a:rPr kumimoji="1" lang="en-US" altLang="ja-JP"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そら</a:t>
                      </a:r>
                      <a:r>
                        <a:rPr kumimoji="1" lang="ja-JP" altLang="en-US" sz="1200" b="1" i="0" u="none" strike="noStrike" cap="none" normalizeH="0" baseline="0" dirty="0" err="1" smtClean="0">
                          <a:ln>
                            <a:noFill/>
                          </a:ln>
                          <a:solidFill>
                            <a:srgbClr val="FF0000"/>
                          </a:solidFill>
                          <a:effectLst/>
                          <a:latin typeface="Meiryo UI" panose="020B0604030504040204" pitchFamily="50" charset="-128"/>
                          <a:ea typeface="Meiryo UI" panose="020B0604030504040204" pitchFamily="50" charset="-128"/>
                        </a:rPr>
                        <a:t>の</a:t>
                      </a:r>
                      <a:r>
                        <a:rPr kumimoji="1" lang="ja-JP" altLang="en-US" sz="1200" b="1"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郷山里物語</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ーーーー民泊</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午前中　　　　　　　　　　　　　　　午後</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442448"/>
                  </a:ext>
                </a:extLst>
              </a:tr>
              <a:tr h="710678">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2</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日目</a:t>
                      </a:r>
                    </a:p>
                  </a:txBody>
                  <a:tcPr marL="36000" marR="36000" marT="0" marB="0" anchor="ctr" anchorCtr="1"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tc>
                  <a:txBody>
                    <a:bodyPr/>
                    <a:lstStyle>
                      <a:lvl1pPr marL="0">
                        <a:defRPr>
                          <a:solidFill>
                            <a:schemeClr val="tx1"/>
                          </a:solidFill>
                          <a:latin typeface="Meiryo UI"/>
                          <a:ea typeface="Meiryo UI"/>
                        </a:defRPr>
                      </a:lvl1pPr>
                      <a:lvl2pPr marL="457200">
                        <a:defRPr>
                          <a:solidFill>
                            <a:schemeClr val="tx1"/>
                          </a:solidFill>
                          <a:latin typeface="Meiryo UI"/>
                          <a:ea typeface="Meiryo UI"/>
                        </a:defRPr>
                      </a:lvl2pPr>
                      <a:lvl3pPr marL="914400">
                        <a:defRPr>
                          <a:solidFill>
                            <a:schemeClr val="tx1"/>
                          </a:solidFill>
                          <a:latin typeface="Meiryo UI"/>
                          <a:ea typeface="Meiryo UI"/>
                        </a:defRPr>
                      </a:lvl3pPr>
                      <a:lvl4pPr marL="1371600">
                        <a:defRPr>
                          <a:solidFill>
                            <a:schemeClr val="tx1"/>
                          </a:solidFill>
                          <a:latin typeface="Meiryo UI"/>
                          <a:ea typeface="Meiryo UI"/>
                        </a:defRPr>
                      </a:lvl4pPr>
                      <a:lvl5pPr marL="1828800">
                        <a:defRPr>
                          <a:solidFill>
                            <a:schemeClr val="tx1"/>
                          </a:solidFill>
                          <a:latin typeface="Meiryo UI"/>
                          <a:ea typeface="Meiryo UI"/>
                        </a:defRPr>
                      </a:lvl5pPr>
                      <a:lvl6pPr marL="2286000">
                        <a:defRPr>
                          <a:solidFill>
                            <a:schemeClr val="tx1"/>
                          </a:solidFill>
                          <a:latin typeface="Meiryo UI"/>
                          <a:ea typeface="Meiryo UI"/>
                        </a:defRPr>
                      </a:lvl6pPr>
                      <a:lvl7pPr marL="2743200">
                        <a:defRPr>
                          <a:solidFill>
                            <a:schemeClr val="tx1"/>
                          </a:solidFill>
                          <a:latin typeface="Meiryo UI"/>
                          <a:ea typeface="Meiryo UI"/>
                        </a:defRPr>
                      </a:lvl7pPr>
                      <a:lvl8pPr marL="3200400">
                        <a:defRPr>
                          <a:solidFill>
                            <a:schemeClr val="tx1"/>
                          </a:solidFill>
                          <a:latin typeface="Meiryo UI"/>
                          <a:ea typeface="Meiryo UI"/>
                        </a:defRPr>
                      </a:lvl8pPr>
                      <a:lvl9pPr marL="3657600">
                        <a:defRPr>
                          <a:solidFill>
                            <a:schemeClr val="tx1"/>
                          </a:solidFill>
                          <a:latin typeface="Meiryo UI"/>
                          <a:ea typeface="Meiryo UI"/>
                        </a:defRPr>
                      </a:lvl9pPr>
                    </a:lstStyle>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　　　　　　　　　　　　　　　　🚌</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民泊</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農業体験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a:t>
                      </a:r>
                      <a:r>
                        <a:rPr kumimoji="1" lang="ja-JP" altLang="en-US" sz="1200" b="1"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ラフティング体験</a:t>
                      </a:r>
                      <a:r>
                        <a:rPr kumimoji="1" lang="ja-JP" altLang="en-US" sz="1200" b="0" i="0" u="none" strike="noStrike" cap="none" normalizeH="0" baseline="0" dirty="0" err="1" smtClean="0">
                          <a:ln>
                            <a:noFill/>
                          </a:ln>
                          <a:solidFill>
                            <a:srgbClr val="002060"/>
                          </a:solidFill>
                          <a:effectLst/>
                          <a:latin typeface="Meiryo UI" panose="020B0604030504040204" pitchFamily="50" charset="-128"/>
                          <a:ea typeface="Meiryo UI" panose="020B0604030504040204" pitchFamily="50" charset="-128"/>
                        </a:rPr>
                        <a:t>ー</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ーーー関西方面へ</a:t>
                      </a:r>
                      <a:endPar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endParaRP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8:00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8:30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9:30</a:t>
                      </a:r>
                      <a:r>
                        <a:rPr kumimoji="1" lang="ja-JP" altLang="en-US"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10:00  13:00           15:30  </a:t>
                      </a:r>
                    </a:p>
                    <a:p>
                      <a:pPr marL="8255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2060"/>
                          </a:solidFill>
                          <a:effectLst/>
                          <a:latin typeface="Meiryo UI" panose="020B0604030504040204" pitchFamily="50" charset="-128"/>
                          <a:ea typeface="Meiryo UI" panose="020B0604030504040204" pitchFamily="50" charset="-128"/>
                        </a:rPr>
                        <a:t>               </a:t>
                      </a:r>
                    </a:p>
                  </a:txBody>
                  <a:tcPr marL="36000" marR="36000" marT="0" marB="0" horzOverflow="overflow">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6239772"/>
                  </a:ext>
                </a:extLst>
              </a:tr>
            </a:tbl>
          </a:graphicData>
        </a:graphic>
      </p:graphicFrame>
      <p:sp>
        <p:nvSpPr>
          <p:cNvPr id="10" name="スライド番号プレースホルダー 9"/>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20</a:t>
            </a:fld>
            <a:endParaRPr lang="ja-JP" altLang="en-US" dirty="0">
              <a:solidFill>
                <a:srgbClr val="002060"/>
              </a:solidFill>
            </a:endParaRPr>
          </a:p>
        </p:txBody>
      </p:sp>
      <p:pic>
        <p:nvPicPr>
          <p:cNvPr id="19" name="図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2945354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図 57"/>
          <p:cNvPicPr>
            <a:picLocks noChangeAspect="1"/>
          </p:cNvPicPr>
          <p:nvPr/>
        </p:nvPicPr>
        <p:blipFill rotWithShape="1">
          <a:blip r:embed="rId2" cstate="print">
            <a:extLst>
              <a:ext uri="{28A0092B-C50C-407E-A947-70E740481C1C}">
                <a14:useLocalDpi xmlns:a14="http://schemas.microsoft.com/office/drawing/2010/main" val="0"/>
              </a:ext>
            </a:extLst>
          </a:blip>
          <a:srcRect t="199" r="-174" b="-65"/>
          <a:stretch/>
        </p:blipFill>
        <p:spPr>
          <a:xfrm>
            <a:off x="317499" y="123825"/>
            <a:ext cx="9791980" cy="5734929"/>
          </a:xfrm>
          <a:prstGeom prst="rect">
            <a:avLst/>
          </a:prstGeom>
        </p:spPr>
      </p:pic>
      <p:cxnSp>
        <p:nvCxnSpPr>
          <p:cNvPr id="33" name="直線コネクタ 32"/>
          <p:cNvCxnSpPr/>
          <p:nvPr/>
        </p:nvCxnSpPr>
        <p:spPr>
          <a:xfrm>
            <a:off x="1155700" y="5950425"/>
            <a:ext cx="0" cy="1260000"/>
          </a:xfrm>
          <a:prstGeom prst="line">
            <a:avLst/>
          </a:prstGeom>
          <a:ln w="165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2791180" y="5950425"/>
            <a:ext cx="0" cy="1260000"/>
          </a:xfrm>
          <a:prstGeom prst="line">
            <a:avLst/>
          </a:prstGeom>
          <a:ln w="165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4372292" y="5950425"/>
            <a:ext cx="0" cy="1260000"/>
          </a:xfrm>
          <a:prstGeom prst="line">
            <a:avLst/>
          </a:prstGeom>
          <a:ln w="165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6078060" y="5950425"/>
            <a:ext cx="0" cy="1260000"/>
          </a:xfrm>
          <a:prstGeom prst="line">
            <a:avLst/>
          </a:prstGeom>
          <a:ln w="165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7718183" y="5950425"/>
            <a:ext cx="0" cy="1260000"/>
          </a:xfrm>
          <a:prstGeom prst="line">
            <a:avLst/>
          </a:prstGeom>
          <a:ln w="165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9336515" y="5950425"/>
            <a:ext cx="0" cy="1260000"/>
          </a:xfrm>
          <a:prstGeom prst="line">
            <a:avLst/>
          </a:prstGeom>
          <a:ln w="165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object 2"/>
          <p:cNvSpPr txBox="1"/>
          <p:nvPr/>
        </p:nvSpPr>
        <p:spPr>
          <a:xfrm>
            <a:off x="772668" y="275069"/>
            <a:ext cx="4345432"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ja-JP" altLang="en-US" sz="2400" b="1" spc="-15" dirty="0">
                <a:solidFill>
                  <a:srgbClr val="FF0000"/>
                </a:solidFill>
                <a:latin typeface="Meiryo UI" panose="020B0604030504040204" pitchFamily="50" charset="-128"/>
                <a:ea typeface="Meiryo UI" panose="020B0604030504040204" pitchFamily="50" charset="-128"/>
                <a:cs typeface="Yu Gothic"/>
              </a:rPr>
              <a:t>主</a:t>
            </a:r>
            <a:r>
              <a:rPr lang="ja-JP" altLang="en-US" sz="2400" b="1" spc="-15" dirty="0" smtClean="0">
                <a:solidFill>
                  <a:srgbClr val="FF0000"/>
                </a:solidFill>
                <a:latin typeface="Meiryo UI" panose="020B0604030504040204" pitchFamily="50" charset="-128"/>
                <a:ea typeface="Meiryo UI" panose="020B0604030504040204" pitchFamily="50" charset="-128"/>
                <a:cs typeface="Yu Gothic"/>
              </a:rPr>
              <a:t>な</a:t>
            </a:r>
            <a:r>
              <a:rPr kumimoji="1" lang="ja-JP" altLang="en-US" sz="2400" b="1" i="0" u="none" strike="noStrike" kern="1200" cap="none" spc="-15"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交通機関での</a:t>
            </a:r>
            <a:r>
              <a:rPr kumimoji="1" sz="2400" b="1" i="0" u="none" strike="noStrike" kern="1200" cap="none" spc="-15" normalizeH="0" baseline="0" noProof="0" dirty="0" err="1" smtClean="0">
                <a:ln>
                  <a:noFill/>
                </a:ln>
                <a:solidFill>
                  <a:srgbClr val="FF0000"/>
                </a:solidFill>
                <a:effectLst/>
                <a:uLnTx/>
                <a:uFillTx/>
                <a:latin typeface="Meiryo UI" panose="020B0604030504040204" pitchFamily="50" charset="-128"/>
                <a:ea typeface="Meiryo UI" panose="020B0604030504040204" pitchFamily="50" charset="-128"/>
                <a:cs typeface="Yu Gothic"/>
              </a:rPr>
              <a:t>アクセ</a:t>
            </a:r>
            <a:r>
              <a:rPr kumimoji="1" sz="2400" b="1" i="0" u="none" strike="noStrike" kern="1200" cap="none" spc="0" normalizeH="0" baseline="0" noProof="0" dirty="0" err="1" smtClean="0">
                <a:ln>
                  <a:noFill/>
                </a:ln>
                <a:solidFill>
                  <a:srgbClr val="FF0000"/>
                </a:solidFill>
                <a:effectLst/>
                <a:uLnTx/>
                <a:uFillTx/>
                <a:latin typeface="Meiryo UI" panose="020B0604030504040204" pitchFamily="50" charset="-128"/>
                <a:ea typeface="Meiryo UI" panose="020B0604030504040204" pitchFamily="50" charset="-128"/>
                <a:cs typeface="Yu Gothic"/>
              </a:rPr>
              <a:t>ス</a:t>
            </a:r>
            <a:endParaRPr kumimoji="1" sz="2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Yu Gothic"/>
            </a:endParaRPr>
          </a:p>
        </p:txBody>
      </p:sp>
      <p:sp>
        <p:nvSpPr>
          <p:cNvPr id="13" name="テキスト ボックス 12"/>
          <p:cNvSpPr txBox="1"/>
          <p:nvPr/>
        </p:nvSpPr>
        <p:spPr>
          <a:xfrm>
            <a:off x="317499" y="7210425"/>
            <a:ext cx="9906001" cy="252000"/>
          </a:xfrm>
          <a:prstGeom prst="rect">
            <a:avLst/>
          </a:prstGeom>
          <a:solidFill>
            <a:srgbClr val="002060"/>
          </a:solidFill>
          <a:ln w="57150">
            <a:solidFill>
              <a:srgbClr val="002060"/>
            </a:solidFill>
          </a:ln>
        </p:spPr>
        <p:txBody>
          <a:bodyPr wrap="square" rtlCol="0">
            <a:spAutoFit/>
          </a:bodyPr>
          <a:lstStyle/>
          <a:p>
            <a:pPr algn="ctr"/>
            <a:r>
              <a:rPr lang="ja-JP" altLang="en-US" sz="1400" b="1" dirty="0" smtClean="0">
                <a:solidFill>
                  <a:schemeClr val="bg1"/>
                </a:solidFill>
                <a:latin typeface="Meiryo UI" panose="020B0604030504040204" pitchFamily="50" charset="-128"/>
                <a:ea typeface="Meiryo UI" panose="020B0604030504040204" pitchFamily="50" charset="-128"/>
              </a:rPr>
              <a:t>徳　　</a:t>
            </a:r>
            <a:r>
              <a:rPr kumimoji="1" lang="ja-JP" altLang="en-US" sz="1400" b="1" dirty="0" smtClean="0">
                <a:solidFill>
                  <a:schemeClr val="bg1"/>
                </a:solidFill>
                <a:latin typeface="Meiryo UI" panose="020B0604030504040204" pitchFamily="50" charset="-128"/>
                <a:ea typeface="Meiryo UI" panose="020B0604030504040204" pitchFamily="50" charset="-128"/>
              </a:rPr>
              <a:t>島</a:t>
            </a:r>
            <a:r>
              <a:rPr lang="ja-JP" altLang="en-US" sz="1400" b="1" dirty="0">
                <a:solidFill>
                  <a:schemeClr val="bg1"/>
                </a:solidFill>
                <a:latin typeface="Meiryo UI" panose="020B0604030504040204" pitchFamily="50" charset="-128"/>
                <a:ea typeface="Meiryo UI" panose="020B0604030504040204" pitchFamily="50" charset="-128"/>
              </a:rPr>
              <a:t>　</a:t>
            </a:r>
            <a:r>
              <a:rPr lang="ja-JP" altLang="en-US" sz="1400" b="1" dirty="0" smtClean="0">
                <a:solidFill>
                  <a:schemeClr val="bg1"/>
                </a:solidFill>
                <a:latin typeface="Meiryo UI" panose="020B0604030504040204" pitchFamily="50" charset="-128"/>
                <a:ea typeface="Meiryo UI" panose="020B0604030504040204" pitchFamily="50" charset="-128"/>
              </a:rPr>
              <a:t>　</a:t>
            </a:r>
            <a:r>
              <a:rPr kumimoji="1" lang="ja-JP" altLang="en-US" sz="1400" b="1" dirty="0" smtClean="0">
                <a:solidFill>
                  <a:schemeClr val="bg1"/>
                </a:solidFill>
                <a:latin typeface="Meiryo UI" panose="020B0604030504040204" pitchFamily="50" charset="-128"/>
                <a:ea typeface="Meiryo UI" panose="020B0604030504040204" pitchFamily="50" charset="-128"/>
              </a:rPr>
              <a:t>駅</a:t>
            </a:r>
            <a:endParaRPr kumimoji="1" lang="ja-JP" altLang="en-US" sz="1400" b="1"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69900" y="5922088"/>
            <a:ext cx="1479550" cy="276999"/>
          </a:xfrm>
          <a:prstGeom prst="rect">
            <a:avLst/>
          </a:prstGeom>
          <a:solidFill>
            <a:srgbClr val="00206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200" b="1" dirty="0" smtClean="0">
                <a:solidFill>
                  <a:schemeClr val="bg1"/>
                </a:solidFill>
              </a:rPr>
              <a:t>　　東京</a:t>
            </a:r>
            <a:r>
              <a:rPr lang="ja-JP" altLang="en-US" sz="1200" b="1" dirty="0" smtClean="0">
                <a:solidFill>
                  <a:schemeClr val="bg1"/>
                </a:solidFill>
              </a:rPr>
              <a:t>（羽田空港）</a:t>
            </a:r>
            <a:endParaRPr kumimoji="1" lang="ja-JP" altLang="en-US" sz="1200" b="1" dirty="0">
              <a:solidFill>
                <a:schemeClr val="bg1"/>
              </a:solidFill>
            </a:endParaRPr>
          </a:p>
        </p:txBody>
      </p:sp>
      <p:sp>
        <p:nvSpPr>
          <p:cNvPr id="18" name="テキスト ボックス 17"/>
          <p:cNvSpPr txBox="1"/>
          <p:nvPr/>
        </p:nvSpPr>
        <p:spPr>
          <a:xfrm>
            <a:off x="546100" y="6241593"/>
            <a:ext cx="1219200" cy="2520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200" b="1" dirty="0" smtClean="0">
                <a:solidFill>
                  <a:srgbClr val="002060"/>
                </a:solidFill>
              </a:rPr>
              <a:t>飛行機</a:t>
            </a:r>
            <a:r>
              <a:rPr kumimoji="1" lang="en-US" altLang="ja-JP" sz="1200" b="1" dirty="0" smtClean="0">
                <a:solidFill>
                  <a:srgbClr val="002060"/>
                </a:solidFill>
              </a:rPr>
              <a:t>8</a:t>
            </a:r>
            <a:r>
              <a:rPr lang="en-US" altLang="ja-JP" sz="1200" b="1" dirty="0" smtClean="0">
                <a:solidFill>
                  <a:srgbClr val="002060"/>
                </a:solidFill>
              </a:rPr>
              <a:t>0</a:t>
            </a:r>
            <a:r>
              <a:rPr lang="ja-JP" altLang="en-US" sz="1200" b="1" dirty="0" smtClean="0">
                <a:solidFill>
                  <a:srgbClr val="002060"/>
                </a:solidFill>
              </a:rPr>
              <a:t>分</a:t>
            </a:r>
            <a:endParaRPr kumimoji="1" lang="ja-JP" altLang="en-US" sz="1200" b="1" dirty="0">
              <a:solidFill>
                <a:srgbClr val="002060"/>
              </a:solidFill>
            </a:endParaRPr>
          </a:p>
        </p:txBody>
      </p:sp>
      <p:sp>
        <p:nvSpPr>
          <p:cNvPr id="20" name="テキスト ボックス 19"/>
          <p:cNvSpPr txBox="1"/>
          <p:nvPr/>
        </p:nvSpPr>
        <p:spPr>
          <a:xfrm>
            <a:off x="546100" y="6548397"/>
            <a:ext cx="1219200" cy="252000"/>
          </a:xfrm>
          <a:prstGeom prst="rect">
            <a:avLst/>
          </a:prstGeom>
          <a:solidFill>
            <a:srgbClr val="002060"/>
          </a:solidFill>
          <a:ln>
            <a:noFill/>
          </a:ln>
        </p:spPr>
        <p:txBody>
          <a:bodyPr wrap="square" rtlCol="0">
            <a:spAutoFit/>
          </a:bodyPr>
          <a:lstStyle/>
          <a:p>
            <a:pPr algn="ctr"/>
            <a:r>
              <a:rPr lang="ja-JP" altLang="en-US" sz="1400" dirty="0" smtClean="0">
                <a:solidFill>
                  <a:schemeClr val="bg1"/>
                </a:solidFill>
              </a:rPr>
              <a:t>徳島空港</a:t>
            </a:r>
            <a:endParaRPr kumimoji="1" lang="en-US" altLang="ja-JP" sz="1400" dirty="0" smtClean="0">
              <a:solidFill>
                <a:schemeClr val="bg1"/>
              </a:solidFill>
            </a:endParaRPr>
          </a:p>
        </p:txBody>
      </p:sp>
      <p:sp>
        <p:nvSpPr>
          <p:cNvPr id="22" name="テキスト ボックス 21"/>
          <p:cNvSpPr txBox="1"/>
          <p:nvPr/>
        </p:nvSpPr>
        <p:spPr>
          <a:xfrm>
            <a:off x="546100" y="6882225"/>
            <a:ext cx="1219200" cy="2520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400" b="1" dirty="0" smtClean="0">
                <a:solidFill>
                  <a:srgbClr val="002060"/>
                </a:solidFill>
              </a:rPr>
              <a:t>バス</a:t>
            </a:r>
            <a:r>
              <a:rPr lang="en-US" altLang="ja-JP" sz="1400" b="1" dirty="0" smtClean="0">
                <a:solidFill>
                  <a:srgbClr val="002060"/>
                </a:solidFill>
              </a:rPr>
              <a:t>20</a:t>
            </a:r>
            <a:r>
              <a:rPr lang="ja-JP" altLang="en-US" sz="1400" b="1" dirty="0" smtClean="0">
                <a:solidFill>
                  <a:srgbClr val="002060"/>
                </a:solidFill>
              </a:rPr>
              <a:t>分</a:t>
            </a:r>
            <a:endParaRPr kumimoji="1" lang="ja-JP" altLang="en-US" sz="1400" b="1" dirty="0">
              <a:solidFill>
                <a:srgbClr val="002060"/>
              </a:solidFill>
            </a:endParaRPr>
          </a:p>
        </p:txBody>
      </p:sp>
      <p:sp>
        <p:nvSpPr>
          <p:cNvPr id="24" name="テキスト ボックス 23"/>
          <p:cNvSpPr txBox="1"/>
          <p:nvPr/>
        </p:nvSpPr>
        <p:spPr>
          <a:xfrm>
            <a:off x="2085627" y="6882225"/>
            <a:ext cx="1219200" cy="2520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400" b="1" dirty="0" smtClean="0">
                <a:solidFill>
                  <a:srgbClr val="002060"/>
                </a:solidFill>
              </a:rPr>
              <a:t>バス</a:t>
            </a:r>
            <a:r>
              <a:rPr lang="en-US" altLang="ja-JP" sz="1400" b="1" dirty="0" smtClean="0">
                <a:solidFill>
                  <a:srgbClr val="002060"/>
                </a:solidFill>
              </a:rPr>
              <a:t>150</a:t>
            </a:r>
            <a:r>
              <a:rPr lang="ja-JP" altLang="en-US" sz="1400" b="1" dirty="0" smtClean="0">
                <a:solidFill>
                  <a:srgbClr val="002060"/>
                </a:solidFill>
              </a:rPr>
              <a:t>分</a:t>
            </a:r>
            <a:endParaRPr kumimoji="1" lang="ja-JP" altLang="en-US" sz="1400" b="1" dirty="0">
              <a:solidFill>
                <a:srgbClr val="002060"/>
              </a:solidFill>
            </a:endParaRPr>
          </a:p>
        </p:txBody>
      </p:sp>
      <p:sp>
        <p:nvSpPr>
          <p:cNvPr id="25" name="テキスト ボックス 24"/>
          <p:cNvSpPr txBox="1"/>
          <p:nvPr/>
        </p:nvSpPr>
        <p:spPr>
          <a:xfrm>
            <a:off x="2041363" y="5927576"/>
            <a:ext cx="1403350" cy="276999"/>
          </a:xfrm>
          <a:prstGeom prst="rect">
            <a:avLst/>
          </a:prstGeom>
          <a:solidFill>
            <a:srgbClr val="00206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200" b="1" dirty="0" smtClean="0">
                <a:solidFill>
                  <a:schemeClr val="bg1"/>
                </a:solidFill>
              </a:rPr>
              <a:t>大阪</a:t>
            </a:r>
            <a:r>
              <a:rPr lang="ja-JP" altLang="en-US" sz="1200" b="1" dirty="0" smtClean="0">
                <a:solidFill>
                  <a:schemeClr val="bg1"/>
                </a:solidFill>
              </a:rPr>
              <a:t>（</a:t>
            </a:r>
            <a:r>
              <a:rPr lang="en-US" altLang="ja-JP" sz="1200" b="1" dirty="0" smtClean="0">
                <a:solidFill>
                  <a:schemeClr val="bg1"/>
                </a:solidFill>
              </a:rPr>
              <a:t>JR</a:t>
            </a:r>
            <a:r>
              <a:rPr lang="ja-JP" altLang="en-US" sz="1200" b="1" dirty="0" smtClean="0">
                <a:solidFill>
                  <a:schemeClr val="bg1"/>
                </a:solidFill>
              </a:rPr>
              <a:t>大阪駅）</a:t>
            </a:r>
            <a:endParaRPr kumimoji="1" lang="ja-JP" altLang="en-US" sz="1200" b="1" dirty="0">
              <a:solidFill>
                <a:schemeClr val="bg1"/>
              </a:solidFill>
            </a:endParaRPr>
          </a:p>
        </p:txBody>
      </p:sp>
      <p:sp>
        <p:nvSpPr>
          <p:cNvPr id="28" name="テキスト ボックス 27"/>
          <p:cNvSpPr txBox="1"/>
          <p:nvPr/>
        </p:nvSpPr>
        <p:spPr>
          <a:xfrm>
            <a:off x="3665279" y="6882225"/>
            <a:ext cx="1219200" cy="2520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400" b="1" dirty="0" smtClean="0">
                <a:solidFill>
                  <a:srgbClr val="002060"/>
                </a:solidFill>
              </a:rPr>
              <a:t>バス</a:t>
            </a:r>
            <a:r>
              <a:rPr lang="en-US" altLang="ja-JP" sz="1400" b="1" dirty="0" smtClean="0">
                <a:solidFill>
                  <a:srgbClr val="002060"/>
                </a:solidFill>
              </a:rPr>
              <a:t>150</a:t>
            </a:r>
            <a:r>
              <a:rPr lang="ja-JP" altLang="en-US" sz="1400" b="1" dirty="0" smtClean="0">
                <a:solidFill>
                  <a:srgbClr val="002060"/>
                </a:solidFill>
              </a:rPr>
              <a:t>分</a:t>
            </a:r>
            <a:endParaRPr kumimoji="1" lang="ja-JP" altLang="en-US" sz="1400" b="1" dirty="0">
              <a:solidFill>
                <a:srgbClr val="002060"/>
              </a:solidFill>
            </a:endParaRPr>
          </a:p>
        </p:txBody>
      </p:sp>
      <p:sp>
        <p:nvSpPr>
          <p:cNvPr id="29" name="テキスト ボックス 28"/>
          <p:cNvSpPr txBox="1"/>
          <p:nvPr/>
        </p:nvSpPr>
        <p:spPr>
          <a:xfrm>
            <a:off x="3508987" y="5931542"/>
            <a:ext cx="1574211" cy="276999"/>
          </a:xfrm>
          <a:prstGeom prst="rect">
            <a:avLst/>
          </a:prstGeom>
          <a:solidFill>
            <a:srgbClr val="00206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200" b="1" dirty="0" smtClean="0">
                <a:solidFill>
                  <a:schemeClr val="bg1"/>
                </a:solidFill>
              </a:rPr>
              <a:t>名古屋</a:t>
            </a:r>
            <a:r>
              <a:rPr lang="ja-JP" altLang="en-US" sz="1200" b="1" dirty="0" smtClean="0">
                <a:solidFill>
                  <a:schemeClr val="bg1"/>
                </a:solidFill>
              </a:rPr>
              <a:t>（</a:t>
            </a:r>
            <a:r>
              <a:rPr lang="en-US" altLang="ja-JP" sz="1200" b="1" dirty="0" smtClean="0">
                <a:solidFill>
                  <a:schemeClr val="bg1"/>
                </a:solidFill>
              </a:rPr>
              <a:t>JR</a:t>
            </a:r>
            <a:r>
              <a:rPr lang="ja-JP" altLang="en-US" sz="1200" b="1" dirty="0">
                <a:solidFill>
                  <a:schemeClr val="bg1"/>
                </a:solidFill>
              </a:rPr>
              <a:t>名古屋駅</a:t>
            </a:r>
            <a:r>
              <a:rPr lang="ja-JP" altLang="en-US" sz="1200" b="1" dirty="0" smtClean="0">
                <a:solidFill>
                  <a:schemeClr val="bg1"/>
                </a:solidFill>
              </a:rPr>
              <a:t>）</a:t>
            </a:r>
            <a:endParaRPr kumimoji="1" lang="ja-JP" altLang="en-US" sz="1200" b="1" dirty="0">
              <a:solidFill>
                <a:schemeClr val="bg1"/>
              </a:solidFill>
            </a:endParaRPr>
          </a:p>
        </p:txBody>
      </p:sp>
      <p:sp>
        <p:nvSpPr>
          <p:cNvPr id="30" name="テキスト ボックス 29"/>
          <p:cNvSpPr txBox="1"/>
          <p:nvPr/>
        </p:nvSpPr>
        <p:spPr>
          <a:xfrm>
            <a:off x="3665279" y="6241593"/>
            <a:ext cx="1224221" cy="2520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b="1" dirty="0" smtClean="0">
                <a:solidFill>
                  <a:srgbClr val="002060"/>
                </a:solidFill>
              </a:rPr>
              <a:t>新幹線</a:t>
            </a:r>
            <a:r>
              <a:rPr lang="en-US" altLang="ja-JP" sz="1200" b="1" dirty="0" smtClean="0">
                <a:solidFill>
                  <a:srgbClr val="002060"/>
                </a:solidFill>
              </a:rPr>
              <a:t>10</a:t>
            </a:r>
            <a:r>
              <a:rPr kumimoji="1" lang="en-US" altLang="ja-JP" sz="1200" b="1" dirty="0" smtClean="0">
                <a:solidFill>
                  <a:srgbClr val="002060"/>
                </a:solidFill>
              </a:rPr>
              <a:t>0</a:t>
            </a:r>
            <a:r>
              <a:rPr kumimoji="1" lang="ja-JP" altLang="en-US" sz="1200" b="1" dirty="0" smtClean="0">
                <a:solidFill>
                  <a:srgbClr val="002060"/>
                </a:solidFill>
              </a:rPr>
              <a:t>分</a:t>
            </a:r>
            <a:endParaRPr kumimoji="1" lang="en-US" altLang="ja-JP" sz="1200" b="1" dirty="0" smtClean="0">
              <a:solidFill>
                <a:srgbClr val="002060"/>
              </a:solidFill>
            </a:endParaRPr>
          </a:p>
        </p:txBody>
      </p:sp>
      <p:sp>
        <p:nvSpPr>
          <p:cNvPr id="31" name="テキスト ボックス 30"/>
          <p:cNvSpPr txBox="1"/>
          <p:nvPr/>
        </p:nvSpPr>
        <p:spPr>
          <a:xfrm>
            <a:off x="3665279" y="6548397"/>
            <a:ext cx="1219200" cy="252000"/>
          </a:xfrm>
          <a:prstGeom prst="rect">
            <a:avLst/>
          </a:prstGeom>
          <a:solidFill>
            <a:srgbClr val="002060"/>
          </a:solidFill>
          <a:ln>
            <a:noFill/>
          </a:ln>
        </p:spPr>
        <p:txBody>
          <a:bodyPr wrap="square" rtlCol="0">
            <a:spAutoFit/>
          </a:bodyPr>
          <a:lstStyle/>
          <a:p>
            <a:pPr algn="ctr"/>
            <a:r>
              <a:rPr lang="ja-JP" altLang="en-US" sz="1400" dirty="0" smtClean="0">
                <a:solidFill>
                  <a:schemeClr val="bg1"/>
                </a:solidFill>
              </a:rPr>
              <a:t>　岡山駅</a:t>
            </a:r>
            <a:endParaRPr kumimoji="1" lang="en-US" altLang="ja-JP" sz="1400" dirty="0" smtClean="0">
              <a:solidFill>
                <a:schemeClr val="bg1"/>
              </a:solidFill>
            </a:endParaRPr>
          </a:p>
        </p:txBody>
      </p:sp>
      <p:sp>
        <p:nvSpPr>
          <p:cNvPr id="35" name="テキスト ボックス 34"/>
          <p:cNvSpPr txBox="1"/>
          <p:nvPr/>
        </p:nvSpPr>
        <p:spPr>
          <a:xfrm>
            <a:off x="5417879" y="6882225"/>
            <a:ext cx="1219200" cy="2520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400" b="1" dirty="0" smtClean="0">
                <a:solidFill>
                  <a:srgbClr val="002060"/>
                </a:solidFill>
              </a:rPr>
              <a:t>バス</a:t>
            </a:r>
            <a:r>
              <a:rPr lang="en-US" altLang="ja-JP" sz="1400" b="1" dirty="0" smtClean="0">
                <a:solidFill>
                  <a:srgbClr val="002060"/>
                </a:solidFill>
              </a:rPr>
              <a:t>150</a:t>
            </a:r>
            <a:r>
              <a:rPr lang="ja-JP" altLang="en-US" sz="1400" b="1" dirty="0" smtClean="0">
                <a:solidFill>
                  <a:srgbClr val="002060"/>
                </a:solidFill>
              </a:rPr>
              <a:t>分</a:t>
            </a:r>
            <a:endParaRPr kumimoji="1" lang="ja-JP" altLang="en-US" sz="1400" b="1" dirty="0">
              <a:solidFill>
                <a:srgbClr val="002060"/>
              </a:solidFill>
            </a:endParaRPr>
          </a:p>
        </p:txBody>
      </p:sp>
      <p:sp>
        <p:nvSpPr>
          <p:cNvPr id="36" name="テキスト ボックス 35"/>
          <p:cNvSpPr txBox="1"/>
          <p:nvPr/>
        </p:nvSpPr>
        <p:spPr>
          <a:xfrm>
            <a:off x="5214755" y="5918165"/>
            <a:ext cx="1574211" cy="276999"/>
          </a:xfrm>
          <a:prstGeom prst="rect">
            <a:avLst/>
          </a:prstGeom>
          <a:solidFill>
            <a:srgbClr val="00206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200" b="1" dirty="0" smtClean="0">
                <a:solidFill>
                  <a:schemeClr val="bg1"/>
                </a:solidFill>
              </a:rPr>
              <a:t>広島</a:t>
            </a:r>
            <a:r>
              <a:rPr lang="ja-JP" altLang="en-US" sz="1200" b="1" dirty="0" smtClean="0">
                <a:solidFill>
                  <a:schemeClr val="bg1"/>
                </a:solidFill>
              </a:rPr>
              <a:t>（</a:t>
            </a:r>
            <a:r>
              <a:rPr lang="en-US" altLang="ja-JP" sz="1200" b="1" dirty="0" smtClean="0">
                <a:solidFill>
                  <a:schemeClr val="bg1"/>
                </a:solidFill>
              </a:rPr>
              <a:t>JR</a:t>
            </a:r>
            <a:r>
              <a:rPr lang="ja-JP" altLang="en-US" sz="1200" b="1" dirty="0">
                <a:solidFill>
                  <a:schemeClr val="bg1"/>
                </a:solidFill>
              </a:rPr>
              <a:t>広島</a:t>
            </a:r>
            <a:r>
              <a:rPr lang="ja-JP" altLang="en-US" sz="1200" b="1" dirty="0" smtClean="0">
                <a:solidFill>
                  <a:schemeClr val="bg1"/>
                </a:solidFill>
              </a:rPr>
              <a:t>駅）</a:t>
            </a:r>
            <a:endParaRPr kumimoji="1" lang="ja-JP" altLang="en-US" sz="1200" b="1" dirty="0">
              <a:solidFill>
                <a:schemeClr val="bg1"/>
              </a:solidFill>
            </a:endParaRPr>
          </a:p>
        </p:txBody>
      </p:sp>
      <p:sp>
        <p:nvSpPr>
          <p:cNvPr id="37" name="テキスト ボックス 36"/>
          <p:cNvSpPr txBox="1"/>
          <p:nvPr/>
        </p:nvSpPr>
        <p:spPr>
          <a:xfrm>
            <a:off x="5417879" y="6241593"/>
            <a:ext cx="1224221" cy="2520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b="1" dirty="0" smtClean="0">
                <a:solidFill>
                  <a:srgbClr val="002060"/>
                </a:solidFill>
              </a:rPr>
              <a:t>新幹線</a:t>
            </a:r>
            <a:r>
              <a:rPr lang="en-US" altLang="ja-JP" sz="1200" b="1" dirty="0" smtClean="0">
                <a:solidFill>
                  <a:srgbClr val="002060"/>
                </a:solidFill>
              </a:rPr>
              <a:t>100</a:t>
            </a:r>
            <a:r>
              <a:rPr kumimoji="1" lang="ja-JP" altLang="en-US" sz="1200" b="1" dirty="0" smtClean="0">
                <a:solidFill>
                  <a:srgbClr val="002060"/>
                </a:solidFill>
              </a:rPr>
              <a:t>分</a:t>
            </a:r>
            <a:endParaRPr kumimoji="1" lang="en-US" altLang="ja-JP" sz="1200" b="1" dirty="0" smtClean="0">
              <a:solidFill>
                <a:srgbClr val="002060"/>
              </a:solidFill>
            </a:endParaRPr>
          </a:p>
        </p:txBody>
      </p:sp>
      <p:sp>
        <p:nvSpPr>
          <p:cNvPr id="38" name="テキスト ボックス 37"/>
          <p:cNvSpPr txBox="1"/>
          <p:nvPr/>
        </p:nvSpPr>
        <p:spPr>
          <a:xfrm>
            <a:off x="5417879" y="6548397"/>
            <a:ext cx="1219200" cy="252000"/>
          </a:xfrm>
          <a:prstGeom prst="rect">
            <a:avLst/>
          </a:prstGeom>
          <a:solidFill>
            <a:srgbClr val="002060"/>
          </a:solidFill>
          <a:ln>
            <a:noFill/>
          </a:ln>
        </p:spPr>
        <p:txBody>
          <a:bodyPr wrap="square" rtlCol="0">
            <a:spAutoFit/>
          </a:bodyPr>
          <a:lstStyle/>
          <a:p>
            <a:pPr algn="ctr"/>
            <a:r>
              <a:rPr lang="ja-JP" altLang="en-US" sz="1400" dirty="0" smtClean="0">
                <a:solidFill>
                  <a:schemeClr val="bg1"/>
                </a:solidFill>
              </a:rPr>
              <a:t>　岡山駅</a:t>
            </a:r>
            <a:endParaRPr kumimoji="1" lang="en-US" altLang="ja-JP" sz="1400" dirty="0" smtClean="0">
              <a:solidFill>
                <a:schemeClr val="bg1"/>
              </a:solidFill>
            </a:endParaRPr>
          </a:p>
        </p:txBody>
      </p:sp>
      <p:sp>
        <p:nvSpPr>
          <p:cNvPr id="40" name="テキスト ボックス 39"/>
          <p:cNvSpPr txBox="1"/>
          <p:nvPr/>
        </p:nvSpPr>
        <p:spPr>
          <a:xfrm>
            <a:off x="7094279" y="6882225"/>
            <a:ext cx="1219200" cy="2520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400" b="1" dirty="0" smtClean="0">
                <a:solidFill>
                  <a:srgbClr val="002060"/>
                </a:solidFill>
              </a:rPr>
              <a:t>バス</a:t>
            </a:r>
            <a:r>
              <a:rPr lang="en-US" altLang="ja-JP" sz="1400" b="1" dirty="0" smtClean="0">
                <a:solidFill>
                  <a:srgbClr val="002060"/>
                </a:solidFill>
              </a:rPr>
              <a:t>20</a:t>
            </a:r>
            <a:r>
              <a:rPr lang="ja-JP" altLang="en-US" sz="1400" b="1" dirty="0" smtClean="0">
                <a:solidFill>
                  <a:srgbClr val="002060"/>
                </a:solidFill>
              </a:rPr>
              <a:t>分</a:t>
            </a:r>
            <a:endParaRPr kumimoji="1" lang="ja-JP" altLang="en-US" sz="1400" b="1" dirty="0">
              <a:solidFill>
                <a:srgbClr val="002060"/>
              </a:solidFill>
            </a:endParaRPr>
          </a:p>
        </p:txBody>
      </p:sp>
      <p:sp>
        <p:nvSpPr>
          <p:cNvPr id="41" name="テキスト ボックス 40"/>
          <p:cNvSpPr txBox="1"/>
          <p:nvPr/>
        </p:nvSpPr>
        <p:spPr>
          <a:xfrm>
            <a:off x="6877770" y="5919127"/>
            <a:ext cx="1574211" cy="276999"/>
          </a:xfrm>
          <a:prstGeom prst="rect">
            <a:avLst/>
          </a:prstGeom>
          <a:solidFill>
            <a:srgbClr val="00206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200" b="1" dirty="0" smtClean="0">
                <a:solidFill>
                  <a:schemeClr val="bg1"/>
                </a:solidFill>
              </a:rPr>
              <a:t>福岡</a:t>
            </a:r>
            <a:r>
              <a:rPr lang="ja-JP" altLang="en-US" sz="1200" b="1" dirty="0" smtClean="0">
                <a:solidFill>
                  <a:schemeClr val="bg1"/>
                </a:solidFill>
              </a:rPr>
              <a:t>（</a:t>
            </a:r>
            <a:r>
              <a:rPr lang="ja-JP" altLang="en-US" sz="1200" b="1" dirty="0">
                <a:solidFill>
                  <a:schemeClr val="bg1"/>
                </a:solidFill>
              </a:rPr>
              <a:t>福岡空港</a:t>
            </a:r>
            <a:r>
              <a:rPr lang="ja-JP" altLang="en-US" sz="1200" b="1" dirty="0" smtClean="0">
                <a:solidFill>
                  <a:schemeClr val="bg1"/>
                </a:solidFill>
              </a:rPr>
              <a:t>）</a:t>
            </a:r>
            <a:endParaRPr kumimoji="1" lang="ja-JP" altLang="en-US" sz="1200" b="1" dirty="0">
              <a:solidFill>
                <a:schemeClr val="bg1"/>
              </a:solidFill>
            </a:endParaRPr>
          </a:p>
        </p:txBody>
      </p:sp>
      <p:sp>
        <p:nvSpPr>
          <p:cNvPr id="42" name="テキスト ボックス 41"/>
          <p:cNvSpPr txBox="1"/>
          <p:nvPr/>
        </p:nvSpPr>
        <p:spPr>
          <a:xfrm>
            <a:off x="7094279" y="6241593"/>
            <a:ext cx="1224221" cy="2520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b="1" dirty="0" smtClean="0">
                <a:solidFill>
                  <a:srgbClr val="002060"/>
                </a:solidFill>
              </a:rPr>
              <a:t>飛行機</a:t>
            </a:r>
            <a:r>
              <a:rPr lang="en-US" altLang="ja-JP" sz="1200" b="1" dirty="0" smtClean="0">
                <a:solidFill>
                  <a:srgbClr val="002060"/>
                </a:solidFill>
              </a:rPr>
              <a:t>60</a:t>
            </a:r>
            <a:r>
              <a:rPr kumimoji="1" lang="ja-JP" altLang="en-US" sz="1200" b="1" dirty="0" smtClean="0">
                <a:solidFill>
                  <a:srgbClr val="002060"/>
                </a:solidFill>
              </a:rPr>
              <a:t>分</a:t>
            </a:r>
            <a:endParaRPr kumimoji="1" lang="en-US" altLang="ja-JP" sz="1200" b="1" dirty="0" smtClean="0">
              <a:solidFill>
                <a:srgbClr val="002060"/>
              </a:solidFill>
            </a:endParaRPr>
          </a:p>
        </p:txBody>
      </p:sp>
      <p:sp>
        <p:nvSpPr>
          <p:cNvPr id="43" name="テキスト ボックス 42"/>
          <p:cNvSpPr txBox="1"/>
          <p:nvPr/>
        </p:nvSpPr>
        <p:spPr>
          <a:xfrm>
            <a:off x="7094279" y="6548397"/>
            <a:ext cx="1219200" cy="252000"/>
          </a:xfrm>
          <a:prstGeom prst="rect">
            <a:avLst/>
          </a:prstGeom>
          <a:solidFill>
            <a:srgbClr val="002060"/>
          </a:solidFill>
          <a:ln>
            <a:noFill/>
          </a:ln>
        </p:spPr>
        <p:txBody>
          <a:bodyPr wrap="square" rtlCol="0">
            <a:spAutoFit/>
          </a:bodyPr>
          <a:lstStyle/>
          <a:p>
            <a:pPr algn="ctr"/>
            <a:r>
              <a:rPr lang="ja-JP" altLang="en-US" sz="1400" dirty="0" smtClean="0">
                <a:solidFill>
                  <a:schemeClr val="bg1"/>
                </a:solidFill>
              </a:rPr>
              <a:t>徳島空港</a:t>
            </a:r>
            <a:endParaRPr kumimoji="1" lang="en-US" altLang="ja-JP" sz="1400" dirty="0" smtClean="0">
              <a:solidFill>
                <a:schemeClr val="bg1"/>
              </a:solidFill>
            </a:endParaRPr>
          </a:p>
        </p:txBody>
      </p:sp>
      <p:sp>
        <p:nvSpPr>
          <p:cNvPr id="50" name="テキスト ボックス 49"/>
          <p:cNvSpPr txBox="1"/>
          <p:nvPr/>
        </p:nvSpPr>
        <p:spPr>
          <a:xfrm>
            <a:off x="8694479" y="6882225"/>
            <a:ext cx="1219200" cy="2520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400" b="1" dirty="0" smtClean="0">
                <a:solidFill>
                  <a:srgbClr val="002060"/>
                </a:solidFill>
              </a:rPr>
              <a:t>バス</a:t>
            </a:r>
            <a:r>
              <a:rPr lang="en-US" altLang="ja-JP" sz="1400" b="1" dirty="0" smtClean="0">
                <a:solidFill>
                  <a:srgbClr val="002060"/>
                </a:solidFill>
              </a:rPr>
              <a:t>150</a:t>
            </a:r>
            <a:r>
              <a:rPr lang="ja-JP" altLang="en-US" sz="1400" b="1" dirty="0" smtClean="0">
                <a:solidFill>
                  <a:srgbClr val="002060"/>
                </a:solidFill>
              </a:rPr>
              <a:t>分</a:t>
            </a:r>
            <a:endParaRPr kumimoji="1" lang="ja-JP" altLang="en-US" sz="1400" b="1" dirty="0">
              <a:solidFill>
                <a:srgbClr val="002060"/>
              </a:solidFill>
            </a:endParaRPr>
          </a:p>
        </p:txBody>
      </p:sp>
      <p:sp>
        <p:nvSpPr>
          <p:cNvPr id="51" name="テキスト ボックス 50"/>
          <p:cNvSpPr txBox="1"/>
          <p:nvPr/>
        </p:nvSpPr>
        <p:spPr>
          <a:xfrm>
            <a:off x="8535268" y="5911389"/>
            <a:ext cx="1574211" cy="276999"/>
          </a:xfrm>
          <a:prstGeom prst="rect">
            <a:avLst/>
          </a:prstGeom>
          <a:solidFill>
            <a:srgbClr val="002060"/>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kumimoji="1" lang="ja-JP" altLang="en-US" sz="1200" b="1" dirty="0" smtClean="0">
                <a:solidFill>
                  <a:schemeClr val="bg1"/>
                </a:solidFill>
              </a:rPr>
              <a:t>　　</a:t>
            </a:r>
            <a:r>
              <a:rPr lang="ja-JP" altLang="en-US" sz="1200" b="1" dirty="0" smtClean="0">
                <a:solidFill>
                  <a:schemeClr val="bg1"/>
                </a:solidFill>
              </a:rPr>
              <a:t>京都（</a:t>
            </a:r>
            <a:r>
              <a:rPr lang="en-US" altLang="ja-JP" sz="1200" b="1" dirty="0" smtClean="0">
                <a:solidFill>
                  <a:schemeClr val="bg1"/>
                </a:solidFill>
              </a:rPr>
              <a:t>JR</a:t>
            </a:r>
            <a:r>
              <a:rPr lang="ja-JP" altLang="en-US" sz="1200" b="1" dirty="0">
                <a:solidFill>
                  <a:schemeClr val="bg1"/>
                </a:solidFill>
              </a:rPr>
              <a:t>京都</a:t>
            </a:r>
            <a:r>
              <a:rPr lang="ja-JP" altLang="en-US" sz="1200" b="1" dirty="0" smtClean="0">
                <a:solidFill>
                  <a:schemeClr val="bg1"/>
                </a:solidFill>
              </a:rPr>
              <a:t>駅）</a:t>
            </a:r>
            <a:endParaRPr kumimoji="1" lang="ja-JP" altLang="en-US" sz="1200" b="1" dirty="0">
              <a:solidFill>
                <a:schemeClr val="bg1"/>
              </a:solidFill>
            </a:endParaRPr>
          </a:p>
        </p:txBody>
      </p:sp>
      <p:sp>
        <p:nvSpPr>
          <p:cNvPr id="52" name="テキスト ボックス 51"/>
          <p:cNvSpPr txBox="1"/>
          <p:nvPr/>
        </p:nvSpPr>
        <p:spPr>
          <a:xfrm>
            <a:off x="8694479" y="6241593"/>
            <a:ext cx="1224221" cy="252000"/>
          </a:xfrm>
          <a:prstGeom prst="rect">
            <a:avLst/>
          </a:prstGeom>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b="1" dirty="0" smtClean="0">
                <a:solidFill>
                  <a:srgbClr val="002060"/>
                </a:solidFill>
              </a:rPr>
              <a:t>新幹線</a:t>
            </a:r>
            <a:r>
              <a:rPr lang="en-US" altLang="ja-JP" sz="1200" b="1" dirty="0" smtClean="0">
                <a:solidFill>
                  <a:srgbClr val="002060"/>
                </a:solidFill>
              </a:rPr>
              <a:t>100</a:t>
            </a:r>
            <a:r>
              <a:rPr kumimoji="1" lang="ja-JP" altLang="en-US" sz="1200" b="1" dirty="0" smtClean="0">
                <a:solidFill>
                  <a:srgbClr val="002060"/>
                </a:solidFill>
              </a:rPr>
              <a:t>分</a:t>
            </a:r>
            <a:endParaRPr kumimoji="1" lang="en-US" altLang="ja-JP" sz="1200" b="1" dirty="0" smtClean="0">
              <a:solidFill>
                <a:srgbClr val="002060"/>
              </a:solidFill>
            </a:endParaRPr>
          </a:p>
        </p:txBody>
      </p:sp>
      <p:sp>
        <p:nvSpPr>
          <p:cNvPr id="53" name="テキスト ボックス 52"/>
          <p:cNvSpPr txBox="1"/>
          <p:nvPr/>
        </p:nvSpPr>
        <p:spPr>
          <a:xfrm>
            <a:off x="8694479" y="6548397"/>
            <a:ext cx="1219200" cy="252000"/>
          </a:xfrm>
          <a:prstGeom prst="rect">
            <a:avLst/>
          </a:prstGeom>
          <a:solidFill>
            <a:srgbClr val="002060"/>
          </a:solidFill>
          <a:ln>
            <a:noFill/>
          </a:ln>
        </p:spPr>
        <p:txBody>
          <a:bodyPr wrap="square" rtlCol="0">
            <a:spAutoFit/>
          </a:bodyPr>
          <a:lstStyle/>
          <a:p>
            <a:pPr algn="ctr"/>
            <a:r>
              <a:rPr lang="ja-JP" altLang="en-US" sz="1400" dirty="0" smtClean="0">
                <a:solidFill>
                  <a:schemeClr val="bg1"/>
                </a:solidFill>
              </a:rPr>
              <a:t>大阪駅</a:t>
            </a:r>
            <a:endParaRPr kumimoji="1" lang="en-US" altLang="ja-JP" sz="1400" dirty="0" smtClean="0">
              <a:solidFill>
                <a:schemeClr val="bg1"/>
              </a:solidFill>
            </a:endParaRPr>
          </a:p>
        </p:txBody>
      </p:sp>
      <p:sp>
        <p:nvSpPr>
          <p:cNvPr id="8" name="スライド番号プレースホルダー 7"/>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21</a:t>
            </a:fld>
            <a:endParaRPr lang="ja-JP" altLang="en-US" dirty="0">
              <a:solidFill>
                <a:srgbClr val="002060"/>
              </a:solidFill>
            </a:endParaRPr>
          </a:p>
        </p:txBody>
      </p:sp>
    </p:spTree>
    <p:extLst>
      <p:ext uri="{BB962C8B-B14F-4D97-AF65-F5344CB8AC3E}">
        <p14:creationId xmlns:p14="http://schemas.microsoft.com/office/powerpoint/2010/main" val="3342909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7046571" y="1037774"/>
            <a:ext cx="3285263" cy="5078313"/>
          </a:xfrm>
          <a:prstGeom prst="rect">
            <a:avLst/>
          </a:prstGeom>
          <a:solidFill>
            <a:srgbClr val="002060"/>
          </a:solidFill>
        </p:spPr>
        <p:txBody>
          <a:bodyPr wrap="square" rtlCol="0">
            <a:spAutoFit/>
          </a:bodyPr>
          <a:lstStyle/>
          <a:p>
            <a:pPr algn="ctr"/>
            <a:r>
              <a:rPr lang="en-US" altLang="ja-JP" b="1" dirty="0" smtClean="0">
                <a:solidFill>
                  <a:schemeClr val="bg1"/>
                </a:solidFill>
                <a:latin typeface="Meiryo UI" panose="020B0604030504040204" pitchFamily="50" charset="-128"/>
                <a:ea typeface="Meiryo UI" panose="020B0604030504040204" pitchFamily="50" charset="-128"/>
              </a:rPr>
              <a:t>【</a:t>
            </a:r>
            <a:r>
              <a:rPr lang="ja-JP" altLang="en-US" b="1" dirty="0">
                <a:solidFill>
                  <a:schemeClr val="bg1"/>
                </a:solidFill>
                <a:latin typeface="Meiryo UI" panose="020B0604030504040204" pitchFamily="50" charset="-128"/>
                <a:ea typeface="Meiryo UI" panose="020B0604030504040204" pitchFamily="50" charset="-128"/>
              </a:rPr>
              <a:t>西</a:t>
            </a:r>
            <a:r>
              <a:rPr lang="ja-JP" altLang="en-US" b="1" dirty="0" smtClean="0">
                <a:solidFill>
                  <a:schemeClr val="bg1"/>
                </a:solidFill>
                <a:latin typeface="Meiryo UI" panose="020B0604030504040204" pitchFamily="50" charset="-128"/>
                <a:ea typeface="Meiryo UI" panose="020B0604030504040204" pitchFamily="50" charset="-128"/>
              </a:rPr>
              <a:t>部エリア</a:t>
            </a:r>
            <a:r>
              <a:rPr lang="en-US" altLang="ja-JP" b="1" dirty="0">
                <a:solidFill>
                  <a:schemeClr val="bg1"/>
                </a:solidFill>
                <a:latin typeface="Meiryo UI" panose="020B0604030504040204" pitchFamily="50" charset="-128"/>
                <a:ea typeface="Meiryo UI" panose="020B0604030504040204" pitchFamily="50" charset="-128"/>
              </a:rPr>
              <a:t>】</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b="1" dirty="0">
                <a:solidFill>
                  <a:schemeClr val="bg1"/>
                </a:solidFill>
                <a:latin typeface="Meiryo UI" panose="020B0604030504040204" pitchFamily="50" charset="-128"/>
                <a:ea typeface="Meiryo UI" panose="020B0604030504040204" pitchFamily="50" charset="-128"/>
              </a:rPr>
              <a:t>一般社団</a:t>
            </a:r>
            <a:r>
              <a:rPr kumimoji="1" lang="ja-JP" altLang="en-US" b="1" dirty="0" smtClean="0">
                <a:solidFill>
                  <a:schemeClr val="bg1"/>
                </a:solidFill>
                <a:latin typeface="Meiryo UI" panose="020B0604030504040204" pitchFamily="50" charset="-128"/>
                <a:ea typeface="Meiryo UI" panose="020B0604030504040204" pitchFamily="50" charset="-128"/>
              </a:rPr>
              <a:t>法人</a:t>
            </a: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b="1" dirty="0" smtClean="0">
                <a:solidFill>
                  <a:schemeClr val="bg1"/>
                </a:solidFill>
                <a:latin typeface="Meiryo UI" panose="020B0604030504040204" pitchFamily="50" charset="-128"/>
                <a:ea typeface="Meiryo UI" panose="020B0604030504040204" pitchFamily="50" charset="-128"/>
              </a:rPr>
              <a:t>そら</a:t>
            </a:r>
            <a:r>
              <a:rPr kumimoji="1" lang="ja-JP" altLang="en-US" b="1" dirty="0" err="1" smtClean="0">
                <a:solidFill>
                  <a:schemeClr val="bg1"/>
                </a:solidFill>
                <a:latin typeface="Meiryo UI" panose="020B0604030504040204" pitchFamily="50" charset="-128"/>
                <a:ea typeface="Meiryo UI" panose="020B0604030504040204" pitchFamily="50" charset="-128"/>
              </a:rPr>
              <a:t>の</a:t>
            </a:r>
            <a:r>
              <a:rPr lang="ja-JP" altLang="en-US" b="1" dirty="0" smtClean="0">
                <a:solidFill>
                  <a:schemeClr val="bg1"/>
                </a:solidFill>
                <a:latin typeface="Meiryo UI" panose="020B0604030504040204" pitchFamily="50" charset="-128"/>
                <a:ea typeface="Meiryo UI" panose="020B0604030504040204" pitchFamily="50" charset="-128"/>
              </a:rPr>
              <a:t>郷</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smtClean="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smtClean="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3642334" y="1037774"/>
            <a:ext cx="3285263" cy="5078313"/>
          </a:xfrm>
          <a:prstGeom prst="rect">
            <a:avLst/>
          </a:prstGeom>
          <a:solidFill>
            <a:srgbClr val="002060"/>
          </a:solidFill>
        </p:spPr>
        <p:txBody>
          <a:bodyPr wrap="square" rtlCol="0">
            <a:spAutoFit/>
          </a:bodyPr>
          <a:lstStyle/>
          <a:p>
            <a:pPr algn="ctr"/>
            <a:r>
              <a:rPr lang="en-US" altLang="ja-JP" b="1" dirty="0" smtClean="0">
                <a:solidFill>
                  <a:schemeClr val="bg1"/>
                </a:solidFill>
                <a:latin typeface="Meiryo UI" panose="020B0604030504040204" pitchFamily="50" charset="-128"/>
                <a:ea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rPr>
              <a:t>南部エリア</a:t>
            </a:r>
            <a:r>
              <a:rPr lang="en-US" altLang="ja-JP" b="1" dirty="0">
                <a:solidFill>
                  <a:schemeClr val="bg1"/>
                </a:solidFill>
                <a:latin typeface="Meiryo UI" panose="020B0604030504040204" pitchFamily="50" charset="-128"/>
                <a:ea typeface="Meiryo UI" panose="020B0604030504040204" pitchFamily="50" charset="-128"/>
              </a:rPr>
              <a:t>】</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b="1" dirty="0">
                <a:solidFill>
                  <a:schemeClr val="bg1"/>
                </a:solidFill>
                <a:latin typeface="Meiryo UI" panose="020B0604030504040204" pitchFamily="50" charset="-128"/>
                <a:ea typeface="Meiryo UI" panose="020B0604030504040204" pitchFamily="50" charset="-128"/>
              </a:rPr>
              <a:t>一般社団</a:t>
            </a:r>
            <a:r>
              <a:rPr kumimoji="1" lang="ja-JP" altLang="en-US" b="1" dirty="0" smtClean="0">
                <a:solidFill>
                  <a:schemeClr val="bg1"/>
                </a:solidFill>
                <a:latin typeface="Meiryo UI" panose="020B0604030504040204" pitchFamily="50" charset="-128"/>
                <a:ea typeface="Meiryo UI" panose="020B0604030504040204" pitchFamily="50" charset="-128"/>
              </a:rPr>
              <a:t>法人</a:t>
            </a: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b="1" dirty="0" smtClean="0">
                <a:solidFill>
                  <a:schemeClr val="bg1"/>
                </a:solidFill>
                <a:latin typeface="Meiryo UI" panose="020B0604030504040204" pitchFamily="50" charset="-128"/>
                <a:ea typeface="Meiryo UI" panose="020B0604030504040204" pitchFamily="50" charset="-128"/>
              </a:rPr>
              <a:t>四国の右下観光局</a:t>
            </a: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r>
              <a:rPr lang="ja-JP" altLang="en-US" b="1" dirty="0">
                <a:solidFill>
                  <a:schemeClr val="bg1"/>
                </a:solidFill>
                <a:latin typeface="Meiryo UI" panose="020B0604030504040204" pitchFamily="50" charset="-128"/>
                <a:ea typeface="Meiryo UI" panose="020B0604030504040204" pitchFamily="50" charset="-128"/>
              </a:rPr>
              <a:t>教育</a:t>
            </a:r>
            <a:r>
              <a:rPr lang="ja-JP" altLang="en-US" b="1" dirty="0" smtClean="0">
                <a:solidFill>
                  <a:schemeClr val="bg1"/>
                </a:solidFill>
                <a:latin typeface="Meiryo UI" panose="020B0604030504040204" pitchFamily="50" charset="-128"/>
                <a:ea typeface="Meiryo UI" panose="020B0604030504040204" pitchFamily="50" charset="-128"/>
              </a:rPr>
              <a:t>旅行推進室</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smtClean="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238097" y="1037774"/>
            <a:ext cx="3285263" cy="5078313"/>
          </a:xfrm>
          <a:prstGeom prst="rect">
            <a:avLst/>
          </a:prstGeom>
          <a:solidFill>
            <a:srgbClr val="002060"/>
          </a:solidFill>
        </p:spPr>
        <p:txBody>
          <a:bodyPr wrap="square" rtlCol="0">
            <a:spAutoFit/>
          </a:bodyPr>
          <a:lstStyle/>
          <a:p>
            <a:pPr algn="ctr"/>
            <a:r>
              <a:rPr lang="en-US" altLang="ja-JP" b="1" dirty="0" smtClean="0">
                <a:solidFill>
                  <a:schemeClr val="bg1"/>
                </a:solidFill>
                <a:latin typeface="Meiryo UI" panose="020B0604030504040204" pitchFamily="50" charset="-128"/>
                <a:ea typeface="Meiryo UI" panose="020B0604030504040204" pitchFamily="50" charset="-128"/>
              </a:rPr>
              <a:t>【</a:t>
            </a:r>
            <a:r>
              <a:rPr lang="ja-JP" altLang="en-US" b="1" dirty="0" smtClean="0">
                <a:solidFill>
                  <a:schemeClr val="bg1"/>
                </a:solidFill>
                <a:latin typeface="Meiryo UI" panose="020B0604030504040204" pitchFamily="50" charset="-128"/>
                <a:ea typeface="Meiryo UI" panose="020B0604030504040204" pitchFamily="50" charset="-128"/>
              </a:rPr>
              <a:t>東部エリア</a:t>
            </a:r>
            <a:r>
              <a:rPr lang="en-US" altLang="ja-JP" b="1" dirty="0">
                <a:solidFill>
                  <a:schemeClr val="bg1"/>
                </a:solidFill>
                <a:latin typeface="Meiryo UI" panose="020B0604030504040204" pitchFamily="50" charset="-128"/>
                <a:ea typeface="Meiryo UI" panose="020B0604030504040204" pitchFamily="50" charset="-128"/>
              </a:rPr>
              <a:t>】</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b="1" dirty="0">
                <a:solidFill>
                  <a:schemeClr val="bg1"/>
                </a:solidFill>
                <a:latin typeface="Meiryo UI" panose="020B0604030504040204" pitchFamily="50" charset="-128"/>
                <a:ea typeface="Meiryo UI" panose="020B0604030504040204" pitchFamily="50" charset="-128"/>
              </a:rPr>
              <a:t>一般社団</a:t>
            </a:r>
            <a:r>
              <a:rPr kumimoji="1" lang="ja-JP" altLang="en-US" b="1" dirty="0" smtClean="0">
                <a:solidFill>
                  <a:schemeClr val="bg1"/>
                </a:solidFill>
                <a:latin typeface="Meiryo UI" panose="020B0604030504040204" pitchFamily="50" charset="-128"/>
                <a:ea typeface="Meiryo UI" panose="020B0604030504040204" pitchFamily="50" charset="-128"/>
              </a:rPr>
              <a:t>法人</a:t>
            </a: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r>
              <a:rPr lang="ja-JP" altLang="en-US" b="1" dirty="0" smtClean="0">
                <a:solidFill>
                  <a:schemeClr val="bg1"/>
                </a:solidFill>
                <a:latin typeface="Meiryo UI" panose="020B0604030504040204" pitchFamily="50" charset="-128"/>
                <a:ea typeface="Meiryo UI" panose="020B0604030504040204" pitchFamily="50" charset="-128"/>
              </a:rPr>
              <a:t>イーストとくしま</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r>
              <a:rPr kumimoji="1" lang="ja-JP" altLang="en-US" b="1" dirty="0">
                <a:solidFill>
                  <a:schemeClr val="bg1"/>
                </a:solidFill>
                <a:latin typeface="Meiryo UI" panose="020B0604030504040204" pitchFamily="50" charset="-128"/>
                <a:ea typeface="Meiryo UI" panose="020B0604030504040204" pitchFamily="50" charset="-128"/>
              </a:rPr>
              <a:t>観光推進</a:t>
            </a:r>
            <a:r>
              <a:rPr kumimoji="1" lang="ja-JP" altLang="en-US" b="1" dirty="0" smtClean="0">
                <a:solidFill>
                  <a:schemeClr val="bg1"/>
                </a:solidFill>
                <a:latin typeface="Meiryo UI" panose="020B0604030504040204" pitchFamily="50" charset="-128"/>
                <a:ea typeface="Meiryo UI" panose="020B0604030504040204" pitchFamily="50" charset="-128"/>
              </a:rPr>
              <a:t>機構</a:t>
            </a: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smtClean="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lang="en-US" altLang="ja-JP" b="1" dirty="0">
              <a:solidFill>
                <a:schemeClr val="bg1"/>
              </a:solidFill>
              <a:latin typeface="Meiryo UI" panose="020B0604030504040204" pitchFamily="50" charset="-128"/>
              <a:ea typeface="Meiryo UI" panose="020B0604030504040204" pitchFamily="50" charset="-128"/>
            </a:endParaRPr>
          </a:p>
          <a:p>
            <a:pPr algn="ctr"/>
            <a:endParaRPr kumimoji="1" lang="en-US" altLang="ja-JP" b="1" dirty="0" smtClean="0">
              <a:solidFill>
                <a:schemeClr val="bg1"/>
              </a:solidFill>
              <a:latin typeface="Meiryo UI" panose="020B0604030504040204" pitchFamily="50" charset="-128"/>
              <a:ea typeface="Meiryo UI" panose="020B0604030504040204" pitchFamily="50" charset="-128"/>
            </a:endParaRPr>
          </a:p>
          <a:p>
            <a:pPr algn="ctr"/>
            <a:endParaRPr kumimoji="1" lang="ja-JP" altLang="en-US" b="1" dirty="0">
              <a:solidFill>
                <a:schemeClr val="bg1"/>
              </a:solidFill>
              <a:latin typeface="Meiryo UI" panose="020B0604030504040204" pitchFamily="50" charset="-128"/>
              <a:ea typeface="Meiryo UI" panose="020B0604030504040204" pitchFamily="50" charset="-128"/>
            </a:endParaRPr>
          </a:p>
        </p:txBody>
      </p:sp>
      <p:pic>
        <p:nvPicPr>
          <p:cNvPr id="4" name="object 4"/>
          <p:cNvPicPr/>
          <p:nvPr/>
        </p:nvPicPr>
        <p:blipFill>
          <a:blip r:embed="rId2" cstate="print"/>
          <a:stretch>
            <a:fillRect/>
          </a:stretch>
        </p:blipFill>
        <p:spPr>
          <a:xfrm>
            <a:off x="9321134" y="6325639"/>
            <a:ext cx="890327" cy="836084"/>
          </a:xfrm>
          <a:prstGeom prst="rect">
            <a:avLst/>
          </a:prstGeom>
        </p:spPr>
      </p:pic>
      <p:pic>
        <p:nvPicPr>
          <p:cNvPr id="5" name="object 5"/>
          <p:cNvPicPr/>
          <p:nvPr/>
        </p:nvPicPr>
        <p:blipFill>
          <a:blip r:embed="rId3" cstate="print"/>
          <a:stretch>
            <a:fillRect/>
          </a:stretch>
        </p:blipFill>
        <p:spPr>
          <a:xfrm>
            <a:off x="2413562" y="6325639"/>
            <a:ext cx="898971" cy="844501"/>
          </a:xfrm>
          <a:prstGeom prst="rect">
            <a:avLst/>
          </a:prstGeom>
        </p:spPr>
      </p:pic>
      <p:pic>
        <p:nvPicPr>
          <p:cNvPr id="6" name="object 6"/>
          <p:cNvPicPr/>
          <p:nvPr/>
        </p:nvPicPr>
        <p:blipFill>
          <a:blip r:embed="rId4" cstate="print">
            <a:extLst>
              <a:ext uri="{28A0092B-C50C-407E-A947-70E740481C1C}">
                <a14:useLocalDpi xmlns:a14="http://schemas.microsoft.com/office/drawing/2010/main" val="0"/>
              </a:ext>
            </a:extLst>
          </a:blip>
          <a:stretch>
            <a:fillRect/>
          </a:stretch>
        </p:blipFill>
        <p:spPr>
          <a:xfrm>
            <a:off x="5883724" y="6325639"/>
            <a:ext cx="853789" cy="853789"/>
          </a:xfrm>
          <a:prstGeom prst="rect">
            <a:avLst/>
          </a:prstGeom>
        </p:spPr>
      </p:pic>
      <p:grpSp>
        <p:nvGrpSpPr>
          <p:cNvPr id="19" name="object 19"/>
          <p:cNvGrpSpPr/>
          <p:nvPr/>
        </p:nvGrpSpPr>
        <p:grpSpPr>
          <a:xfrm>
            <a:off x="241300" y="420623"/>
            <a:ext cx="10134599" cy="454928"/>
            <a:chOff x="1229867" y="420624"/>
            <a:chExt cx="8414385" cy="393700"/>
          </a:xfrm>
          <a:solidFill>
            <a:srgbClr val="002060"/>
          </a:solidFill>
        </p:grpSpPr>
        <p:sp>
          <p:nvSpPr>
            <p:cNvPr id="20" name="object 20"/>
            <p:cNvSpPr/>
            <p:nvPr/>
          </p:nvSpPr>
          <p:spPr>
            <a:xfrm>
              <a:off x="1234439" y="425196"/>
              <a:ext cx="8404860" cy="384175"/>
            </a:xfrm>
            <a:custGeom>
              <a:avLst/>
              <a:gdLst/>
              <a:ahLst/>
              <a:cxnLst/>
              <a:rect l="l" t="t" r="r" b="b"/>
              <a:pathLst>
                <a:path w="8404860" h="384175">
                  <a:moveTo>
                    <a:pt x="8404860" y="0"/>
                  </a:moveTo>
                  <a:lnTo>
                    <a:pt x="0" y="0"/>
                  </a:lnTo>
                  <a:lnTo>
                    <a:pt x="0" y="384048"/>
                  </a:lnTo>
                  <a:lnTo>
                    <a:pt x="8404860" y="384048"/>
                  </a:lnTo>
                  <a:lnTo>
                    <a:pt x="8404860" y="0"/>
                  </a:lnTo>
                  <a:close/>
                </a:path>
              </a:pathLst>
            </a:custGeom>
            <a:grpFill/>
          </p:spPr>
          <p:txBody>
            <a:bodyPr wrap="square" lIns="0" tIns="0" rIns="0" bIns="0" rtlCol="0"/>
            <a:lstStyle/>
            <a:p>
              <a:endParaRPr dirty="0"/>
            </a:p>
          </p:txBody>
        </p:sp>
        <p:sp>
          <p:nvSpPr>
            <p:cNvPr id="21" name="object 21"/>
            <p:cNvSpPr/>
            <p:nvPr/>
          </p:nvSpPr>
          <p:spPr>
            <a:xfrm>
              <a:off x="1229867" y="420624"/>
              <a:ext cx="8414385" cy="393700"/>
            </a:xfrm>
            <a:custGeom>
              <a:avLst/>
              <a:gdLst/>
              <a:ahLst/>
              <a:cxnLst/>
              <a:rect l="l" t="t" r="r" b="b"/>
              <a:pathLst>
                <a:path w="8414385" h="393700">
                  <a:moveTo>
                    <a:pt x="8412480" y="0"/>
                  </a:moveTo>
                  <a:lnTo>
                    <a:pt x="1523" y="0"/>
                  </a:lnTo>
                  <a:lnTo>
                    <a:pt x="0" y="3047"/>
                  </a:lnTo>
                  <a:lnTo>
                    <a:pt x="0" y="390143"/>
                  </a:lnTo>
                  <a:lnTo>
                    <a:pt x="1523" y="393191"/>
                  </a:lnTo>
                  <a:lnTo>
                    <a:pt x="8412480" y="393191"/>
                  </a:lnTo>
                  <a:lnTo>
                    <a:pt x="8414004" y="390143"/>
                  </a:lnTo>
                  <a:lnTo>
                    <a:pt x="8414004" y="388619"/>
                  </a:lnTo>
                  <a:lnTo>
                    <a:pt x="9143" y="388619"/>
                  </a:lnTo>
                  <a:lnTo>
                    <a:pt x="4571" y="382524"/>
                  </a:lnTo>
                  <a:lnTo>
                    <a:pt x="9143" y="382524"/>
                  </a:lnTo>
                  <a:lnTo>
                    <a:pt x="9143" y="10667"/>
                  </a:lnTo>
                  <a:lnTo>
                    <a:pt x="4571" y="10667"/>
                  </a:lnTo>
                  <a:lnTo>
                    <a:pt x="9143" y="4571"/>
                  </a:lnTo>
                  <a:lnTo>
                    <a:pt x="8414004" y="4571"/>
                  </a:lnTo>
                  <a:lnTo>
                    <a:pt x="8414004" y="3047"/>
                  </a:lnTo>
                  <a:lnTo>
                    <a:pt x="8412480" y="0"/>
                  </a:lnTo>
                  <a:close/>
                </a:path>
                <a:path w="8414385" h="393700">
                  <a:moveTo>
                    <a:pt x="9143" y="382524"/>
                  </a:moveTo>
                  <a:lnTo>
                    <a:pt x="4571" y="382524"/>
                  </a:lnTo>
                  <a:lnTo>
                    <a:pt x="9143" y="388619"/>
                  </a:lnTo>
                  <a:lnTo>
                    <a:pt x="9143" y="382524"/>
                  </a:lnTo>
                  <a:close/>
                </a:path>
                <a:path w="8414385" h="393700">
                  <a:moveTo>
                    <a:pt x="8404860" y="382524"/>
                  </a:moveTo>
                  <a:lnTo>
                    <a:pt x="9143" y="382524"/>
                  </a:lnTo>
                  <a:lnTo>
                    <a:pt x="9143" y="388619"/>
                  </a:lnTo>
                  <a:lnTo>
                    <a:pt x="8404860" y="388619"/>
                  </a:lnTo>
                  <a:lnTo>
                    <a:pt x="8404860" y="382524"/>
                  </a:lnTo>
                  <a:close/>
                </a:path>
                <a:path w="8414385" h="393700">
                  <a:moveTo>
                    <a:pt x="8404860" y="4571"/>
                  </a:moveTo>
                  <a:lnTo>
                    <a:pt x="8404860" y="388619"/>
                  </a:lnTo>
                  <a:lnTo>
                    <a:pt x="8409432" y="382524"/>
                  </a:lnTo>
                  <a:lnTo>
                    <a:pt x="8414004" y="382524"/>
                  </a:lnTo>
                  <a:lnTo>
                    <a:pt x="8414004" y="10667"/>
                  </a:lnTo>
                  <a:lnTo>
                    <a:pt x="8409432" y="10667"/>
                  </a:lnTo>
                  <a:lnTo>
                    <a:pt x="8404860" y="4571"/>
                  </a:lnTo>
                  <a:close/>
                </a:path>
                <a:path w="8414385" h="393700">
                  <a:moveTo>
                    <a:pt x="8414004" y="382524"/>
                  </a:moveTo>
                  <a:lnTo>
                    <a:pt x="8409432" y="382524"/>
                  </a:lnTo>
                  <a:lnTo>
                    <a:pt x="8404860" y="388619"/>
                  </a:lnTo>
                  <a:lnTo>
                    <a:pt x="8414004" y="388619"/>
                  </a:lnTo>
                  <a:lnTo>
                    <a:pt x="8414004" y="382524"/>
                  </a:lnTo>
                  <a:close/>
                </a:path>
                <a:path w="8414385" h="393700">
                  <a:moveTo>
                    <a:pt x="9143" y="4571"/>
                  </a:moveTo>
                  <a:lnTo>
                    <a:pt x="4571" y="10667"/>
                  </a:lnTo>
                  <a:lnTo>
                    <a:pt x="9143" y="10667"/>
                  </a:lnTo>
                  <a:lnTo>
                    <a:pt x="9143" y="4571"/>
                  </a:lnTo>
                  <a:close/>
                </a:path>
                <a:path w="8414385" h="393700">
                  <a:moveTo>
                    <a:pt x="8404860" y="4571"/>
                  </a:moveTo>
                  <a:lnTo>
                    <a:pt x="9143" y="4571"/>
                  </a:lnTo>
                  <a:lnTo>
                    <a:pt x="9143" y="10667"/>
                  </a:lnTo>
                  <a:lnTo>
                    <a:pt x="8404860" y="10667"/>
                  </a:lnTo>
                  <a:lnTo>
                    <a:pt x="8404860" y="4571"/>
                  </a:lnTo>
                  <a:close/>
                </a:path>
                <a:path w="8414385" h="393700">
                  <a:moveTo>
                    <a:pt x="8414004" y="4571"/>
                  </a:moveTo>
                  <a:lnTo>
                    <a:pt x="8404860" y="4571"/>
                  </a:lnTo>
                  <a:lnTo>
                    <a:pt x="8409432" y="10667"/>
                  </a:lnTo>
                  <a:lnTo>
                    <a:pt x="8414004" y="10667"/>
                  </a:lnTo>
                  <a:lnTo>
                    <a:pt x="8414004" y="4571"/>
                  </a:lnTo>
                  <a:close/>
                </a:path>
              </a:pathLst>
            </a:custGeom>
            <a:grpFill/>
          </p:spPr>
          <p:txBody>
            <a:bodyPr wrap="square" lIns="0" tIns="0" rIns="0" bIns="0" rtlCol="0"/>
            <a:lstStyle/>
            <a:p>
              <a:endParaRPr dirty="0"/>
            </a:p>
          </p:txBody>
        </p:sp>
      </p:grpSp>
      <p:sp>
        <p:nvSpPr>
          <p:cNvPr id="22" name="object 22"/>
          <p:cNvSpPr txBox="1"/>
          <p:nvPr/>
        </p:nvSpPr>
        <p:spPr>
          <a:xfrm>
            <a:off x="1234439" y="425195"/>
            <a:ext cx="8404860" cy="428321"/>
          </a:xfrm>
          <a:prstGeom prst="rect">
            <a:avLst/>
          </a:prstGeom>
        </p:spPr>
        <p:txBody>
          <a:bodyPr vert="horz" wrap="square" lIns="0" tIns="58419" rIns="0" bIns="0" rtlCol="0">
            <a:spAutoFit/>
          </a:bodyPr>
          <a:lstStyle/>
          <a:p>
            <a:pPr algn="ctr">
              <a:lnSpc>
                <a:spcPct val="100000"/>
              </a:lnSpc>
              <a:spcBef>
                <a:spcPts val="459"/>
              </a:spcBef>
            </a:pPr>
            <a:r>
              <a:rPr lang="ja-JP" altLang="en-US" sz="2400" b="1" spc="-5" dirty="0" smtClean="0">
                <a:solidFill>
                  <a:srgbClr val="FFFFFF"/>
                </a:solidFill>
                <a:latin typeface="Meiryo UI" panose="020B0604030504040204" pitchFamily="50" charset="-128"/>
                <a:ea typeface="Meiryo UI" panose="020B0604030504040204" pitchFamily="50" charset="-128"/>
                <a:cs typeface="Microsoft YaHei UI"/>
              </a:rPr>
              <a:t>探究・</a:t>
            </a:r>
            <a:r>
              <a:rPr lang="ja-JP" altLang="en-US" sz="2400" b="1" spc="-5" dirty="0" smtClean="0">
                <a:solidFill>
                  <a:srgbClr val="FFFFFF"/>
                </a:solidFill>
                <a:latin typeface="Meiryo UI" panose="020B0604030504040204" pitchFamily="50" charset="-128"/>
                <a:ea typeface="Meiryo UI" panose="020B0604030504040204" pitchFamily="50" charset="-128"/>
                <a:cs typeface="Microsoft YaHei UI"/>
              </a:rPr>
              <a:t>体験コンテンツ　</a:t>
            </a:r>
            <a:r>
              <a:rPr sz="2400" b="1" spc="-275" dirty="0" err="1" smtClean="0">
                <a:solidFill>
                  <a:srgbClr val="FFFFFF"/>
                </a:solidFill>
                <a:latin typeface="Meiryo UI" panose="020B0604030504040204" pitchFamily="50" charset="-128"/>
                <a:ea typeface="Meiryo UI" panose="020B0604030504040204" pitchFamily="50" charset="-128"/>
                <a:cs typeface="Microsoft YaHei UI"/>
              </a:rPr>
              <a:t>お</a:t>
            </a:r>
            <a:r>
              <a:rPr sz="2400" b="1" spc="-5" dirty="0" err="1" smtClean="0">
                <a:solidFill>
                  <a:srgbClr val="FFFFFF"/>
                </a:solidFill>
                <a:latin typeface="Meiryo UI" panose="020B0604030504040204" pitchFamily="50" charset="-128"/>
                <a:ea typeface="Meiryo UI" panose="020B0604030504040204" pitchFamily="50" charset="-128"/>
                <a:cs typeface="Microsoft YaHei UI"/>
              </a:rPr>
              <a:t>問</a:t>
            </a:r>
            <a:r>
              <a:rPr sz="2400" b="1" spc="-210" dirty="0" err="1" smtClean="0">
                <a:solidFill>
                  <a:srgbClr val="FFFFFF"/>
                </a:solidFill>
                <a:latin typeface="Meiryo UI" panose="020B0604030504040204" pitchFamily="50" charset="-128"/>
                <a:ea typeface="Meiryo UI" panose="020B0604030504040204" pitchFamily="50" charset="-128"/>
                <a:cs typeface="Microsoft YaHei UI"/>
              </a:rPr>
              <a:t>い</a:t>
            </a:r>
            <a:r>
              <a:rPr sz="2400" b="1" spc="-5" dirty="0" err="1" smtClean="0">
                <a:solidFill>
                  <a:srgbClr val="FFFFFF"/>
                </a:solidFill>
                <a:latin typeface="Meiryo UI" panose="020B0604030504040204" pitchFamily="50" charset="-128"/>
                <a:ea typeface="Meiryo UI" panose="020B0604030504040204" pitchFamily="50" charset="-128"/>
                <a:cs typeface="Microsoft YaHei UI"/>
              </a:rPr>
              <a:t>合</a:t>
            </a:r>
            <a:r>
              <a:rPr sz="2400" b="1" spc="-260" dirty="0" err="1" smtClean="0">
                <a:solidFill>
                  <a:srgbClr val="FFFFFF"/>
                </a:solidFill>
                <a:latin typeface="Meiryo UI" panose="020B0604030504040204" pitchFamily="50" charset="-128"/>
                <a:ea typeface="Meiryo UI" panose="020B0604030504040204" pitchFamily="50" charset="-128"/>
                <a:cs typeface="Microsoft YaHei UI"/>
              </a:rPr>
              <a:t>わ</a:t>
            </a:r>
            <a:r>
              <a:rPr sz="2400" b="1" spc="-245" dirty="0" err="1" smtClean="0">
                <a:solidFill>
                  <a:srgbClr val="FFFFFF"/>
                </a:solidFill>
                <a:latin typeface="Meiryo UI" panose="020B0604030504040204" pitchFamily="50" charset="-128"/>
                <a:ea typeface="Meiryo UI" panose="020B0604030504040204" pitchFamily="50" charset="-128"/>
                <a:cs typeface="Microsoft YaHei UI"/>
              </a:rPr>
              <a:t>せ</a:t>
            </a:r>
            <a:r>
              <a:rPr sz="2400" b="1" spc="-5" dirty="0" err="1" smtClean="0">
                <a:solidFill>
                  <a:srgbClr val="FFFFFF"/>
                </a:solidFill>
                <a:latin typeface="Meiryo UI" panose="020B0604030504040204" pitchFamily="50" charset="-128"/>
                <a:ea typeface="Meiryo UI" panose="020B0604030504040204" pitchFamily="50" charset="-128"/>
                <a:cs typeface="Microsoft YaHei UI"/>
              </a:rPr>
              <a:t>先</a:t>
            </a:r>
            <a:endParaRPr sz="2400" dirty="0">
              <a:latin typeface="Meiryo UI" panose="020B0604030504040204" pitchFamily="50" charset="-128"/>
              <a:ea typeface="Meiryo UI" panose="020B0604030504040204" pitchFamily="50" charset="-128"/>
              <a:cs typeface="Microsoft YaHei UI"/>
            </a:endParaRPr>
          </a:p>
        </p:txBody>
      </p:sp>
      <p:sp>
        <p:nvSpPr>
          <p:cNvPr id="29" name="テキスト ボックス 28"/>
          <p:cNvSpPr txBox="1"/>
          <p:nvPr/>
        </p:nvSpPr>
        <p:spPr>
          <a:xfrm>
            <a:off x="1977535" y="2737056"/>
            <a:ext cx="1385645" cy="15465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r>
              <a:rPr lang="ja-JP" altLang="en-US" sz="1200" b="1" dirty="0">
                <a:solidFill>
                  <a:srgbClr val="002060"/>
                </a:solidFill>
                <a:latin typeface="Meiryo UI" panose="020B0604030504040204" pitchFamily="50" charset="-128"/>
                <a:ea typeface="Meiryo UI" panose="020B0604030504040204" pitchFamily="50" charset="-128"/>
              </a:rPr>
              <a:t>徳島東部</a:t>
            </a:r>
            <a:r>
              <a:rPr lang="ja-JP" altLang="en-US" sz="1200" b="1" dirty="0" smtClean="0">
                <a:solidFill>
                  <a:srgbClr val="002060"/>
                </a:solidFill>
                <a:latin typeface="Meiryo UI" panose="020B0604030504040204" pitchFamily="50" charset="-128"/>
                <a:ea typeface="Meiryo UI" panose="020B0604030504040204" pitchFamily="50" charset="-128"/>
              </a:rPr>
              <a:t>エリアの</a:t>
            </a:r>
            <a:r>
              <a:rPr lang="ja-JP" altLang="en-US" sz="1200" b="1" dirty="0">
                <a:solidFill>
                  <a:srgbClr val="002060"/>
                </a:solidFill>
                <a:latin typeface="Meiryo UI" panose="020B0604030504040204" pitchFamily="50" charset="-128"/>
                <a:ea typeface="Meiryo UI" panose="020B0604030504040204" pitchFamily="50" charset="-128"/>
              </a:rPr>
              <a:t>自然、文化、芸能</a:t>
            </a:r>
            <a:r>
              <a:rPr lang="ja-JP" altLang="en-US" sz="1200" b="1" dirty="0" smtClean="0">
                <a:solidFill>
                  <a:srgbClr val="002060"/>
                </a:solidFill>
                <a:latin typeface="Meiryo UI" panose="020B0604030504040204" pitchFamily="50" charset="-128"/>
                <a:ea typeface="Meiryo UI" panose="020B0604030504040204" pitchFamily="50" charset="-128"/>
              </a:rPr>
              <a:t>が繋がる</a:t>
            </a:r>
            <a:r>
              <a:rPr lang="ja-JP" altLang="en-US" sz="1200" b="1" dirty="0">
                <a:solidFill>
                  <a:srgbClr val="002060"/>
                </a:solidFill>
                <a:latin typeface="Meiryo UI" panose="020B0604030504040204" pitchFamily="50" charset="-128"/>
                <a:ea typeface="Meiryo UI" panose="020B0604030504040204" pitchFamily="50" charset="-128"/>
              </a:rPr>
              <a:t>歴史的、持続的背景</a:t>
            </a:r>
            <a:r>
              <a:rPr lang="ja-JP" altLang="en-US" sz="1200" b="1" dirty="0" smtClean="0">
                <a:solidFill>
                  <a:srgbClr val="002060"/>
                </a:solidFill>
                <a:latin typeface="Meiryo UI" panose="020B0604030504040204" pitchFamily="50" charset="-128"/>
                <a:ea typeface="Meiryo UI" panose="020B0604030504040204" pitchFamily="50" charset="-128"/>
              </a:rPr>
              <a:t>と、</a:t>
            </a:r>
            <a:endParaRPr lang="en-US" altLang="ja-JP" sz="1200" b="1" dirty="0" smtClean="0">
              <a:solidFill>
                <a:srgbClr val="002060"/>
              </a:solidFill>
              <a:latin typeface="Meiryo UI" panose="020B0604030504040204" pitchFamily="50" charset="-128"/>
              <a:ea typeface="Meiryo UI" panose="020B0604030504040204" pitchFamily="50" charset="-128"/>
            </a:endParaRPr>
          </a:p>
          <a:p>
            <a:r>
              <a:rPr lang="ja-JP" altLang="en-US" sz="1200" b="1" dirty="0" smtClean="0">
                <a:solidFill>
                  <a:srgbClr val="002060"/>
                </a:solidFill>
                <a:latin typeface="Meiryo UI" panose="020B0604030504040204" pitchFamily="50" charset="-128"/>
                <a:ea typeface="Meiryo UI" panose="020B0604030504040204" pitchFamily="50" charset="-128"/>
              </a:rPr>
              <a:t>現在</a:t>
            </a:r>
            <a:r>
              <a:rPr lang="ja-JP" altLang="en-US" sz="1200" b="1" dirty="0">
                <a:solidFill>
                  <a:srgbClr val="002060"/>
                </a:solidFill>
                <a:latin typeface="Meiryo UI" panose="020B0604030504040204" pitchFamily="50" charset="-128"/>
                <a:ea typeface="Meiryo UI" panose="020B0604030504040204" pitchFamily="50" charset="-128"/>
              </a:rPr>
              <a:t>の環境</a:t>
            </a:r>
            <a:r>
              <a:rPr lang="ja-JP" altLang="en-US" sz="1200" b="1" dirty="0" smtClean="0">
                <a:solidFill>
                  <a:srgbClr val="002060"/>
                </a:solidFill>
                <a:latin typeface="Meiryo UI" panose="020B0604030504040204" pitchFamily="50" charset="-128"/>
                <a:ea typeface="Meiryo UI" panose="020B0604030504040204" pitchFamily="50" charset="-128"/>
              </a:rPr>
              <a:t>問題の学びの</a:t>
            </a:r>
            <a:r>
              <a:rPr lang="ja-JP" altLang="en-US" sz="1200" b="1" dirty="0">
                <a:solidFill>
                  <a:srgbClr val="002060"/>
                </a:solidFill>
                <a:latin typeface="Meiryo UI" panose="020B0604030504040204" pitchFamily="50" charset="-128"/>
                <a:ea typeface="Meiryo UI" panose="020B0604030504040204" pitchFamily="50" charset="-128"/>
              </a:rPr>
              <a:t>場</a:t>
            </a:r>
            <a:r>
              <a:rPr lang="ja-JP" altLang="en-US" sz="1200" b="1" dirty="0" smtClean="0">
                <a:solidFill>
                  <a:srgbClr val="002060"/>
                </a:solidFill>
                <a:latin typeface="Meiryo UI" panose="020B0604030504040204" pitchFamily="50" charset="-128"/>
                <a:ea typeface="Meiryo UI" panose="020B0604030504040204" pitchFamily="50" charset="-128"/>
              </a:rPr>
              <a:t>をご提案いたします</a:t>
            </a:r>
            <a:endParaRPr lang="en-US" altLang="ja-JP" sz="1200" b="1" dirty="0" smtClean="0">
              <a:solidFill>
                <a:srgbClr val="002060"/>
              </a:solidFill>
              <a:latin typeface="Meiryo UI" panose="020B0604030504040204" pitchFamily="50" charset="-128"/>
              <a:ea typeface="Meiryo UI" panose="020B0604030504040204" pitchFamily="50" charset="-128"/>
            </a:endParaRPr>
          </a:p>
          <a:p>
            <a:endParaRPr lang="en-US" altLang="ja-JP" sz="1050" b="1" dirty="0" smtClean="0">
              <a:solidFill>
                <a:srgbClr val="002060"/>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5372100" y="2737056"/>
            <a:ext cx="1386000" cy="156966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r>
              <a:rPr lang="ja-JP" altLang="en-US" sz="1200" b="1" dirty="0" smtClean="0">
                <a:solidFill>
                  <a:srgbClr val="002060"/>
                </a:solidFill>
                <a:latin typeface="Meiryo UI" panose="020B0604030504040204" pitchFamily="50" charset="-128"/>
                <a:ea typeface="Meiryo UI" panose="020B0604030504040204" pitchFamily="50" charset="-128"/>
              </a:rPr>
              <a:t>徳島県南部エリアは豊富な自然の中で、ありのままの暮らしを体験していただけるプログラムを数多くご用意し、皆様のお越しを</a:t>
            </a:r>
            <a:r>
              <a:rPr lang="ja-JP" altLang="en-US" sz="1200" b="1" dirty="0">
                <a:solidFill>
                  <a:srgbClr val="002060"/>
                </a:solidFill>
                <a:latin typeface="Meiryo UI" panose="020B0604030504040204" pitchFamily="50" charset="-128"/>
                <a:ea typeface="Meiryo UI" panose="020B0604030504040204" pitchFamily="50" charset="-128"/>
              </a:rPr>
              <a:t>お待ちしております</a:t>
            </a:r>
            <a:endParaRPr lang="en-US" altLang="ja-JP" sz="1200" b="1" dirty="0" smtClean="0">
              <a:solidFill>
                <a:srgbClr val="002060"/>
              </a:solidFill>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5"/>
          <a:stretch>
            <a:fillRect/>
          </a:stretch>
        </p:blipFill>
        <p:spPr>
          <a:xfrm>
            <a:off x="3804602" y="6459303"/>
            <a:ext cx="1757185" cy="457240"/>
          </a:xfrm>
          <a:prstGeom prst="rect">
            <a:avLst/>
          </a:prstGeom>
        </p:spPr>
      </p:pic>
      <p:pic>
        <p:nvPicPr>
          <p:cNvPr id="37" name="図 36"/>
          <p:cNvPicPr>
            <a:picLocks noChangeAspect="1"/>
          </p:cNvPicPr>
          <p:nvPr/>
        </p:nvPicPr>
        <p:blipFill>
          <a:blip r:embed="rId6"/>
          <a:stretch>
            <a:fillRect/>
          </a:stretch>
        </p:blipFill>
        <p:spPr>
          <a:xfrm>
            <a:off x="7208951" y="6399227"/>
            <a:ext cx="1810669" cy="688908"/>
          </a:xfrm>
          <a:prstGeom prst="rect">
            <a:avLst/>
          </a:prstGeom>
        </p:spPr>
      </p:pic>
      <p:sp>
        <p:nvSpPr>
          <p:cNvPr id="40" name="テキスト ボックス 39"/>
          <p:cNvSpPr txBox="1"/>
          <p:nvPr/>
        </p:nvSpPr>
        <p:spPr>
          <a:xfrm>
            <a:off x="241300" y="4391025"/>
            <a:ext cx="3282060" cy="1908215"/>
          </a:xfrm>
          <a:prstGeom prst="rect">
            <a:avLst/>
          </a:prstGeom>
          <a:noFill/>
        </p:spPr>
        <p:txBody>
          <a:bodyPr wrap="square" rtlCol="0">
            <a:spAutoFit/>
          </a:bodyPr>
          <a:lstStyle/>
          <a:p>
            <a:r>
              <a:rPr lang="ja-JP" altLang="en-US" sz="1200" dirty="0" smtClean="0">
                <a:solidFill>
                  <a:schemeClr val="bg1"/>
                </a:solidFill>
                <a:latin typeface="Meiryo UI" panose="020B0604030504040204" pitchFamily="50" charset="-128"/>
                <a:ea typeface="Meiryo UI" panose="020B0604030504040204" pitchFamily="50" charset="-128"/>
              </a:rPr>
              <a:t>〒</a:t>
            </a:r>
            <a:r>
              <a:rPr lang="en-US" altLang="ja-JP" sz="1200" dirty="0">
                <a:solidFill>
                  <a:schemeClr val="bg1"/>
                </a:solidFill>
                <a:latin typeface="Meiryo UI" panose="020B0604030504040204" pitchFamily="50" charset="-128"/>
                <a:ea typeface="Meiryo UI" panose="020B0604030504040204" pitchFamily="50" charset="-128"/>
              </a:rPr>
              <a:t>770-0841</a:t>
            </a:r>
          </a:p>
          <a:p>
            <a:r>
              <a:rPr lang="ja-JP" altLang="en-US" sz="1200" dirty="0" smtClean="0">
                <a:solidFill>
                  <a:schemeClr val="bg1"/>
                </a:solidFill>
                <a:latin typeface="Meiryo UI" panose="020B0604030504040204" pitchFamily="50" charset="-128"/>
                <a:ea typeface="Meiryo UI" panose="020B0604030504040204" pitchFamily="50" charset="-128"/>
              </a:rPr>
              <a:t>徳島県</a:t>
            </a:r>
            <a:r>
              <a:rPr lang="ja-JP" altLang="en-US" sz="1200" dirty="0">
                <a:solidFill>
                  <a:schemeClr val="bg1"/>
                </a:solidFill>
                <a:latin typeface="Meiryo UI" panose="020B0604030504040204" pitchFamily="50" charset="-128"/>
                <a:ea typeface="Meiryo UI" panose="020B0604030504040204" pitchFamily="50" charset="-128"/>
              </a:rPr>
              <a:t>徳島市八百屋町</a:t>
            </a:r>
            <a:r>
              <a:rPr lang="en-US" altLang="ja-JP" sz="1200" dirty="0">
                <a:solidFill>
                  <a:schemeClr val="bg1"/>
                </a:solidFill>
                <a:latin typeface="Meiryo UI" panose="020B0604030504040204" pitchFamily="50" charset="-128"/>
                <a:ea typeface="Meiryo UI" panose="020B0604030504040204" pitchFamily="50" charset="-128"/>
              </a:rPr>
              <a:t>2</a:t>
            </a:r>
            <a:r>
              <a:rPr lang="ja-JP" altLang="en-US" sz="1200" dirty="0">
                <a:solidFill>
                  <a:schemeClr val="bg1"/>
                </a:solidFill>
                <a:latin typeface="Meiryo UI" panose="020B0604030504040204" pitchFamily="50" charset="-128"/>
                <a:ea typeface="Meiryo UI" panose="020B0604030504040204" pitchFamily="50" charset="-128"/>
              </a:rPr>
              <a:t>丁目</a:t>
            </a:r>
            <a:r>
              <a:rPr lang="ja-JP" altLang="en-US" sz="1200" dirty="0" smtClean="0">
                <a:solidFill>
                  <a:schemeClr val="bg1"/>
                </a:solidFill>
                <a:latin typeface="Meiryo UI" panose="020B0604030504040204" pitchFamily="50" charset="-128"/>
                <a:ea typeface="Meiryo UI" panose="020B0604030504040204" pitchFamily="50" charset="-128"/>
              </a:rPr>
              <a:t>７</a:t>
            </a:r>
            <a:endParaRPr lang="en-US" altLang="ja-JP" sz="1200" dirty="0" smtClean="0">
              <a:solidFill>
                <a:schemeClr val="bg1"/>
              </a:solidFill>
              <a:latin typeface="Meiryo UI" panose="020B0604030504040204" pitchFamily="50" charset="-128"/>
              <a:ea typeface="Meiryo UI" panose="020B0604030504040204" pitchFamily="50" charset="-128"/>
            </a:endParaRPr>
          </a:p>
          <a:p>
            <a:r>
              <a:rPr lang="ja-JP" altLang="en-US" sz="1200" dirty="0" smtClean="0">
                <a:solidFill>
                  <a:schemeClr val="bg1"/>
                </a:solidFill>
                <a:latin typeface="Meiryo UI" panose="020B0604030504040204" pitchFamily="50" charset="-128"/>
                <a:ea typeface="Meiryo UI" panose="020B0604030504040204" pitchFamily="50" charset="-128"/>
              </a:rPr>
              <a:t>徳島</a:t>
            </a:r>
            <a:r>
              <a:rPr lang="ja-JP" altLang="en-US" sz="1200" dirty="0">
                <a:solidFill>
                  <a:schemeClr val="bg1"/>
                </a:solidFill>
                <a:latin typeface="Meiryo UI" panose="020B0604030504040204" pitchFamily="50" charset="-128"/>
                <a:ea typeface="Meiryo UI" panose="020B0604030504040204" pitchFamily="50" charset="-128"/>
              </a:rPr>
              <a:t>センタービル</a:t>
            </a:r>
            <a:r>
              <a:rPr lang="en-US" altLang="ja-JP" sz="1200" dirty="0">
                <a:solidFill>
                  <a:schemeClr val="bg1"/>
                </a:solidFill>
                <a:latin typeface="Meiryo UI" panose="020B0604030504040204" pitchFamily="50" charset="-128"/>
                <a:ea typeface="Meiryo UI" panose="020B0604030504040204" pitchFamily="50" charset="-128"/>
              </a:rPr>
              <a:t>7</a:t>
            </a:r>
            <a:r>
              <a:rPr lang="ja-JP" altLang="en-US" sz="1200" dirty="0">
                <a:solidFill>
                  <a:schemeClr val="bg1"/>
                </a:solidFill>
                <a:latin typeface="Meiryo UI" panose="020B0604030504040204" pitchFamily="50" charset="-128"/>
                <a:ea typeface="Meiryo UI" panose="020B0604030504040204" pitchFamily="50" charset="-128"/>
              </a:rPr>
              <a:t>階</a:t>
            </a:r>
            <a:endParaRPr kumimoji="1" lang="en-US" altLang="ja-JP" sz="1200" dirty="0" smtClean="0">
              <a:solidFill>
                <a:schemeClr val="bg1"/>
              </a:solidFill>
              <a:latin typeface="Meiryo UI" panose="020B0604030504040204" pitchFamily="50" charset="-128"/>
              <a:ea typeface="Meiryo UI" panose="020B0604030504040204" pitchFamily="50" charset="-128"/>
            </a:endParaRPr>
          </a:p>
          <a:p>
            <a:r>
              <a:rPr lang="en-US" altLang="ja-JP" dirty="0" smtClean="0">
                <a:solidFill>
                  <a:schemeClr val="bg1"/>
                </a:solidFill>
                <a:latin typeface="Meiryo UI" panose="020B0604030504040204" pitchFamily="50" charset="-128"/>
                <a:ea typeface="Meiryo UI" panose="020B0604030504040204" pitchFamily="50" charset="-128"/>
              </a:rPr>
              <a:t>TEL</a:t>
            </a:r>
            <a:r>
              <a:rPr lang="ja-JP" altLang="en-US" dirty="0" smtClean="0">
                <a:solidFill>
                  <a:schemeClr val="bg1"/>
                </a:solidFill>
                <a:latin typeface="Meiryo UI" panose="020B0604030504040204" pitchFamily="50" charset="-128"/>
                <a:ea typeface="Meiryo UI" panose="020B0604030504040204" pitchFamily="50" charset="-128"/>
              </a:rPr>
              <a:t>　</a:t>
            </a:r>
            <a:r>
              <a:rPr lang="en-US" altLang="ja-JP" dirty="0" smtClean="0">
                <a:solidFill>
                  <a:schemeClr val="bg1"/>
                </a:solidFill>
                <a:latin typeface="Meiryo UI" panose="020B0604030504040204" pitchFamily="50" charset="-128"/>
                <a:ea typeface="Meiryo UI" panose="020B0604030504040204" pitchFamily="50" charset="-128"/>
              </a:rPr>
              <a:t>088-678-2811</a:t>
            </a:r>
          </a:p>
          <a:p>
            <a:r>
              <a:rPr lang="en-US" altLang="ja-JP" dirty="0" smtClean="0">
                <a:solidFill>
                  <a:schemeClr val="bg1"/>
                </a:solidFill>
                <a:latin typeface="Meiryo UI" panose="020B0604030504040204" pitchFamily="50" charset="-128"/>
                <a:ea typeface="Meiryo UI" panose="020B0604030504040204" pitchFamily="50" charset="-128"/>
              </a:rPr>
              <a:t>FAX</a:t>
            </a:r>
            <a:r>
              <a:rPr lang="ja-JP" altLang="en-US" dirty="0" smtClean="0">
                <a:solidFill>
                  <a:schemeClr val="bg1"/>
                </a:solidFill>
                <a:latin typeface="Meiryo UI" panose="020B0604030504040204" pitchFamily="50" charset="-128"/>
                <a:ea typeface="Meiryo UI" panose="020B0604030504040204" pitchFamily="50" charset="-128"/>
              </a:rPr>
              <a:t>　</a:t>
            </a:r>
            <a:r>
              <a:rPr lang="en-US" altLang="ja-JP" dirty="0" smtClean="0">
                <a:solidFill>
                  <a:schemeClr val="bg1"/>
                </a:solidFill>
                <a:latin typeface="Meiryo UI" panose="020B0604030504040204" pitchFamily="50" charset="-128"/>
                <a:ea typeface="Meiryo UI" panose="020B0604030504040204" pitchFamily="50" charset="-128"/>
              </a:rPr>
              <a:t>088-678-2877</a:t>
            </a:r>
          </a:p>
          <a:p>
            <a:r>
              <a:rPr lang="en-US" altLang="ja-JP" dirty="0" smtClean="0">
                <a:solidFill>
                  <a:schemeClr val="bg1"/>
                </a:solidFill>
                <a:latin typeface="Meiryo UI" panose="020B0604030504040204" pitchFamily="50" charset="-128"/>
                <a:ea typeface="Meiryo UI" panose="020B0604030504040204" pitchFamily="50" charset="-128"/>
              </a:rPr>
              <a:t>Mail</a:t>
            </a:r>
            <a:r>
              <a:rPr lang="ja-JP" altLang="en-US" dirty="0" smtClean="0">
                <a:solidFill>
                  <a:schemeClr val="bg1"/>
                </a:solidFill>
                <a:latin typeface="Meiryo UI" panose="020B0604030504040204" pitchFamily="50" charset="-128"/>
                <a:ea typeface="Meiryo UI" panose="020B0604030504040204" pitchFamily="50" charset="-128"/>
              </a:rPr>
              <a:t>　</a:t>
            </a:r>
            <a:r>
              <a:rPr lang="en-US" altLang="ja-JP" sz="1200" dirty="0" smtClean="0">
                <a:solidFill>
                  <a:schemeClr val="bg1"/>
                </a:solidFill>
                <a:latin typeface="Meiryo UI" panose="020B0604030504040204" pitchFamily="50" charset="-128"/>
                <a:ea typeface="Meiryo UI" panose="020B0604030504040204" pitchFamily="50" charset="-128"/>
              </a:rPr>
              <a:t>t-watanabe@east-tokushima.jp</a:t>
            </a:r>
          </a:p>
          <a:p>
            <a:r>
              <a:rPr lang="en-US" altLang="ja-JP" sz="1200" dirty="0" smtClean="0">
                <a:solidFill>
                  <a:schemeClr val="bg1"/>
                </a:solidFill>
                <a:latin typeface="Meiryo UI" panose="020B0604030504040204" pitchFamily="50" charset="-128"/>
                <a:ea typeface="Meiryo UI" panose="020B0604030504040204" pitchFamily="50" charset="-128"/>
              </a:rPr>
              <a:t>https</a:t>
            </a:r>
            <a:r>
              <a:rPr lang="en-US" altLang="ja-JP" sz="1200" dirty="0">
                <a:solidFill>
                  <a:schemeClr val="bg1"/>
                </a:solidFill>
                <a:latin typeface="Meiryo UI" panose="020B0604030504040204" pitchFamily="50" charset="-128"/>
                <a:ea typeface="Meiryo UI" panose="020B0604030504040204" pitchFamily="50" charset="-128"/>
              </a:rPr>
              <a:t>://</a:t>
            </a:r>
            <a:r>
              <a:rPr lang="en-US" altLang="ja-JP" sz="1200" dirty="0" smtClean="0">
                <a:solidFill>
                  <a:schemeClr val="bg1"/>
                </a:solidFill>
                <a:latin typeface="Meiryo UI" panose="020B0604030504040204" pitchFamily="50" charset="-128"/>
                <a:ea typeface="Meiryo UI" panose="020B0604030504040204" pitchFamily="50" charset="-128"/>
              </a:rPr>
              <a:t>www.east-tokushima.jp/</a:t>
            </a:r>
            <a:endParaRPr lang="en-US" altLang="ja-JP" sz="1200" dirty="0">
              <a:solidFill>
                <a:schemeClr val="bg1"/>
              </a:solidFill>
              <a:latin typeface="Meiryo UI" panose="020B0604030504040204" pitchFamily="50" charset="-128"/>
              <a:ea typeface="Meiryo UI" panose="020B0604030504040204" pitchFamily="50" charset="-128"/>
            </a:endParaRPr>
          </a:p>
          <a:p>
            <a:endParaRPr kumimoji="1" lang="en-US" altLang="ja-JP" sz="1600" dirty="0" smtClean="0">
              <a:solidFill>
                <a:schemeClr val="bg1"/>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7046571" y="4391025"/>
            <a:ext cx="3285263" cy="1938992"/>
          </a:xfrm>
          <a:prstGeom prst="rect">
            <a:avLst/>
          </a:prstGeom>
          <a:noFill/>
        </p:spPr>
        <p:txBody>
          <a:bodyPr wrap="square" rtlCol="0">
            <a:spAutoFit/>
          </a:bodyPr>
          <a:lstStyle/>
          <a:p>
            <a:r>
              <a:rPr lang="ja-JP" altLang="en-US" sz="1200" dirty="0" smtClean="0">
                <a:solidFill>
                  <a:schemeClr val="bg1"/>
                </a:solidFill>
                <a:latin typeface="Meiryo UI" panose="020B0604030504040204" pitchFamily="50" charset="-128"/>
                <a:ea typeface="Meiryo UI" panose="020B0604030504040204" pitchFamily="50" charset="-128"/>
              </a:rPr>
              <a:t>〒</a:t>
            </a:r>
            <a:r>
              <a:rPr lang="en-US" altLang="ja-JP" sz="1200" dirty="0" smtClean="0">
                <a:solidFill>
                  <a:schemeClr val="bg1"/>
                </a:solidFill>
                <a:latin typeface="Meiryo UI" panose="020B0604030504040204" pitchFamily="50" charset="-128"/>
                <a:ea typeface="Meiryo UI" panose="020B0604030504040204" pitchFamily="50" charset="-128"/>
              </a:rPr>
              <a:t>778-0005</a:t>
            </a:r>
          </a:p>
          <a:p>
            <a:r>
              <a:rPr lang="ja-JP" altLang="en-US" sz="1200" dirty="0" smtClean="0">
                <a:solidFill>
                  <a:schemeClr val="bg1"/>
                </a:solidFill>
                <a:latin typeface="Meiryo UI" panose="020B0604030504040204" pitchFamily="50" charset="-128"/>
                <a:ea typeface="Meiryo UI" panose="020B0604030504040204" pitchFamily="50" charset="-128"/>
              </a:rPr>
              <a:t>徳島県三好市池田町シマ</a:t>
            </a:r>
            <a:r>
              <a:rPr lang="en-US" altLang="ja-JP" sz="1200" dirty="0" smtClean="0">
                <a:solidFill>
                  <a:schemeClr val="bg1"/>
                </a:solidFill>
                <a:latin typeface="Meiryo UI" panose="020B0604030504040204" pitchFamily="50" charset="-128"/>
                <a:ea typeface="Meiryo UI" panose="020B0604030504040204" pitchFamily="50" charset="-128"/>
              </a:rPr>
              <a:t>995</a:t>
            </a:r>
            <a:r>
              <a:rPr lang="ja-JP" altLang="en-US" sz="1200" dirty="0" smtClean="0">
                <a:solidFill>
                  <a:schemeClr val="bg1"/>
                </a:solidFill>
                <a:latin typeface="Meiryo UI" panose="020B0604030504040204" pitchFamily="50" charset="-128"/>
                <a:ea typeface="Meiryo UI" panose="020B0604030504040204" pitchFamily="50" charset="-128"/>
              </a:rPr>
              <a:t>番地</a:t>
            </a:r>
            <a:r>
              <a:rPr lang="en-US" altLang="ja-JP" sz="1200" dirty="0" smtClean="0">
                <a:solidFill>
                  <a:schemeClr val="bg1"/>
                </a:solidFill>
                <a:latin typeface="Meiryo UI" panose="020B0604030504040204" pitchFamily="50" charset="-128"/>
                <a:ea typeface="Meiryo UI" panose="020B0604030504040204" pitchFamily="50" charset="-128"/>
              </a:rPr>
              <a:t>1</a:t>
            </a:r>
          </a:p>
          <a:p>
            <a:endParaRPr lang="en-US" altLang="ja-JP" sz="1200" dirty="0">
              <a:solidFill>
                <a:schemeClr val="bg1"/>
              </a:solidFill>
              <a:latin typeface="Meiryo UI" panose="020B0604030504040204" pitchFamily="50" charset="-128"/>
              <a:ea typeface="Meiryo UI" panose="020B0604030504040204" pitchFamily="50" charset="-128"/>
            </a:endParaRPr>
          </a:p>
          <a:p>
            <a:r>
              <a:rPr lang="en-US" altLang="ja-JP" dirty="0" smtClean="0">
                <a:solidFill>
                  <a:schemeClr val="bg1"/>
                </a:solidFill>
                <a:latin typeface="Meiryo UI" panose="020B0604030504040204" pitchFamily="50" charset="-128"/>
                <a:ea typeface="Meiryo UI" panose="020B0604030504040204" pitchFamily="50" charset="-128"/>
              </a:rPr>
              <a:t>TEL</a:t>
            </a:r>
            <a:r>
              <a:rPr lang="ja-JP" altLang="en-US" dirty="0" smtClean="0">
                <a:solidFill>
                  <a:schemeClr val="bg1"/>
                </a:solidFill>
                <a:latin typeface="Meiryo UI" panose="020B0604030504040204" pitchFamily="50" charset="-128"/>
                <a:ea typeface="Meiryo UI" panose="020B0604030504040204" pitchFamily="50" charset="-128"/>
              </a:rPr>
              <a:t>　</a:t>
            </a:r>
            <a:r>
              <a:rPr lang="en-US" altLang="ja-JP" dirty="0" smtClean="0">
                <a:solidFill>
                  <a:schemeClr val="bg1"/>
                </a:solidFill>
                <a:latin typeface="Meiryo UI" panose="020B0604030504040204" pitchFamily="50" charset="-128"/>
                <a:ea typeface="Meiryo UI" panose="020B0604030504040204" pitchFamily="50" charset="-128"/>
              </a:rPr>
              <a:t>0883-76-0713</a:t>
            </a:r>
          </a:p>
          <a:p>
            <a:r>
              <a:rPr lang="en-US" altLang="ja-JP" dirty="0" smtClean="0">
                <a:solidFill>
                  <a:schemeClr val="bg1"/>
                </a:solidFill>
                <a:latin typeface="Meiryo UI" panose="020B0604030504040204" pitchFamily="50" charset="-128"/>
                <a:ea typeface="Meiryo UI" panose="020B0604030504040204" pitchFamily="50" charset="-128"/>
              </a:rPr>
              <a:t>FAX</a:t>
            </a:r>
            <a:r>
              <a:rPr lang="ja-JP" altLang="en-US" dirty="0" smtClean="0">
                <a:solidFill>
                  <a:schemeClr val="bg1"/>
                </a:solidFill>
                <a:latin typeface="Meiryo UI" panose="020B0604030504040204" pitchFamily="50" charset="-128"/>
                <a:ea typeface="Meiryo UI" panose="020B0604030504040204" pitchFamily="50" charset="-128"/>
              </a:rPr>
              <a:t>　</a:t>
            </a:r>
            <a:r>
              <a:rPr lang="en-US" altLang="ja-JP" dirty="0" smtClean="0">
                <a:solidFill>
                  <a:schemeClr val="bg1"/>
                </a:solidFill>
                <a:latin typeface="Meiryo UI" panose="020B0604030504040204" pitchFamily="50" charset="-128"/>
                <a:ea typeface="Meiryo UI" panose="020B0604030504040204" pitchFamily="50" charset="-128"/>
              </a:rPr>
              <a:t>0883-72-0753</a:t>
            </a:r>
          </a:p>
          <a:p>
            <a:r>
              <a:rPr lang="en-US" altLang="ja-JP" dirty="0" smtClean="0">
                <a:solidFill>
                  <a:schemeClr val="bg1"/>
                </a:solidFill>
                <a:latin typeface="Meiryo UI" panose="020B0604030504040204" pitchFamily="50" charset="-128"/>
                <a:ea typeface="Meiryo UI" panose="020B0604030504040204" pitchFamily="50" charset="-128"/>
              </a:rPr>
              <a:t>Mail</a:t>
            </a:r>
            <a:r>
              <a:rPr lang="ja-JP" altLang="en-US" dirty="0" smtClean="0">
                <a:solidFill>
                  <a:schemeClr val="bg1"/>
                </a:solidFill>
                <a:latin typeface="Meiryo UI" panose="020B0604030504040204" pitchFamily="50" charset="-128"/>
                <a:ea typeface="Meiryo UI" panose="020B0604030504040204" pitchFamily="50" charset="-128"/>
              </a:rPr>
              <a:t>　</a:t>
            </a:r>
            <a:r>
              <a:rPr lang="en-US" altLang="ja-JP" sz="1200" dirty="0" smtClean="0">
                <a:solidFill>
                  <a:schemeClr val="bg1"/>
                </a:solidFill>
                <a:latin typeface="Meiryo UI" panose="020B0604030504040204" pitchFamily="50" charset="-128"/>
                <a:ea typeface="Meiryo UI" panose="020B0604030504040204" pitchFamily="50" charset="-128"/>
              </a:rPr>
              <a:t>sora@nishi-awa.jp</a:t>
            </a:r>
          </a:p>
          <a:p>
            <a:r>
              <a:rPr lang="en-US" altLang="ja-JP" sz="1200" dirty="0" smtClean="0">
                <a:solidFill>
                  <a:schemeClr val="bg1"/>
                </a:solidFill>
                <a:latin typeface="Meiryo UI" panose="020B0604030504040204" pitchFamily="50" charset="-128"/>
                <a:ea typeface="Meiryo UI" panose="020B0604030504040204" pitchFamily="50" charset="-128"/>
              </a:rPr>
              <a:t>https://nishi-awa.jp/soranosato/about/</a:t>
            </a:r>
          </a:p>
          <a:p>
            <a:endParaRPr kumimoji="1" lang="en-US" altLang="ja-JP" dirty="0" smtClean="0">
              <a:solidFill>
                <a:schemeClr val="bg1"/>
              </a:solidFill>
              <a:latin typeface="Meiryo UI" panose="020B0604030504040204" pitchFamily="50" charset="-128"/>
              <a:ea typeface="Meiryo UI" panose="020B0604030504040204" pitchFamily="50" charset="-128"/>
            </a:endParaRPr>
          </a:p>
        </p:txBody>
      </p:sp>
      <p:sp>
        <p:nvSpPr>
          <p:cNvPr id="45" name="テキスト ボックス 44"/>
          <p:cNvSpPr txBox="1"/>
          <p:nvPr/>
        </p:nvSpPr>
        <p:spPr>
          <a:xfrm>
            <a:off x="3642334" y="4391025"/>
            <a:ext cx="3285263" cy="1661993"/>
          </a:xfrm>
          <a:prstGeom prst="rect">
            <a:avLst/>
          </a:prstGeom>
          <a:noFill/>
        </p:spPr>
        <p:txBody>
          <a:bodyPr wrap="square" rtlCol="0">
            <a:spAutoFit/>
          </a:bodyPr>
          <a:lstStyle/>
          <a:p>
            <a:r>
              <a:rPr lang="ja-JP" altLang="en-US" sz="1200" dirty="0" smtClean="0">
                <a:solidFill>
                  <a:schemeClr val="bg1"/>
                </a:solidFill>
                <a:latin typeface="Meiryo UI" panose="020B0604030504040204" pitchFamily="50" charset="-128"/>
                <a:ea typeface="Meiryo UI" panose="020B0604030504040204" pitchFamily="50" charset="-128"/>
              </a:rPr>
              <a:t>〒</a:t>
            </a:r>
            <a:r>
              <a:rPr lang="en-US" altLang="ja-JP" sz="1200" dirty="0" smtClean="0">
                <a:solidFill>
                  <a:schemeClr val="bg1"/>
                </a:solidFill>
                <a:latin typeface="Meiryo UI" panose="020B0604030504040204" pitchFamily="50" charset="-128"/>
                <a:ea typeface="Meiryo UI" panose="020B0604030504040204" pitchFamily="50" charset="-128"/>
              </a:rPr>
              <a:t>775-0006</a:t>
            </a:r>
          </a:p>
          <a:p>
            <a:r>
              <a:rPr lang="ja-JP" altLang="en-US" sz="1200" dirty="0" smtClean="0">
                <a:solidFill>
                  <a:schemeClr val="bg1"/>
                </a:solidFill>
                <a:latin typeface="Meiryo UI" panose="020B0604030504040204" pitchFamily="50" charset="-128"/>
                <a:ea typeface="Meiryo UI" panose="020B0604030504040204" pitchFamily="50" charset="-128"/>
              </a:rPr>
              <a:t>徳島県海部郡牟岐町大字中村字本村</a:t>
            </a:r>
            <a:r>
              <a:rPr lang="en-US" altLang="ja-JP" sz="1200" dirty="0" smtClean="0">
                <a:solidFill>
                  <a:schemeClr val="bg1"/>
                </a:solidFill>
                <a:latin typeface="Meiryo UI" panose="020B0604030504040204" pitchFamily="50" charset="-128"/>
                <a:ea typeface="Meiryo UI" panose="020B0604030504040204" pitchFamily="50" charset="-128"/>
              </a:rPr>
              <a:t>14</a:t>
            </a:r>
          </a:p>
          <a:p>
            <a:endParaRPr kumimoji="1" lang="en-US" altLang="ja-JP" sz="1200" dirty="0" smtClean="0">
              <a:solidFill>
                <a:schemeClr val="bg1"/>
              </a:solidFill>
              <a:latin typeface="Meiryo UI" panose="020B0604030504040204" pitchFamily="50" charset="-128"/>
              <a:ea typeface="Meiryo UI" panose="020B0604030504040204" pitchFamily="50" charset="-128"/>
            </a:endParaRPr>
          </a:p>
          <a:p>
            <a:r>
              <a:rPr lang="en-US" altLang="ja-JP" dirty="0" smtClean="0">
                <a:solidFill>
                  <a:schemeClr val="bg1"/>
                </a:solidFill>
                <a:latin typeface="Meiryo UI" panose="020B0604030504040204" pitchFamily="50" charset="-128"/>
                <a:ea typeface="Meiryo UI" panose="020B0604030504040204" pitchFamily="50" charset="-128"/>
              </a:rPr>
              <a:t>TEL</a:t>
            </a:r>
            <a:r>
              <a:rPr lang="ja-JP" altLang="en-US" dirty="0" smtClean="0">
                <a:solidFill>
                  <a:schemeClr val="bg1"/>
                </a:solidFill>
                <a:latin typeface="Meiryo UI" panose="020B0604030504040204" pitchFamily="50" charset="-128"/>
                <a:ea typeface="Meiryo UI" panose="020B0604030504040204" pitchFamily="50" charset="-128"/>
              </a:rPr>
              <a:t>　</a:t>
            </a:r>
            <a:r>
              <a:rPr lang="en-US" altLang="ja-JP" dirty="0" smtClean="0">
                <a:solidFill>
                  <a:schemeClr val="bg1"/>
                </a:solidFill>
                <a:latin typeface="Meiryo UI" panose="020B0604030504040204" pitchFamily="50" charset="-128"/>
                <a:ea typeface="Meiryo UI" panose="020B0604030504040204" pitchFamily="50" charset="-128"/>
              </a:rPr>
              <a:t>0884-72-2622</a:t>
            </a:r>
          </a:p>
          <a:p>
            <a:r>
              <a:rPr lang="en-US" altLang="ja-JP" dirty="0" smtClean="0">
                <a:solidFill>
                  <a:schemeClr val="bg1"/>
                </a:solidFill>
                <a:latin typeface="Meiryo UI" panose="020B0604030504040204" pitchFamily="50" charset="-128"/>
                <a:ea typeface="Meiryo UI" panose="020B0604030504040204" pitchFamily="50" charset="-128"/>
              </a:rPr>
              <a:t>FAX</a:t>
            </a:r>
            <a:r>
              <a:rPr lang="ja-JP" altLang="en-US" dirty="0" smtClean="0">
                <a:solidFill>
                  <a:schemeClr val="bg1"/>
                </a:solidFill>
                <a:latin typeface="Meiryo UI" panose="020B0604030504040204" pitchFamily="50" charset="-128"/>
                <a:ea typeface="Meiryo UI" panose="020B0604030504040204" pitchFamily="50" charset="-128"/>
              </a:rPr>
              <a:t>　</a:t>
            </a:r>
            <a:r>
              <a:rPr lang="en-US" altLang="ja-JP" dirty="0" smtClean="0">
                <a:solidFill>
                  <a:schemeClr val="bg1"/>
                </a:solidFill>
                <a:latin typeface="Meiryo UI" panose="020B0604030504040204" pitchFamily="50" charset="-128"/>
                <a:ea typeface="Meiryo UI" panose="020B0604030504040204" pitchFamily="50" charset="-128"/>
              </a:rPr>
              <a:t>0884-72-2623</a:t>
            </a:r>
          </a:p>
          <a:p>
            <a:r>
              <a:rPr lang="en-US" altLang="ja-JP" dirty="0" smtClean="0">
                <a:solidFill>
                  <a:schemeClr val="bg1"/>
                </a:solidFill>
                <a:latin typeface="Meiryo UI" panose="020B0604030504040204" pitchFamily="50" charset="-128"/>
                <a:ea typeface="Meiryo UI" panose="020B0604030504040204" pitchFamily="50" charset="-128"/>
              </a:rPr>
              <a:t>Mail</a:t>
            </a:r>
            <a:r>
              <a:rPr lang="ja-JP" altLang="en-US" dirty="0" smtClean="0">
                <a:solidFill>
                  <a:schemeClr val="bg1"/>
                </a:solidFill>
                <a:latin typeface="Meiryo UI" panose="020B0604030504040204" pitchFamily="50" charset="-128"/>
                <a:ea typeface="Meiryo UI" panose="020B0604030504040204" pitchFamily="50" charset="-128"/>
              </a:rPr>
              <a:t>　</a:t>
            </a:r>
            <a:r>
              <a:rPr lang="en-US" altLang="ja-JP" sz="1200" dirty="0" smtClean="0">
                <a:solidFill>
                  <a:schemeClr val="bg1"/>
                </a:solidFill>
                <a:latin typeface="Meiryo UI" panose="020B0604030504040204" pitchFamily="50" charset="-128"/>
                <a:ea typeface="Meiryo UI" panose="020B0604030504040204" pitchFamily="50" charset="-128"/>
              </a:rPr>
              <a:t>t-nishizawa@minamiawa.info</a:t>
            </a:r>
          </a:p>
          <a:p>
            <a:r>
              <a:rPr lang="en-US" altLang="ja-JP" sz="1200" dirty="0" smtClean="0">
                <a:solidFill>
                  <a:schemeClr val="bg1"/>
                </a:solidFill>
                <a:latin typeface="Meiryo UI" panose="020B0604030504040204" pitchFamily="50" charset="-128"/>
                <a:ea typeface="Meiryo UI" panose="020B0604030504040204" pitchFamily="50" charset="-128"/>
              </a:rPr>
              <a:t>https</a:t>
            </a:r>
            <a:r>
              <a:rPr lang="en-US" altLang="ja-JP" sz="1200" dirty="0">
                <a:solidFill>
                  <a:schemeClr val="bg1"/>
                </a:solidFill>
                <a:latin typeface="Meiryo UI" panose="020B0604030504040204" pitchFamily="50" charset="-128"/>
                <a:ea typeface="Meiryo UI" panose="020B0604030504040204" pitchFamily="50" charset="-128"/>
              </a:rPr>
              <a:t>://shikokunomigishita.jp/</a:t>
            </a:r>
            <a:endParaRPr kumimoji="1" lang="en-US" altLang="ja-JP" sz="1200" dirty="0" smtClean="0">
              <a:solidFill>
                <a:schemeClr val="bg1"/>
              </a:solidFill>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500"/>
                    </a14:imgEffect>
                    <a14:imgEffect>
                      <a14:saturation sat="13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167890" y="2325875"/>
            <a:ext cx="1509843" cy="1974823"/>
          </a:xfrm>
          <a:prstGeom prst="rect">
            <a:avLst/>
          </a:prstGeom>
          <a:effectLst>
            <a:glow>
              <a:schemeClr val="accent1">
                <a:alpha val="40000"/>
              </a:schemeClr>
            </a:glow>
          </a:effectLst>
        </p:spPr>
      </p:pic>
      <p:sp>
        <p:nvSpPr>
          <p:cNvPr id="25" name="テキスト ボックス 24"/>
          <p:cNvSpPr txBox="1"/>
          <p:nvPr/>
        </p:nvSpPr>
        <p:spPr>
          <a:xfrm>
            <a:off x="8831700" y="2737056"/>
            <a:ext cx="1386000" cy="156966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fontAlgn="base"/>
            <a:r>
              <a:rPr lang="ja-JP" altLang="en-US" sz="1200" b="1" dirty="0">
                <a:solidFill>
                  <a:srgbClr val="002060"/>
                </a:solidFill>
                <a:latin typeface="Meiryo UI" panose="020B0604030504040204" pitchFamily="50" charset="-128"/>
                <a:ea typeface="Meiryo UI" panose="020B0604030504040204" pitchFamily="50" charset="-128"/>
              </a:rPr>
              <a:t>美しい自然の中で暮らす人々と</a:t>
            </a:r>
            <a:r>
              <a:rPr lang="ja-JP" altLang="en-US" sz="1200" b="1" dirty="0" smtClean="0">
                <a:solidFill>
                  <a:srgbClr val="002060"/>
                </a:solidFill>
                <a:latin typeface="Meiryo UI" panose="020B0604030504040204" pitchFamily="50" charset="-128"/>
                <a:ea typeface="Meiryo UI" panose="020B0604030504040204" pitchFamily="50" charset="-128"/>
              </a:rPr>
              <a:t>、</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fontAlgn="base"/>
            <a:r>
              <a:rPr lang="ja-JP" altLang="en-US" sz="1200" b="1" dirty="0" smtClean="0">
                <a:solidFill>
                  <a:srgbClr val="002060"/>
                </a:solidFill>
                <a:latin typeface="Meiryo UI" panose="020B0604030504040204" pitchFamily="50" charset="-128"/>
                <a:ea typeface="Meiryo UI" panose="020B0604030504040204" pitchFamily="50" charset="-128"/>
              </a:rPr>
              <a:t>ほん</a:t>
            </a:r>
            <a:r>
              <a:rPr lang="ja-JP" altLang="en-US" sz="1200" b="1" dirty="0">
                <a:solidFill>
                  <a:srgbClr val="002060"/>
                </a:solidFill>
                <a:latin typeface="Meiryo UI" panose="020B0604030504040204" pitchFamily="50" charset="-128"/>
                <a:ea typeface="Meiryo UI" panose="020B0604030504040204" pitchFamily="50" charset="-128"/>
              </a:rPr>
              <a:t>ものの田舎体験を通じて、</a:t>
            </a:r>
          </a:p>
          <a:p>
            <a:pPr fontAlgn="base"/>
            <a:r>
              <a:rPr lang="ja-JP" altLang="en-US" sz="1200" b="1" dirty="0">
                <a:solidFill>
                  <a:srgbClr val="002060"/>
                </a:solidFill>
                <a:latin typeface="Meiryo UI" panose="020B0604030504040204" pitchFamily="50" charset="-128"/>
                <a:ea typeface="Meiryo UI" panose="020B0604030504040204" pitchFamily="50" charset="-128"/>
              </a:rPr>
              <a:t>お互いが心高まる交流ができます</a:t>
            </a:r>
            <a:r>
              <a:rPr lang="ja-JP" altLang="en-US" sz="1200" b="1" dirty="0" smtClean="0">
                <a:solidFill>
                  <a:srgbClr val="002060"/>
                </a:solidFill>
                <a:latin typeface="Meiryo UI" panose="020B0604030504040204" pitchFamily="50" charset="-128"/>
                <a:ea typeface="Meiryo UI" panose="020B0604030504040204" pitchFamily="50" charset="-128"/>
              </a:rPr>
              <a:t>♪</a:t>
            </a:r>
            <a:endParaRPr lang="en-US" altLang="ja-JP" sz="1200" b="1" dirty="0" smtClean="0">
              <a:solidFill>
                <a:srgbClr val="002060"/>
              </a:solidFill>
              <a:latin typeface="Meiryo UI" panose="020B0604030504040204" pitchFamily="50" charset="-128"/>
              <a:ea typeface="Meiryo UI" panose="020B0604030504040204" pitchFamily="50" charset="-128"/>
            </a:endParaRPr>
          </a:p>
          <a:p>
            <a:pPr fontAlgn="base"/>
            <a:endParaRPr lang="en-US" altLang="ja-JP" sz="1200" b="1" dirty="0">
              <a:solidFill>
                <a:srgbClr val="002060"/>
              </a:solidFill>
              <a:latin typeface="Meiryo UI" panose="020B0604030504040204" pitchFamily="50" charset="-128"/>
              <a:ea typeface="Meiryo UI" panose="020B0604030504040204" pitchFamily="50" charset="-128"/>
            </a:endParaRPr>
          </a:p>
          <a:p>
            <a:pPr fontAlgn="base"/>
            <a:endParaRPr lang="ja-JP" altLang="en-US" sz="1200" b="1" dirty="0">
              <a:solidFill>
                <a:srgbClr val="002060"/>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8776700" y="2349368"/>
            <a:ext cx="1751600" cy="307777"/>
          </a:xfrm>
          <a:prstGeom prst="rect">
            <a:avLst/>
          </a:prstGeom>
          <a:noFill/>
        </p:spPr>
        <p:txBody>
          <a:bodyPr wrap="square" rtlCol="0">
            <a:spAutoFit/>
          </a:bodyPr>
          <a:lstStyle/>
          <a:p>
            <a:r>
              <a:rPr kumimoji="1" lang="ja-JP" altLang="en-US" sz="1400" b="1" dirty="0" smtClean="0">
                <a:solidFill>
                  <a:schemeClr val="bg1"/>
                </a:solidFill>
              </a:rPr>
              <a:t>担当　前田　志穂</a:t>
            </a:r>
            <a:endParaRPr kumimoji="1" lang="ja-JP" altLang="en-US" sz="1400" b="1" dirty="0">
              <a:solidFill>
                <a:schemeClr val="bg1"/>
              </a:solidFill>
            </a:endParaRPr>
          </a:p>
        </p:txBody>
      </p:sp>
      <p:sp>
        <p:nvSpPr>
          <p:cNvPr id="27" name="テキスト ボックス 26"/>
          <p:cNvSpPr txBox="1"/>
          <p:nvPr/>
        </p:nvSpPr>
        <p:spPr>
          <a:xfrm>
            <a:off x="5338751" y="2349368"/>
            <a:ext cx="1836749" cy="307777"/>
          </a:xfrm>
          <a:prstGeom prst="rect">
            <a:avLst/>
          </a:prstGeom>
          <a:noFill/>
        </p:spPr>
        <p:txBody>
          <a:bodyPr wrap="square" rtlCol="0">
            <a:spAutoFit/>
          </a:bodyPr>
          <a:lstStyle/>
          <a:p>
            <a:r>
              <a:rPr lang="ja-JP" altLang="en-US" sz="1400" b="1" dirty="0" smtClean="0">
                <a:solidFill>
                  <a:schemeClr val="bg1"/>
                </a:solidFill>
              </a:rPr>
              <a:t>担当　西沢　猛</a:t>
            </a:r>
            <a:endParaRPr kumimoji="1" lang="ja-JP" altLang="en-US" sz="1400" b="1" dirty="0">
              <a:solidFill>
                <a:schemeClr val="bg1"/>
              </a:solidFill>
            </a:endParaRPr>
          </a:p>
        </p:txBody>
      </p:sp>
      <p:pic>
        <p:nvPicPr>
          <p:cNvPr id="10" name="図 9"/>
          <p:cNvPicPr>
            <a:picLocks noChangeAspect="1"/>
          </p:cNvPicPr>
          <p:nvPr/>
        </p:nvPicPr>
        <p:blipFill>
          <a:blip r:embed="rId9"/>
          <a:stretch>
            <a:fillRect/>
          </a:stretch>
        </p:blipFill>
        <p:spPr>
          <a:xfrm>
            <a:off x="329726" y="2278669"/>
            <a:ext cx="1516522" cy="2022029"/>
          </a:xfrm>
          <a:prstGeom prst="rect">
            <a:avLst/>
          </a:prstGeom>
        </p:spPr>
      </p:pic>
      <p:sp>
        <p:nvSpPr>
          <p:cNvPr id="31" name="テキスト ボックス 30"/>
          <p:cNvSpPr txBox="1"/>
          <p:nvPr/>
        </p:nvSpPr>
        <p:spPr>
          <a:xfrm>
            <a:off x="1917700" y="2349368"/>
            <a:ext cx="1836749" cy="307777"/>
          </a:xfrm>
          <a:prstGeom prst="rect">
            <a:avLst/>
          </a:prstGeom>
          <a:noFill/>
        </p:spPr>
        <p:txBody>
          <a:bodyPr wrap="square" rtlCol="0">
            <a:spAutoFit/>
          </a:bodyPr>
          <a:lstStyle/>
          <a:p>
            <a:r>
              <a:rPr lang="ja-JP" altLang="en-US" sz="1400" b="1" dirty="0" smtClean="0">
                <a:solidFill>
                  <a:schemeClr val="bg1"/>
                </a:solidFill>
              </a:rPr>
              <a:t>担当　渡辺　隆仁</a:t>
            </a:r>
            <a:endParaRPr kumimoji="1" lang="ja-JP" altLang="en-US" sz="1400" b="1" dirty="0">
              <a:solidFill>
                <a:schemeClr val="bg1"/>
              </a:solidFill>
            </a:endParaRPr>
          </a:p>
        </p:txBody>
      </p:sp>
      <p:pic>
        <p:nvPicPr>
          <p:cNvPr id="9" name="図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3483410" y="2586838"/>
            <a:ext cx="2029322" cy="1521992"/>
          </a:xfrm>
          <a:prstGeom prst="rect">
            <a:avLst/>
          </a:prstGeom>
        </p:spPr>
      </p:pic>
      <p:pic>
        <p:nvPicPr>
          <p:cNvPr id="35" name="図 34"/>
          <p:cNvPicPr>
            <a:picLocks noChangeAspect="1"/>
          </p:cNvPicPr>
          <p:nvPr/>
        </p:nvPicPr>
        <p:blipFill>
          <a:blip r:embed="rId11"/>
          <a:stretch>
            <a:fillRect/>
          </a:stretch>
        </p:blipFill>
        <p:spPr>
          <a:xfrm>
            <a:off x="468983" y="6143625"/>
            <a:ext cx="1372913" cy="1417488"/>
          </a:xfrm>
          <a:prstGeom prst="rect">
            <a:avLst/>
          </a:prstGeom>
        </p:spPr>
      </p:pic>
      <p:sp>
        <p:nvSpPr>
          <p:cNvPr id="16" name="スライド番号プレースホルダー 15"/>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22</a:t>
            </a:fld>
            <a:endParaRPr lang="ja-JP" altLang="en-US" dirty="0">
              <a:solidFill>
                <a:srgbClr val="002060"/>
              </a:solidFill>
            </a:endParaRPr>
          </a:p>
        </p:txBody>
      </p:sp>
    </p:spTree>
    <p:extLst>
      <p:ext uri="{BB962C8B-B14F-4D97-AF65-F5344CB8AC3E}">
        <p14:creationId xmlns:p14="http://schemas.microsoft.com/office/powerpoint/2010/main" val="14304356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9425" y="6058850"/>
            <a:ext cx="9903570" cy="1176493"/>
          </a:xfrm>
          <a:custGeom>
            <a:avLst/>
            <a:gdLst/>
            <a:ahLst/>
            <a:cxnLst/>
            <a:rect l="l" t="t" r="r" b="b"/>
            <a:pathLst>
              <a:path w="8860790" h="1035050">
                <a:moveTo>
                  <a:pt x="8860536" y="0"/>
                </a:moveTo>
                <a:lnTo>
                  <a:pt x="0" y="0"/>
                </a:lnTo>
                <a:lnTo>
                  <a:pt x="0" y="1034796"/>
                </a:lnTo>
                <a:lnTo>
                  <a:pt x="8860536" y="1034796"/>
                </a:lnTo>
                <a:lnTo>
                  <a:pt x="8860536" y="0"/>
                </a:lnTo>
                <a:close/>
              </a:path>
            </a:pathLst>
          </a:custGeom>
          <a:solidFill>
            <a:srgbClr val="002060"/>
          </a:solidFill>
        </p:spPr>
        <p:txBody>
          <a:bodyPr wrap="square" lIns="0" tIns="0" rIns="0" bIns="0" rtlCol="0"/>
          <a:lstStyle/>
          <a:p>
            <a:endParaRPr dirty="0">
              <a:solidFill>
                <a:schemeClr val="bg1"/>
              </a:solidFill>
            </a:endParaRPr>
          </a:p>
        </p:txBody>
      </p:sp>
      <p:sp>
        <p:nvSpPr>
          <p:cNvPr id="3" name="object 3"/>
          <p:cNvSpPr txBox="1"/>
          <p:nvPr/>
        </p:nvSpPr>
        <p:spPr>
          <a:xfrm>
            <a:off x="1442244" y="5971154"/>
            <a:ext cx="8095456" cy="1140697"/>
          </a:xfrm>
          <a:prstGeom prst="rect">
            <a:avLst/>
          </a:prstGeom>
        </p:spPr>
        <p:txBody>
          <a:bodyPr vert="horz" wrap="square" lIns="0" tIns="12065" rIns="0" bIns="0" rtlCol="0">
            <a:spAutoFit/>
          </a:bodyPr>
          <a:lstStyle/>
          <a:p>
            <a:pPr marL="12700">
              <a:lnSpc>
                <a:spcPct val="100000"/>
              </a:lnSpc>
              <a:spcBef>
                <a:spcPts val="95"/>
              </a:spcBef>
            </a:pPr>
            <a:endParaRPr lang="en-US" altLang="zh-TW" sz="1400" b="1" dirty="0" smtClean="0">
              <a:solidFill>
                <a:schemeClr val="bg1"/>
              </a:solidFill>
              <a:latin typeface="Meiryo UI" panose="020B0604030504040204" pitchFamily="50" charset="-128"/>
              <a:ea typeface="Meiryo UI" panose="020B0604030504040204" pitchFamily="50" charset="-128"/>
              <a:cs typeface="MS UI Gothic"/>
            </a:endParaRPr>
          </a:p>
          <a:p>
            <a:pPr marL="12700">
              <a:lnSpc>
                <a:spcPct val="100000"/>
              </a:lnSpc>
              <a:spcBef>
                <a:spcPts val="95"/>
              </a:spcBef>
            </a:pPr>
            <a:r>
              <a:rPr lang="zh-TW" altLang="en-US" sz="1400" b="1" dirty="0" smtClean="0">
                <a:solidFill>
                  <a:schemeClr val="bg1"/>
                </a:solidFill>
                <a:latin typeface="Meiryo UI" panose="020B0604030504040204" pitchFamily="50" charset="-128"/>
                <a:ea typeface="Meiryo UI" panose="020B0604030504040204" pitchFamily="50" charset="-128"/>
                <a:cs typeface="MS UI Gothic"/>
              </a:rPr>
              <a:t>徳島県</a:t>
            </a:r>
            <a:r>
              <a:rPr lang="zh-TW" altLang="en-US" sz="1400" b="1" dirty="0">
                <a:solidFill>
                  <a:schemeClr val="bg1"/>
                </a:solidFill>
                <a:latin typeface="Meiryo UI" panose="020B0604030504040204" pitchFamily="50" charset="-128"/>
                <a:ea typeface="Meiryo UI" panose="020B0604030504040204" pitchFamily="50" charset="-128"/>
                <a:cs typeface="MS UI Gothic"/>
              </a:rPr>
              <a:t>徳島市万代町</a:t>
            </a:r>
            <a:r>
              <a:rPr lang="en-US" altLang="zh-TW" sz="1400" b="1" dirty="0">
                <a:solidFill>
                  <a:schemeClr val="bg1"/>
                </a:solidFill>
                <a:latin typeface="Meiryo UI" panose="020B0604030504040204" pitchFamily="50" charset="-128"/>
                <a:ea typeface="Meiryo UI" panose="020B0604030504040204" pitchFamily="50" charset="-128"/>
                <a:cs typeface="MS UI Gothic"/>
              </a:rPr>
              <a:t>1</a:t>
            </a:r>
            <a:r>
              <a:rPr lang="zh-TW" altLang="en-US" sz="1400" b="1" dirty="0">
                <a:solidFill>
                  <a:schemeClr val="bg1"/>
                </a:solidFill>
                <a:latin typeface="Meiryo UI" panose="020B0604030504040204" pitchFamily="50" charset="-128"/>
                <a:ea typeface="Meiryo UI" panose="020B0604030504040204" pitchFamily="50" charset="-128"/>
                <a:cs typeface="MS UI Gothic"/>
              </a:rPr>
              <a:t>丁目</a:t>
            </a:r>
            <a:r>
              <a:rPr lang="en-US" altLang="zh-TW" sz="1400" b="1" dirty="0">
                <a:solidFill>
                  <a:schemeClr val="bg1"/>
                </a:solidFill>
                <a:latin typeface="Meiryo UI" panose="020B0604030504040204" pitchFamily="50" charset="-128"/>
                <a:ea typeface="Meiryo UI" panose="020B0604030504040204" pitchFamily="50" charset="-128"/>
                <a:cs typeface="MS UI Gothic"/>
              </a:rPr>
              <a:t>1</a:t>
            </a:r>
            <a:r>
              <a:rPr lang="zh-TW" altLang="en-US" sz="1400" b="1" dirty="0">
                <a:solidFill>
                  <a:schemeClr val="bg1"/>
                </a:solidFill>
                <a:latin typeface="Meiryo UI" panose="020B0604030504040204" pitchFamily="50" charset="-128"/>
                <a:ea typeface="Meiryo UI" panose="020B0604030504040204" pitchFamily="50" charset="-128"/>
                <a:cs typeface="MS UI Gothic"/>
              </a:rPr>
              <a:t>番地 徳島県庁</a:t>
            </a:r>
            <a:r>
              <a:rPr lang="en-US" altLang="zh-TW" sz="1400" b="1" dirty="0">
                <a:solidFill>
                  <a:schemeClr val="bg1"/>
                </a:solidFill>
                <a:latin typeface="Meiryo UI" panose="020B0604030504040204" pitchFamily="50" charset="-128"/>
                <a:ea typeface="Meiryo UI" panose="020B0604030504040204" pitchFamily="50" charset="-128"/>
                <a:cs typeface="MS UI Gothic"/>
              </a:rPr>
              <a:t>5</a:t>
            </a:r>
            <a:r>
              <a:rPr lang="zh-TW" altLang="en-US" sz="1400" b="1" dirty="0">
                <a:solidFill>
                  <a:schemeClr val="bg1"/>
                </a:solidFill>
                <a:latin typeface="Meiryo UI" panose="020B0604030504040204" pitchFamily="50" charset="-128"/>
                <a:ea typeface="Meiryo UI" panose="020B0604030504040204" pitchFamily="50" charset="-128"/>
                <a:cs typeface="MS UI Gothic"/>
              </a:rPr>
              <a:t>階</a:t>
            </a:r>
            <a:endParaRPr lang="en-US" altLang="ja-JP" sz="1400" b="1" dirty="0" smtClean="0">
              <a:solidFill>
                <a:schemeClr val="bg1"/>
              </a:solidFill>
              <a:latin typeface="Meiryo UI" panose="020B0604030504040204" pitchFamily="50" charset="-128"/>
              <a:ea typeface="Meiryo UI" panose="020B0604030504040204" pitchFamily="50" charset="-128"/>
              <a:cs typeface="MS UI Gothic"/>
            </a:endParaRPr>
          </a:p>
          <a:p>
            <a:pPr marL="12700">
              <a:lnSpc>
                <a:spcPct val="100000"/>
              </a:lnSpc>
              <a:spcBef>
                <a:spcPts val="95"/>
              </a:spcBef>
            </a:pPr>
            <a:r>
              <a:rPr lang="ja-JP" altLang="en-US" sz="1400" b="1" dirty="0" smtClean="0">
                <a:solidFill>
                  <a:schemeClr val="bg1"/>
                </a:solidFill>
                <a:latin typeface="Meiryo UI" panose="020B0604030504040204" pitchFamily="50" charset="-128"/>
                <a:ea typeface="Meiryo UI" panose="020B0604030504040204" pitchFamily="50" charset="-128"/>
                <a:cs typeface="MS UI Gothic"/>
              </a:rPr>
              <a:t>徳島県商工労働観光部観光政策課</a:t>
            </a:r>
            <a:endParaRPr lang="en-US" altLang="ja-JP" sz="1400" b="1" dirty="0" smtClean="0">
              <a:solidFill>
                <a:schemeClr val="bg1"/>
              </a:solidFill>
              <a:latin typeface="Meiryo UI" panose="020B0604030504040204" pitchFamily="50" charset="-128"/>
              <a:ea typeface="Meiryo UI" panose="020B0604030504040204" pitchFamily="50" charset="-128"/>
              <a:cs typeface="MS UI Gothic"/>
            </a:endParaRPr>
          </a:p>
          <a:p>
            <a:pPr marL="12700">
              <a:lnSpc>
                <a:spcPct val="100000"/>
              </a:lnSpc>
              <a:spcBef>
                <a:spcPts val="95"/>
              </a:spcBef>
            </a:pPr>
            <a:r>
              <a:rPr lang="ja-JP" altLang="en-US" sz="1400" b="1" dirty="0" smtClean="0">
                <a:solidFill>
                  <a:schemeClr val="bg1"/>
                </a:solidFill>
                <a:latin typeface="Meiryo UI" panose="020B0604030504040204" pitchFamily="50" charset="-128"/>
                <a:ea typeface="Meiryo UI" panose="020B0604030504040204" pitchFamily="50" charset="-128"/>
                <a:cs typeface="MS UI Gothic"/>
              </a:rPr>
              <a:t>電　　　 話</a:t>
            </a:r>
            <a:r>
              <a:rPr lang="ja-JP" altLang="en-US" sz="1400" b="1" dirty="0">
                <a:solidFill>
                  <a:schemeClr val="bg1"/>
                </a:solidFill>
                <a:latin typeface="Meiryo UI" panose="020B0604030504040204" pitchFamily="50" charset="-128"/>
                <a:ea typeface="Meiryo UI" panose="020B0604030504040204" pitchFamily="50" charset="-128"/>
                <a:cs typeface="MS UI Gothic"/>
              </a:rPr>
              <a:t>：</a:t>
            </a:r>
            <a:r>
              <a:rPr lang="en-US" altLang="ja-JP" sz="1400" b="1" dirty="0" smtClean="0">
                <a:solidFill>
                  <a:schemeClr val="bg1"/>
                </a:solidFill>
                <a:latin typeface="Meiryo UI" panose="020B0604030504040204" pitchFamily="50" charset="-128"/>
                <a:ea typeface="Meiryo UI" panose="020B0604030504040204" pitchFamily="50" charset="-128"/>
                <a:cs typeface="MS UI Gothic"/>
              </a:rPr>
              <a:t>088-621-2340 </a:t>
            </a:r>
          </a:p>
          <a:p>
            <a:pPr marL="12700">
              <a:lnSpc>
                <a:spcPct val="100000"/>
              </a:lnSpc>
              <a:spcBef>
                <a:spcPts val="95"/>
              </a:spcBef>
            </a:pPr>
            <a:r>
              <a:rPr lang="ja-JP" altLang="en-US" sz="1400" b="1" dirty="0" smtClean="0">
                <a:solidFill>
                  <a:schemeClr val="bg1"/>
                </a:solidFill>
                <a:latin typeface="Meiryo UI" panose="020B0604030504040204" pitchFamily="50" charset="-128"/>
                <a:ea typeface="Meiryo UI" panose="020B0604030504040204" pitchFamily="50" charset="-128"/>
                <a:cs typeface="MS UI Gothic"/>
              </a:rPr>
              <a:t>ファクシミリ</a:t>
            </a:r>
            <a:r>
              <a:rPr lang="ja-JP" altLang="en-US" sz="1400" b="1" dirty="0">
                <a:solidFill>
                  <a:schemeClr val="bg1"/>
                </a:solidFill>
                <a:latin typeface="Meiryo UI" panose="020B0604030504040204" pitchFamily="50" charset="-128"/>
                <a:ea typeface="Meiryo UI" panose="020B0604030504040204" pitchFamily="50" charset="-128"/>
                <a:cs typeface="MS UI Gothic"/>
              </a:rPr>
              <a:t>：</a:t>
            </a:r>
            <a:r>
              <a:rPr lang="en-US" altLang="ja-JP" sz="1400" b="1" dirty="0">
                <a:solidFill>
                  <a:schemeClr val="bg1"/>
                </a:solidFill>
                <a:latin typeface="Meiryo UI" panose="020B0604030504040204" pitchFamily="50" charset="-128"/>
                <a:ea typeface="Meiryo UI" panose="020B0604030504040204" pitchFamily="50" charset="-128"/>
                <a:cs typeface="MS UI Gothic"/>
              </a:rPr>
              <a:t>088-621-2851</a:t>
            </a:r>
          </a:p>
        </p:txBody>
      </p:sp>
      <p:pic>
        <p:nvPicPr>
          <p:cNvPr id="4" name="object 13"/>
          <p:cNvPicPr/>
          <p:nvPr/>
        </p:nvPicPr>
        <p:blipFill>
          <a:blip r:embed="rId2" cstate="print"/>
          <a:stretch>
            <a:fillRect/>
          </a:stretch>
        </p:blipFill>
        <p:spPr>
          <a:xfrm>
            <a:off x="3296347" y="4563037"/>
            <a:ext cx="1234576" cy="1239834"/>
          </a:xfrm>
          <a:prstGeom prst="rect">
            <a:avLst/>
          </a:prstGeom>
        </p:spPr>
      </p:pic>
      <p:sp>
        <p:nvSpPr>
          <p:cNvPr id="5" name="object 14"/>
          <p:cNvSpPr txBox="1"/>
          <p:nvPr/>
        </p:nvSpPr>
        <p:spPr>
          <a:xfrm>
            <a:off x="2499081" y="3938860"/>
            <a:ext cx="2723656" cy="455894"/>
          </a:xfrm>
          <a:prstGeom prst="rect">
            <a:avLst/>
          </a:prstGeom>
        </p:spPr>
        <p:txBody>
          <a:bodyPr vert="horz" wrap="square" lIns="0" tIns="12065" rIns="0" bIns="0" rtlCol="0">
            <a:spAutoFit/>
          </a:bodyPr>
          <a:lstStyle/>
          <a:p>
            <a:pPr marL="12700" marR="5080" algn="ctr">
              <a:lnSpc>
                <a:spcPct val="100000"/>
              </a:lnSpc>
              <a:spcBef>
                <a:spcPts val="95"/>
              </a:spcBef>
            </a:pPr>
            <a:r>
              <a:rPr sz="1400" b="1" spc="-5" dirty="0" err="1" smtClean="0">
                <a:solidFill>
                  <a:srgbClr val="002060"/>
                </a:solidFill>
                <a:latin typeface="Meiryo UI" panose="020B0604030504040204" pitchFamily="50" charset="-128"/>
                <a:ea typeface="Meiryo UI" panose="020B0604030504040204" pitchFamily="50" charset="-128"/>
                <a:cs typeface="Microsoft YaHei UI"/>
              </a:rPr>
              <a:t>徳島空港利用促進協議会</a:t>
            </a:r>
            <a:r>
              <a:rPr sz="1400" b="1" spc="-114" dirty="0" err="1" smtClean="0">
                <a:solidFill>
                  <a:srgbClr val="002060"/>
                </a:solidFill>
                <a:latin typeface="Meiryo UI" panose="020B0604030504040204" pitchFamily="50" charset="-128"/>
                <a:ea typeface="Meiryo UI" panose="020B0604030504040204" pitchFamily="50" charset="-128"/>
                <a:cs typeface="Microsoft YaHei UI"/>
              </a:rPr>
              <a:t>の</a:t>
            </a:r>
            <a:endParaRPr lang="en-US" sz="1400" b="1" spc="-114" dirty="0" smtClean="0">
              <a:solidFill>
                <a:srgbClr val="002060"/>
              </a:solidFill>
              <a:latin typeface="Meiryo UI" panose="020B0604030504040204" pitchFamily="50" charset="-128"/>
              <a:ea typeface="Meiryo UI" panose="020B0604030504040204" pitchFamily="50" charset="-128"/>
              <a:cs typeface="Microsoft YaHei UI"/>
            </a:endParaRPr>
          </a:p>
          <a:p>
            <a:pPr marL="12700" marR="5080" algn="ctr">
              <a:lnSpc>
                <a:spcPct val="100000"/>
              </a:lnSpc>
              <a:spcBef>
                <a:spcPts val="95"/>
              </a:spcBef>
            </a:pPr>
            <a:r>
              <a:rPr sz="1400" b="1" spc="-114" dirty="0" smtClean="0">
                <a:solidFill>
                  <a:srgbClr val="002060"/>
                </a:solidFill>
                <a:latin typeface="Meiryo UI" panose="020B0604030504040204" pitchFamily="50" charset="-128"/>
                <a:ea typeface="Meiryo UI" panose="020B0604030504040204" pitchFamily="50" charset="-128"/>
                <a:cs typeface="Microsoft YaHei UI"/>
              </a:rPr>
              <a:t> </a:t>
            </a:r>
            <a:r>
              <a:rPr sz="1400" b="1" spc="-5" dirty="0" err="1" smtClean="0">
                <a:solidFill>
                  <a:srgbClr val="002060"/>
                </a:solidFill>
                <a:latin typeface="Meiryo UI" panose="020B0604030504040204" pitchFamily="50" charset="-128"/>
                <a:ea typeface="Meiryo UI" panose="020B0604030504040204" pitchFamily="50" charset="-128"/>
                <a:cs typeface="Microsoft YaHei UI"/>
              </a:rPr>
              <a:t>補助</a:t>
            </a:r>
            <a:r>
              <a:rPr lang="ja-JP" altLang="en-US" sz="1400" b="1" spc="-5" dirty="0" smtClean="0">
                <a:solidFill>
                  <a:srgbClr val="002060"/>
                </a:solidFill>
                <a:latin typeface="Meiryo UI" panose="020B0604030504040204" pitchFamily="50" charset="-128"/>
                <a:ea typeface="Meiryo UI" panose="020B0604030504040204" pitchFamily="50" charset="-128"/>
                <a:cs typeface="Microsoft YaHei UI"/>
              </a:rPr>
              <a:t>制度</a:t>
            </a:r>
            <a:r>
              <a:rPr sz="1400" b="1" spc="-5" dirty="0" err="1" smtClean="0">
                <a:solidFill>
                  <a:srgbClr val="002060"/>
                </a:solidFill>
                <a:latin typeface="Meiryo UI" panose="020B0604030504040204" pitchFamily="50" charset="-128"/>
                <a:ea typeface="Meiryo UI" panose="020B0604030504040204" pitchFamily="50" charset="-128"/>
                <a:cs typeface="Microsoft YaHei UI"/>
              </a:rPr>
              <a:t>掲載</a:t>
            </a:r>
            <a:r>
              <a:rPr sz="1400" b="1" spc="-250" dirty="0" err="1" smtClean="0">
                <a:solidFill>
                  <a:srgbClr val="002060"/>
                </a:solidFill>
                <a:latin typeface="Meiryo UI" panose="020B0604030504040204" pitchFamily="50" charset="-128"/>
                <a:ea typeface="Meiryo UI" panose="020B0604030504040204" pitchFamily="50" charset="-128"/>
                <a:cs typeface="Microsoft YaHei UI"/>
              </a:rPr>
              <a:t>ペ</a:t>
            </a:r>
            <a:r>
              <a:rPr sz="1400" b="1" spc="-165" dirty="0" err="1" smtClean="0">
                <a:solidFill>
                  <a:srgbClr val="002060"/>
                </a:solidFill>
                <a:latin typeface="Meiryo UI" panose="020B0604030504040204" pitchFamily="50" charset="-128"/>
                <a:ea typeface="Meiryo UI" panose="020B0604030504040204" pitchFamily="50" charset="-128"/>
                <a:cs typeface="Microsoft YaHei UI"/>
              </a:rPr>
              <a:t>ー</a:t>
            </a:r>
            <a:r>
              <a:rPr sz="1400" b="1" spc="-210" dirty="0" err="1" smtClean="0">
                <a:solidFill>
                  <a:srgbClr val="002060"/>
                </a:solidFill>
                <a:latin typeface="Meiryo UI" panose="020B0604030504040204" pitchFamily="50" charset="-128"/>
                <a:ea typeface="Meiryo UI" panose="020B0604030504040204" pitchFamily="50" charset="-128"/>
                <a:cs typeface="Microsoft YaHei UI"/>
              </a:rPr>
              <a:t>ジ</a:t>
            </a:r>
            <a:endParaRPr sz="1400" dirty="0">
              <a:solidFill>
                <a:srgbClr val="002060"/>
              </a:solidFill>
              <a:latin typeface="Meiryo UI" panose="020B0604030504040204" pitchFamily="50" charset="-128"/>
              <a:ea typeface="Meiryo UI" panose="020B0604030504040204" pitchFamily="50" charset="-128"/>
              <a:cs typeface="Microsoft YaHei UI"/>
            </a:endParaRPr>
          </a:p>
        </p:txBody>
      </p:sp>
      <p:pic>
        <p:nvPicPr>
          <p:cNvPr id="10" name="図 9"/>
          <p:cNvPicPr>
            <a:picLocks noChangeAspect="1"/>
          </p:cNvPicPr>
          <p:nvPr/>
        </p:nvPicPr>
        <p:blipFill>
          <a:blip r:embed="rId3"/>
          <a:stretch>
            <a:fillRect/>
          </a:stretch>
        </p:blipFill>
        <p:spPr>
          <a:xfrm>
            <a:off x="5861495" y="1038225"/>
            <a:ext cx="2223690" cy="617691"/>
          </a:xfrm>
          <a:prstGeom prst="rect">
            <a:avLst/>
          </a:prstGeom>
        </p:spPr>
      </p:pic>
      <p:sp>
        <p:nvSpPr>
          <p:cNvPr id="15" name="object 24"/>
          <p:cNvSpPr/>
          <p:nvPr/>
        </p:nvSpPr>
        <p:spPr>
          <a:xfrm>
            <a:off x="483996" y="3506597"/>
            <a:ext cx="4665345" cy="382905"/>
          </a:xfrm>
          <a:custGeom>
            <a:avLst/>
            <a:gdLst/>
            <a:ahLst/>
            <a:cxnLst/>
            <a:rect l="l" t="t" r="r" b="b"/>
            <a:pathLst>
              <a:path w="4665345" h="382904">
                <a:moveTo>
                  <a:pt x="4664964" y="0"/>
                </a:moveTo>
                <a:lnTo>
                  <a:pt x="0" y="0"/>
                </a:lnTo>
                <a:lnTo>
                  <a:pt x="0" y="382524"/>
                </a:lnTo>
                <a:lnTo>
                  <a:pt x="4664964" y="382524"/>
                </a:lnTo>
                <a:lnTo>
                  <a:pt x="4664964" y="0"/>
                </a:lnTo>
                <a:close/>
              </a:path>
            </a:pathLst>
          </a:custGeom>
          <a:solidFill>
            <a:srgbClr val="002060"/>
          </a:solidFill>
        </p:spPr>
        <p:txBody>
          <a:bodyPr wrap="square" lIns="0" tIns="0" rIns="0" bIns="0" rtlCol="0"/>
          <a:lstStyle/>
          <a:p>
            <a:endParaRPr dirty="0"/>
          </a:p>
        </p:txBody>
      </p:sp>
      <p:sp>
        <p:nvSpPr>
          <p:cNvPr id="16" name="object 25"/>
          <p:cNvSpPr/>
          <p:nvPr/>
        </p:nvSpPr>
        <p:spPr>
          <a:xfrm>
            <a:off x="479424" y="3502025"/>
            <a:ext cx="4676140" cy="393700"/>
          </a:xfrm>
          <a:custGeom>
            <a:avLst/>
            <a:gdLst/>
            <a:ahLst/>
            <a:cxnLst/>
            <a:rect l="l" t="t" r="r" b="b"/>
            <a:pathLst>
              <a:path w="4676140" h="393700">
                <a:moveTo>
                  <a:pt x="4672583" y="0"/>
                </a:moveTo>
                <a:lnTo>
                  <a:pt x="1524" y="0"/>
                </a:lnTo>
                <a:lnTo>
                  <a:pt x="0" y="3048"/>
                </a:lnTo>
                <a:lnTo>
                  <a:pt x="0" y="390143"/>
                </a:lnTo>
                <a:lnTo>
                  <a:pt x="1524" y="393191"/>
                </a:lnTo>
                <a:lnTo>
                  <a:pt x="4672583" y="393191"/>
                </a:lnTo>
                <a:lnTo>
                  <a:pt x="4675632" y="390143"/>
                </a:lnTo>
                <a:lnTo>
                  <a:pt x="4675632" y="387095"/>
                </a:lnTo>
                <a:lnTo>
                  <a:pt x="9143" y="387095"/>
                </a:lnTo>
                <a:lnTo>
                  <a:pt x="4571" y="382524"/>
                </a:lnTo>
                <a:lnTo>
                  <a:pt x="9143" y="382524"/>
                </a:lnTo>
                <a:lnTo>
                  <a:pt x="9143" y="9143"/>
                </a:lnTo>
                <a:lnTo>
                  <a:pt x="4571" y="9143"/>
                </a:lnTo>
                <a:lnTo>
                  <a:pt x="9143" y="4572"/>
                </a:lnTo>
                <a:lnTo>
                  <a:pt x="4675632" y="4572"/>
                </a:lnTo>
                <a:lnTo>
                  <a:pt x="4675632" y="3048"/>
                </a:lnTo>
                <a:lnTo>
                  <a:pt x="4672583" y="0"/>
                </a:lnTo>
                <a:close/>
              </a:path>
              <a:path w="4676140" h="393700">
                <a:moveTo>
                  <a:pt x="9143" y="382524"/>
                </a:moveTo>
                <a:lnTo>
                  <a:pt x="4571" y="382524"/>
                </a:lnTo>
                <a:lnTo>
                  <a:pt x="9143" y="387095"/>
                </a:lnTo>
                <a:lnTo>
                  <a:pt x="9143" y="382524"/>
                </a:lnTo>
                <a:close/>
              </a:path>
              <a:path w="4676140" h="393700">
                <a:moveTo>
                  <a:pt x="4664964" y="382524"/>
                </a:moveTo>
                <a:lnTo>
                  <a:pt x="9143" y="382524"/>
                </a:lnTo>
                <a:lnTo>
                  <a:pt x="9143" y="387095"/>
                </a:lnTo>
                <a:lnTo>
                  <a:pt x="4664964" y="387095"/>
                </a:lnTo>
                <a:lnTo>
                  <a:pt x="4664964" y="382524"/>
                </a:lnTo>
                <a:close/>
              </a:path>
              <a:path w="4676140" h="393700">
                <a:moveTo>
                  <a:pt x="4664964" y="4572"/>
                </a:moveTo>
                <a:lnTo>
                  <a:pt x="4664964" y="387095"/>
                </a:lnTo>
                <a:lnTo>
                  <a:pt x="4669535" y="382524"/>
                </a:lnTo>
                <a:lnTo>
                  <a:pt x="4675632" y="382524"/>
                </a:lnTo>
                <a:lnTo>
                  <a:pt x="4675632" y="9143"/>
                </a:lnTo>
                <a:lnTo>
                  <a:pt x="4669535" y="9143"/>
                </a:lnTo>
                <a:lnTo>
                  <a:pt x="4664964" y="4572"/>
                </a:lnTo>
                <a:close/>
              </a:path>
              <a:path w="4676140" h="393700">
                <a:moveTo>
                  <a:pt x="4675632" y="382524"/>
                </a:moveTo>
                <a:lnTo>
                  <a:pt x="4669535" y="382524"/>
                </a:lnTo>
                <a:lnTo>
                  <a:pt x="4664964" y="387095"/>
                </a:lnTo>
                <a:lnTo>
                  <a:pt x="4675632" y="387095"/>
                </a:lnTo>
                <a:lnTo>
                  <a:pt x="4675632" y="382524"/>
                </a:lnTo>
                <a:close/>
              </a:path>
              <a:path w="4676140" h="393700">
                <a:moveTo>
                  <a:pt x="9143" y="4572"/>
                </a:moveTo>
                <a:lnTo>
                  <a:pt x="4571" y="9143"/>
                </a:lnTo>
                <a:lnTo>
                  <a:pt x="9143" y="9143"/>
                </a:lnTo>
                <a:lnTo>
                  <a:pt x="9143" y="4572"/>
                </a:lnTo>
                <a:close/>
              </a:path>
              <a:path w="4676140" h="393700">
                <a:moveTo>
                  <a:pt x="4664964" y="4572"/>
                </a:moveTo>
                <a:lnTo>
                  <a:pt x="9143" y="4572"/>
                </a:lnTo>
                <a:lnTo>
                  <a:pt x="9143" y="9143"/>
                </a:lnTo>
                <a:lnTo>
                  <a:pt x="4664964" y="9143"/>
                </a:lnTo>
                <a:lnTo>
                  <a:pt x="4664964" y="4572"/>
                </a:lnTo>
                <a:close/>
              </a:path>
              <a:path w="4676140" h="393700">
                <a:moveTo>
                  <a:pt x="4675632" y="4572"/>
                </a:moveTo>
                <a:lnTo>
                  <a:pt x="4664964" y="4572"/>
                </a:lnTo>
                <a:lnTo>
                  <a:pt x="4669535" y="9143"/>
                </a:lnTo>
                <a:lnTo>
                  <a:pt x="4675632" y="9143"/>
                </a:lnTo>
                <a:lnTo>
                  <a:pt x="4675632" y="4572"/>
                </a:lnTo>
                <a:close/>
              </a:path>
            </a:pathLst>
          </a:custGeom>
          <a:solidFill>
            <a:srgbClr val="002060"/>
          </a:solidFill>
        </p:spPr>
        <p:txBody>
          <a:bodyPr wrap="square" lIns="0" tIns="0" rIns="0" bIns="0" rtlCol="0"/>
          <a:lstStyle/>
          <a:p>
            <a:endParaRPr dirty="0"/>
          </a:p>
        </p:txBody>
      </p:sp>
      <p:sp>
        <p:nvSpPr>
          <p:cNvPr id="8" name="object 26"/>
          <p:cNvSpPr txBox="1"/>
          <p:nvPr/>
        </p:nvSpPr>
        <p:spPr>
          <a:xfrm>
            <a:off x="489445" y="3508387"/>
            <a:ext cx="4665345" cy="305852"/>
          </a:xfrm>
          <a:prstGeom prst="rect">
            <a:avLst/>
          </a:prstGeom>
        </p:spPr>
        <p:txBody>
          <a:bodyPr vert="horz" wrap="square" lIns="0" tIns="59054" rIns="0" bIns="0" rtlCol="0">
            <a:spAutoFit/>
          </a:bodyPr>
          <a:lstStyle/>
          <a:p>
            <a:pPr marL="2540" algn="ctr">
              <a:lnSpc>
                <a:spcPct val="100000"/>
              </a:lnSpc>
              <a:spcBef>
                <a:spcPts val="464"/>
              </a:spcBef>
            </a:pPr>
            <a:r>
              <a:rPr lang="ja-JP" altLang="en-US" sz="1600" b="1" spc="-5" dirty="0" smtClean="0">
                <a:solidFill>
                  <a:srgbClr val="FFFFFF"/>
                </a:solidFill>
                <a:latin typeface="Meiryo UI" panose="020B0604030504040204" pitchFamily="50" charset="-128"/>
                <a:ea typeface="Meiryo UI" panose="020B0604030504040204" pitchFamily="50" charset="-128"/>
                <a:cs typeface="Microsoft YaHei UI"/>
              </a:rPr>
              <a:t>助成・</a:t>
            </a:r>
            <a:r>
              <a:rPr sz="1600" b="1" spc="-5" dirty="0" err="1" smtClean="0">
                <a:solidFill>
                  <a:srgbClr val="FFFFFF"/>
                </a:solidFill>
                <a:latin typeface="Meiryo UI" panose="020B0604030504040204" pitchFamily="50" charset="-128"/>
                <a:ea typeface="Meiryo UI" panose="020B0604030504040204" pitchFamily="50" charset="-128"/>
                <a:cs typeface="Microsoft YaHei UI"/>
              </a:rPr>
              <a:t>補助制度</a:t>
            </a:r>
            <a:endParaRPr sz="1600" dirty="0">
              <a:latin typeface="Meiryo UI" panose="020B0604030504040204" pitchFamily="50" charset="-128"/>
              <a:ea typeface="Meiryo UI" panose="020B0604030504040204" pitchFamily="50" charset="-128"/>
              <a:cs typeface="Microsoft YaHei UI"/>
            </a:endParaRPr>
          </a:p>
        </p:txBody>
      </p:sp>
      <p:sp>
        <p:nvSpPr>
          <p:cNvPr id="18" name="object 24"/>
          <p:cNvSpPr/>
          <p:nvPr/>
        </p:nvSpPr>
        <p:spPr>
          <a:xfrm>
            <a:off x="5769784" y="589307"/>
            <a:ext cx="4665345" cy="382905"/>
          </a:xfrm>
          <a:custGeom>
            <a:avLst/>
            <a:gdLst/>
            <a:ahLst/>
            <a:cxnLst/>
            <a:rect l="l" t="t" r="r" b="b"/>
            <a:pathLst>
              <a:path w="4665345" h="382904">
                <a:moveTo>
                  <a:pt x="4664964" y="0"/>
                </a:moveTo>
                <a:lnTo>
                  <a:pt x="0" y="0"/>
                </a:lnTo>
                <a:lnTo>
                  <a:pt x="0" y="382524"/>
                </a:lnTo>
                <a:lnTo>
                  <a:pt x="4664964" y="382524"/>
                </a:lnTo>
                <a:lnTo>
                  <a:pt x="4664964" y="0"/>
                </a:lnTo>
                <a:close/>
              </a:path>
            </a:pathLst>
          </a:custGeom>
          <a:solidFill>
            <a:srgbClr val="002060"/>
          </a:solidFill>
        </p:spPr>
        <p:txBody>
          <a:bodyPr wrap="square" lIns="0" tIns="0" rIns="0" bIns="0" rtlCol="0"/>
          <a:lstStyle/>
          <a:p>
            <a:endParaRPr dirty="0"/>
          </a:p>
        </p:txBody>
      </p:sp>
      <p:sp>
        <p:nvSpPr>
          <p:cNvPr id="19" name="object 25"/>
          <p:cNvSpPr/>
          <p:nvPr/>
        </p:nvSpPr>
        <p:spPr>
          <a:xfrm>
            <a:off x="5765212" y="584735"/>
            <a:ext cx="4676140" cy="393700"/>
          </a:xfrm>
          <a:custGeom>
            <a:avLst/>
            <a:gdLst/>
            <a:ahLst/>
            <a:cxnLst/>
            <a:rect l="l" t="t" r="r" b="b"/>
            <a:pathLst>
              <a:path w="4676140" h="393700">
                <a:moveTo>
                  <a:pt x="4672583" y="0"/>
                </a:moveTo>
                <a:lnTo>
                  <a:pt x="1524" y="0"/>
                </a:lnTo>
                <a:lnTo>
                  <a:pt x="0" y="3048"/>
                </a:lnTo>
                <a:lnTo>
                  <a:pt x="0" y="390143"/>
                </a:lnTo>
                <a:lnTo>
                  <a:pt x="1524" y="393191"/>
                </a:lnTo>
                <a:lnTo>
                  <a:pt x="4672583" y="393191"/>
                </a:lnTo>
                <a:lnTo>
                  <a:pt x="4675632" y="390143"/>
                </a:lnTo>
                <a:lnTo>
                  <a:pt x="4675632" y="387095"/>
                </a:lnTo>
                <a:lnTo>
                  <a:pt x="9143" y="387095"/>
                </a:lnTo>
                <a:lnTo>
                  <a:pt x="4571" y="382524"/>
                </a:lnTo>
                <a:lnTo>
                  <a:pt x="9143" y="382524"/>
                </a:lnTo>
                <a:lnTo>
                  <a:pt x="9143" y="9143"/>
                </a:lnTo>
                <a:lnTo>
                  <a:pt x="4571" y="9143"/>
                </a:lnTo>
                <a:lnTo>
                  <a:pt x="9143" y="4572"/>
                </a:lnTo>
                <a:lnTo>
                  <a:pt x="4675632" y="4572"/>
                </a:lnTo>
                <a:lnTo>
                  <a:pt x="4675632" y="3048"/>
                </a:lnTo>
                <a:lnTo>
                  <a:pt x="4672583" y="0"/>
                </a:lnTo>
                <a:close/>
              </a:path>
              <a:path w="4676140" h="393700">
                <a:moveTo>
                  <a:pt x="9143" y="382524"/>
                </a:moveTo>
                <a:lnTo>
                  <a:pt x="4571" y="382524"/>
                </a:lnTo>
                <a:lnTo>
                  <a:pt x="9143" y="387095"/>
                </a:lnTo>
                <a:lnTo>
                  <a:pt x="9143" y="382524"/>
                </a:lnTo>
                <a:close/>
              </a:path>
              <a:path w="4676140" h="393700">
                <a:moveTo>
                  <a:pt x="4664964" y="382524"/>
                </a:moveTo>
                <a:lnTo>
                  <a:pt x="9143" y="382524"/>
                </a:lnTo>
                <a:lnTo>
                  <a:pt x="9143" y="387095"/>
                </a:lnTo>
                <a:lnTo>
                  <a:pt x="4664964" y="387095"/>
                </a:lnTo>
                <a:lnTo>
                  <a:pt x="4664964" y="382524"/>
                </a:lnTo>
                <a:close/>
              </a:path>
              <a:path w="4676140" h="393700">
                <a:moveTo>
                  <a:pt x="4664964" y="4572"/>
                </a:moveTo>
                <a:lnTo>
                  <a:pt x="4664964" y="387095"/>
                </a:lnTo>
                <a:lnTo>
                  <a:pt x="4669535" y="382524"/>
                </a:lnTo>
                <a:lnTo>
                  <a:pt x="4675632" y="382524"/>
                </a:lnTo>
                <a:lnTo>
                  <a:pt x="4675632" y="9143"/>
                </a:lnTo>
                <a:lnTo>
                  <a:pt x="4669535" y="9143"/>
                </a:lnTo>
                <a:lnTo>
                  <a:pt x="4664964" y="4572"/>
                </a:lnTo>
                <a:close/>
              </a:path>
              <a:path w="4676140" h="393700">
                <a:moveTo>
                  <a:pt x="4675632" y="382524"/>
                </a:moveTo>
                <a:lnTo>
                  <a:pt x="4669535" y="382524"/>
                </a:lnTo>
                <a:lnTo>
                  <a:pt x="4664964" y="387095"/>
                </a:lnTo>
                <a:lnTo>
                  <a:pt x="4675632" y="387095"/>
                </a:lnTo>
                <a:lnTo>
                  <a:pt x="4675632" y="382524"/>
                </a:lnTo>
                <a:close/>
              </a:path>
              <a:path w="4676140" h="393700">
                <a:moveTo>
                  <a:pt x="9143" y="4572"/>
                </a:moveTo>
                <a:lnTo>
                  <a:pt x="4571" y="9143"/>
                </a:lnTo>
                <a:lnTo>
                  <a:pt x="9143" y="9143"/>
                </a:lnTo>
                <a:lnTo>
                  <a:pt x="9143" y="4572"/>
                </a:lnTo>
                <a:close/>
              </a:path>
              <a:path w="4676140" h="393700">
                <a:moveTo>
                  <a:pt x="4664964" y="4572"/>
                </a:moveTo>
                <a:lnTo>
                  <a:pt x="9143" y="4572"/>
                </a:lnTo>
                <a:lnTo>
                  <a:pt x="9143" y="9143"/>
                </a:lnTo>
                <a:lnTo>
                  <a:pt x="4664964" y="9143"/>
                </a:lnTo>
                <a:lnTo>
                  <a:pt x="4664964" y="4572"/>
                </a:lnTo>
                <a:close/>
              </a:path>
              <a:path w="4676140" h="393700">
                <a:moveTo>
                  <a:pt x="4675632" y="4572"/>
                </a:moveTo>
                <a:lnTo>
                  <a:pt x="4664964" y="4572"/>
                </a:lnTo>
                <a:lnTo>
                  <a:pt x="4669535" y="9143"/>
                </a:lnTo>
                <a:lnTo>
                  <a:pt x="4675632" y="9143"/>
                </a:lnTo>
                <a:lnTo>
                  <a:pt x="4675632" y="4572"/>
                </a:lnTo>
                <a:close/>
              </a:path>
            </a:pathLst>
          </a:custGeom>
          <a:solidFill>
            <a:srgbClr val="002060"/>
          </a:solidFill>
        </p:spPr>
        <p:txBody>
          <a:bodyPr wrap="square" lIns="0" tIns="0" rIns="0" bIns="0" rtlCol="0"/>
          <a:lstStyle/>
          <a:p>
            <a:endParaRPr dirty="0"/>
          </a:p>
        </p:txBody>
      </p:sp>
      <p:sp>
        <p:nvSpPr>
          <p:cNvPr id="23" name="object 26"/>
          <p:cNvSpPr txBox="1"/>
          <p:nvPr/>
        </p:nvSpPr>
        <p:spPr>
          <a:xfrm>
            <a:off x="5717650" y="605373"/>
            <a:ext cx="4665345" cy="305852"/>
          </a:xfrm>
          <a:prstGeom prst="rect">
            <a:avLst/>
          </a:prstGeom>
        </p:spPr>
        <p:txBody>
          <a:bodyPr vert="horz" wrap="square" lIns="0" tIns="59054" rIns="0" bIns="0" rtlCol="0">
            <a:spAutoFit/>
          </a:bodyPr>
          <a:lstStyle/>
          <a:p>
            <a:pPr marL="2540" algn="ctr">
              <a:lnSpc>
                <a:spcPct val="100000"/>
              </a:lnSpc>
              <a:spcBef>
                <a:spcPts val="464"/>
              </a:spcBef>
            </a:pPr>
            <a:r>
              <a:rPr lang="ja-JP" altLang="en-US" sz="1600" b="1" spc="-5" dirty="0" smtClean="0">
                <a:solidFill>
                  <a:srgbClr val="FFFFFF"/>
                </a:solidFill>
                <a:latin typeface="Meiryo UI" panose="020B0604030504040204" pitchFamily="50" charset="-128"/>
                <a:ea typeface="Meiryo UI" panose="020B0604030504040204" pitchFamily="50" charset="-128"/>
                <a:cs typeface="Microsoft YaHei UI"/>
              </a:rPr>
              <a:t>徳島県の観光情報サイト　阿波ナビ</a:t>
            </a:r>
            <a:endParaRPr sz="1600" dirty="0">
              <a:latin typeface="Meiryo UI" panose="020B0604030504040204" pitchFamily="50" charset="-128"/>
              <a:ea typeface="Meiryo UI" panose="020B0604030504040204" pitchFamily="50" charset="-128"/>
              <a:cs typeface="Microsoft YaHei UI"/>
            </a:endParaRPr>
          </a:p>
        </p:txBody>
      </p:sp>
      <p:sp>
        <p:nvSpPr>
          <p:cNvPr id="24" name="Rectangle 2"/>
          <p:cNvSpPr>
            <a:spLocks noChangeArrowheads="1"/>
          </p:cNvSpPr>
          <p:nvPr/>
        </p:nvSpPr>
        <p:spPr bwMode="auto">
          <a:xfrm>
            <a:off x="14898069" y="9121664"/>
            <a:ext cx="1860128" cy="1119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kumimoji="0" lang="ja-JP" altLang="ja-JP" sz="1200" b="0" i="0" u="none" strike="noStrike" cap="none" normalizeH="0" baseline="0" dirty="0" smtClean="0">
              <a:ln>
                <a:noFill/>
              </a:ln>
              <a:effectLst/>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9322226" y="3933825"/>
            <a:ext cx="901274" cy="954107"/>
          </a:xfrm>
          <a:prstGeom prst="rect">
            <a:avLst/>
          </a:prstGeom>
          <a:solidFill>
            <a:schemeClr val="bg1"/>
          </a:solidFill>
        </p:spPr>
        <p:txBody>
          <a:bodyPr wrap="square" rtlCol="0">
            <a:spAutoFit/>
          </a:bodyPr>
          <a:lstStyle/>
          <a:p>
            <a:r>
              <a:rPr kumimoji="1" lang="ja-JP" altLang="en-US" sz="1400" b="1" dirty="0" smtClean="0">
                <a:solidFill>
                  <a:srgbClr val="002060"/>
                </a:solidFill>
                <a:latin typeface="Meiryo UI" panose="020B0604030504040204" pitchFamily="50" charset="-128"/>
                <a:ea typeface="Meiryo UI" panose="020B0604030504040204" pitchFamily="50" charset="-128"/>
              </a:rPr>
              <a:t>すだちくん</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r>
              <a:rPr kumimoji="1" lang="ja-JP" altLang="en-US" sz="1400" b="1" dirty="0" smtClean="0">
                <a:solidFill>
                  <a:srgbClr val="002060"/>
                </a:solidFill>
                <a:latin typeface="Meiryo UI" panose="020B0604030504040204" pitchFamily="50" charset="-128"/>
                <a:ea typeface="Meiryo UI" panose="020B0604030504040204" pitchFamily="50" charset="-128"/>
              </a:rPr>
              <a:t>画像使用</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r>
              <a:rPr kumimoji="1" lang="ja-JP" altLang="en-US" sz="1400" b="1" dirty="0" smtClean="0">
                <a:solidFill>
                  <a:srgbClr val="002060"/>
                </a:solidFill>
                <a:latin typeface="Meiryo UI" panose="020B0604030504040204" pitchFamily="50" charset="-128"/>
                <a:ea typeface="Meiryo UI" panose="020B0604030504040204" pitchFamily="50" charset="-128"/>
              </a:rPr>
              <a:t>申請様式</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endParaRPr kumimoji="1" lang="ja-JP" altLang="en-US" sz="1400" b="1" dirty="0">
              <a:solidFill>
                <a:srgbClr val="002060"/>
              </a:solidFill>
              <a:latin typeface="Meiryo UI" panose="020B0604030504040204" pitchFamily="50" charset="-128"/>
              <a:ea typeface="Meiryo UI" panose="020B0604030504040204" pitchFamily="50" charset="-128"/>
            </a:endParaRPr>
          </a:p>
        </p:txBody>
      </p:sp>
      <p:sp>
        <p:nvSpPr>
          <p:cNvPr id="31" name="object 24"/>
          <p:cNvSpPr/>
          <p:nvPr/>
        </p:nvSpPr>
        <p:spPr>
          <a:xfrm>
            <a:off x="5796399" y="3506597"/>
            <a:ext cx="4665345" cy="382905"/>
          </a:xfrm>
          <a:custGeom>
            <a:avLst/>
            <a:gdLst/>
            <a:ahLst/>
            <a:cxnLst/>
            <a:rect l="l" t="t" r="r" b="b"/>
            <a:pathLst>
              <a:path w="4665345" h="382904">
                <a:moveTo>
                  <a:pt x="4664964" y="0"/>
                </a:moveTo>
                <a:lnTo>
                  <a:pt x="0" y="0"/>
                </a:lnTo>
                <a:lnTo>
                  <a:pt x="0" y="382524"/>
                </a:lnTo>
                <a:lnTo>
                  <a:pt x="4664964" y="382524"/>
                </a:lnTo>
                <a:lnTo>
                  <a:pt x="4664964" y="0"/>
                </a:lnTo>
                <a:close/>
              </a:path>
            </a:pathLst>
          </a:custGeom>
          <a:solidFill>
            <a:srgbClr val="002060"/>
          </a:solidFill>
        </p:spPr>
        <p:txBody>
          <a:bodyPr wrap="square" lIns="0" tIns="0" rIns="0" bIns="0" rtlCol="0"/>
          <a:lstStyle/>
          <a:p>
            <a:endParaRPr dirty="0"/>
          </a:p>
        </p:txBody>
      </p:sp>
      <p:sp>
        <p:nvSpPr>
          <p:cNvPr id="32" name="object 25"/>
          <p:cNvSpPr/>
          <p:nvPr/>
        </p:nvSpPr>
        <p:spPr>
          <a:xfrm>
            <a:off x="5791827" y="3502025"/>
            <a:ext cx="4676140" cy="393700"/>
          </a:xfrm>
          <a:custGeom>
            <a:avLst/>
            <a:gdLst/>
            <a:ahLst/>
            <a:cxnLst/>
            <a:rect l="l" t="t" r="r" b="b"/>
            <a:pathLst>
              <a:path w="4676140" h="393700">
                <a:moveTo>
                  <a:pt x="4672583" y="0"/>
                </a:moveTo>
                <a:lnTo>
                  <a:pt x="1524" y="0"/>
                </a:lnTo>
                <a:lnTo>
                  <a:pt x="0" y="3048"/>
                </a:lnTo>
                <a:lnTo>
                  <a:pt x="0" y="390143"/>
                </a:lnTo>
                <a:lnTo>
                  <a:pt x="1524" y="393191"/>
                </a:lnTo>
                <a:lnTo>
                  <a:pt x="4672583" y="393191"/>
                </a:lnTo>
                <a:lnTo>
                  <a:pt x="4675632" y="390143"/>
                </a:lnTo>
                <a:lnTo>
                  <a:pt x="4675632" y="387095"/>
                </a:lnTo>
                <a:lnTo>
                  <a:pt x="9143" y="387095"/>
                </a:lnTo>
                <a:lnTo>
                  <a:pt x="4571" y="382524"/>
                </a:lnTo>
                <a:lnTo>
                  <a:pt x="9143" y="382524"/>
                </a:lnTo>
                <a:lnTo>
                  <a:pt x="9143" y="9143"/>
                </a:lnTo>
                <a:lnTo>
                  <a:pt x="4571" y="9143"/>
                </a:lnTo>
                <a:lnTo>
                  <a:pt x="9143" y="4572"/>
                </a:lnTo>
                <a:lnTo>
                  <a:pt x="4675632" y="4572"/>
                </a:lnTo>
                <a:lnTo>
                  <a:pt x="4675632" y="3048"/>
                </a:lnTo>
                <a:lnTo>
                  <a:pt x="4672583" y="0"/>
                </a:lnTo>
                <a:close/>
              </a:path>
              <a:path w="4676140" h="393700">
                <a:moveTo>
                  <a:pt x="9143" y="382524"/>
                </a:moveTo>
                <a:lnTo>
                  <a:pt x="4571" y="382524"/>
                </a:lnTo>
                <a:lnTo>
                  <a:pt x="9143" y="387095"/>
                </a:lnTo>
                <a:lnTo>
                  <a:pt x="9143" y="382524"/>
                </a:lnTo>
                <a:close/>
              </a:path>
              <a:path w="4676140" h="393700">
                <a:moveTo>
                  <a:pt x="4664964" y="382524"/>
                </a:moveTo>
                <a:lnTo>
                  <a:pt x="9143" y="382524"/>
                </a:lnTo>
                <a:lnTo>
                  <a:pt x="9143" y="387095"/>
                </a:lnTo>
                <a:lnTo>
                  <a:pt x="4664964" y="387095"/>
                </a:lnTo>
                <a:lnTo>
                  <a:pt x="4664964" y="382524"/>
                </a:lnTo>
                <a:close/>
              </a:path>
              <a:path w="4676140" h="393700">
                <a:moveTo>
                  <a:pt x="4664964" y="4572"/>
                </a:moveTo>
                <a:lnTo>
                  <a:pt x="4664964" y="387095"/>
                </a:lnTo>
                <a:lnTo>
                  <a:pt x="4669535" y="382524"/>
                </a:lnTo>
                <a:lnTo>
                  <a:pt x="4675632" y="382524"/>
                </a:lnTo>
                <a:lnTo>
                  <a:pt x="4675632" y="9143"/>
                </a:lnTo>
                <a:lnTo>
                  <a:pt x="4669535" y="9143"/>
                </a:lnTo>
                <a:lnTo>
                  <a:pt x="4664964" y="4572"/>
                </a:lnTo>
                <a:close/>
              </a:path>
              <a:path w="4676140" h="393700">
                <a:moveTo>
                  <a:pt x="4675632" y="382524"/>
                </a:moveTo>
                <a:lnTo>
                  <a:pt x="4669535" y="382524"/>
                </a:lnTo>
                <a:lnTo>
                  <a:pt x="4664964" y="387095"/>
                </a:lnTo>
                <a:lnTo>
                  <a:pt x="4675632" y="387095"/>
                </a:lnTo>
                <a:lnTo>
                  <a:pt x="4675632" y="382524"/>
                </a:lnTo>
                <a:close/>
              </a:path>
              <a:path w="4676140" h="393700">
                <a:moveTo>
                  <a:pt x="9143" y="4572"/>
                </a:moveTo>
                <a:lnTo>
                  <a:pt x="4571" y="9143"/>
                </a:lnTo>
                <a:lnTo>
                  <a:pt x="9143" y="9143"/>
                </a:lnTo>
                <a:lnTo>
                  <a:pt x="9143" y="4572"/>
                </a:lnTo>
                <a:close/>
              </a:path>
              <a:path w="4676140" h="393700">
                <a:moveTo>
                  <a:pt x="4664964" y="4572"/>
                </a:moveTo>
                <a:lnTo>
                  <a:pt x="9143" y="4572"/>
                </a:lnTo>
                <a:lnTo>
                  <a:pt x="9143" y="9143"/>
                </a:lnTo>
                <a:lnTo>
                  <a:pt x="4664964" y="9143"/>
                </a:lnTo>
                <a:lnTo>
                  <a:pt x="4664964" y="4572"/>
                </a:lnTo>
                <a:close/>
              </a:path>
              <a:path w="4676140" h="393700">
                <a:moveTo>
                  <a:pt x="4675632" y="4572"/>
                </a:moveTo>
                <a:lnTo>
                  <a:pt x="4664964" y="4572"/>
                </a:lnTo>
                <a:lnTo>
                  <a:pt x="4669535" y="9143"/>
                </a:lnTo>
                <a:lnTo>
                  <a:pt x="4675632" y="9143"/>
                </a:lnTo>
                <a:lnTo>
                  <a:pt x="4675632" y="4572"/>
                </a:lnTo>
                <a:close/>
              </a:path>
            </a:pathLst>
          </a:custGeom>
          <a:solidFill>
            <a:srgbClr val="002060"/>
          </a:solidFill>
        </p:spPr>
        <p:txBody>
          <a:bodyPr wrap="square" lIns="0" tIns="0" rIns="0" bIns="0" rtlCol="0"/>
          <a:lstStyle/>
          <a:p>
            <a:endParaRPr dirty="0"/>
          </a:p>
        </p:txBody>
      </p:sp>
      <p:sp>
        <p:nvSpPr>
          <p:cNvPr id="33" name="object 26"/>
          <p:cNvSpPr txBox="1"/>
          <p:nvPr/>
        </p:nvSpPr>
        <p:spPr>
          <a:xfrm>
            <a:off x="5765212" y="3509856"/>
            <a:ext cx="4665345" cy="305852"/>
          </a:xfrm>
          <a:prstGeom prst="rect">
            <a:avLst/>
          </a:prstGeom>
        </p:spPr>
        <p:txBody>
          <a:bodyPr vert="horz" wrap="square" lIns="0" tIns="59054" rIns="0" bIns="0" rtlCol="0">
            <a:spAutoFit/>
          </a:bodyPr>
          <a:lstStyle/>
          <a:p>
            <a:pPr marL="2540" algn="ctr">
              <a:lnSpc>
                <a:spcPct val="100000"/>
              </a:lnSpc>
              <a:spcBef>
                <a:spcPts val="464"/>
              </a:spcBef>
            </a:pPr>
            <a:r>
              <a:rPr lang="ja-JP" altLang="en-US" sz="1600" b="1" spc="-5" dirty="0" smtClean="0">
                <a:solidFill>
                  <a:srgbClr val="FFFFFF"/>
                </a:solidFill>
                <a:latin typeface="Meiryo UI" panose="020B0604030504040204" pitchFamily="50" charset="-128"/>
                <a:ea typeface="Meiryo UI" panose="020B0604030504040204" pitchFamily="50" charset="-128"/>
                <a:cs typeface="Microsoft YaHei UI"/>
              </a:rPr>
              <a:t>徳島県マスコットキャラクター　すだちくん</a:t>
            </a:r>
            <a:endParaRPr sz="1600" dirty="0">
              <a:latin typeface="Meiryo UI" panose="020B0604030504040204" pitchFamily="50" charset="-128"/>
              <a:ea typeface="Meiryo UI" panose="020B0604030504040204" pitchFamily="50" charset="-128"/>
              <a:cs typeface="Microsoft YaHei UI"/>
            </a:endParaRPr>
          </a:p>
        </p:txBody>
      </p:sp>
      <p:pic>
        <p:nvPicPr>
          <p:cNvPr id="1026" name="Picture 2" descr="https://qr.quel.jp/tmp/f73b0bfa4b83b3ad3d36bc16ac6ae5f6fc4ff66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7169" y="4621221"/>
            <a:ext cx="1408103" cy="1408104"/>
          </a:xfrm>
          <a:prstGeom prst="rect">
            <a:avLst/>
          </a:prstGeom>
          <a:noFill/>
          <a:extLst>
            <a:ext uri="{909E8E84-426E-40DD-AFC4-6F175D3DCCD1}">
              <a14:hiddenFill xmlns:a14="http://schemas.microsoft.com/office/drawing/2010/main">
                <a:solidFill>
                  <a:srgbClr val="FFFFFF"/>
                </a:solidFill>
              </a14:hiddenFill>
            </a:ext>
          </a:extLst>
        </p:spPr>
      </p:pic>
      <p:sp>
        <p:nvSpPr>
          <p:cNvPr id="29" name="object 3"/>
          <p:cNvSpPr txBox="1"/>
          <p:nvPr/>
        </p:nvSpPr>
        <p:spPr>
          <a:xfrm>
            <a:off x="5657015" y="6412541"/>
            <a:ext cx="4566485" cy="684162"/>
          </a:xfrm>
          <a:prstGeom prst="rect">
            <a:avLst/>
          </a:prstGeom>
        </p:spPr>
        <p:txBody>
          <a:bodyPr vert="horz" wrap="square" lIns="0" tIns="12065" rIns="0" bIns="0" rtlCol="0">
            <a:spAutoFit/>
          </a:bodyPr>
          <a:lstStyle/>
          <a:p>
            <a:pPr marL="12700">
              <a:lnSpc>
                <a:spcPct val="100000"/>
              </a:lnSpc>
              <a:spcBef>
                <a:spcPts val="95"/>
              </a:spcBef>
            </a:pPr>
            <a:r>
              <a:rPr lang="en-US" altLang="ja-JP" sz="1400" b="1" dirty="0">
                <a:solidFill>
                  <a:schemeClr val="bg1"/>
                </a:solidFill>
                <a:latin typeface="Meiryo UI" panose="020B0604030504040204" pitchFamily="50" charset="-128"/>
                <a:ea typeface="Meiryo UI" panose="020B0604030504040204" pitchFamily="50" charset="-128"/>
                <a:cs typeface="MS UI Gothic"/>
              </a:rPr>
              <a:t>※</a:t>
            </a:r>
            <a:r>
              <a:rPr lang="ja-JP" altLang="en-US" sz="1400" b="1" dirty="0">
                <a:solidFill>
                  <a:schemeClr val="bg1"/>
                </a:solidFill>
                <a:latin typeface="Meiryo UI" panose="020B0604030504040204" pitchFamily="50" charset="-128"/>
                <a:ea typeface="Meiryo UI" panose="020B0604030504040204" pitchFamily="50" charset="-128"/>
                <a:cs typeface="MS UI Gothic"/>
              </a:rPr>
              <a:t>本書</a:t>
            </a:r>
            <a:r>
              <a:rPr lang="en-US" altLang="ja-JP" sz="1400" b="1" dirty="0">
                <a:solidFill>
                  <a:schemeClr val="bg1"/>
                </a:solidFill>
                <a:latin typeface="Meiryo UI" panose="020B0604030504040204" pitchFamily="50" charset="-128"/>
                <a:ea typeface="Meiryo UI" panose="020B0604030504040204" pitchFamily="50" charset="-128"/>
                <a:cs typeface="MS UI Gothic"/>
              </a:rPr>
              <a:t>(</a:t>
            </a:r>
            <a:r>
              <a:rPr lang="ja-JP" altLang="en-US" sz="1400" b="1" dirty="0">
                <a:solidFill>
                  <a:schemeClr val="bg1"/>
                </a:solidFill>
                <a:latin typeface="Meiryo UI" panose="020B0604030504040204" pitchFamily="50" charset="-128"/>
                <a:ea typeface="Meiryo UI" panose="020B0604030504040204" pitchFamily="50" charset="-128"/>
                <a:cs typeface="MS UI Gothic"/>
              </a:rPr>
              <a:t>データ</a:t>
            </a:r>
            <a:r>
              <a:rPr lang="en-US" altLang="ja-JP" sz="1400" b="1" dirty="0">
                <a:solidFill>
                  <a:schemeClr val="bg1"/>
                </a:solidFill>
                <a:latin typeface="Meiryo UI" panose="020B0604030504040204" pitchFamily="50" charset="-128"/>
                <a:ea typeface="Meiryo UI" panose="020B0604030504040204" pitchFamily="50" charset="-128"/>
                <a:cs typeface="MS UI Gothic"/>
              </a:rPr>
              <a:t>)</a:t>
            </a:r>
            <a:r>
              <a:rPr lang="ja-JP" altLang="en-US" sz="1400" b="1" dirty="0">
                <a:solidFill>
                  <a:schemeClr val="bg1"/>
                </a:solidFill>
                <a:latin typeface="Meiryo UI" panose="020B0604030504040204" pitchFamily="50" charset="-128"/>
                <a:ea typeface="Meiryo UI" panose="020B0604030504040204" pitchFamily="50" charset="-128"/>
                <a:cs typeface="MS UI Gothic"/>
              </a:rPr>
              <a:t>について、教育旅行企画提案のための　　</a:t>
            </a:r>
          </a:p>
          <a:p>
            <a:pPr marL="12700">
              <a:lnSpc>
                <a:spcPct val="100000"/>
              </a:lnSpc>
              <a:spcBef>
                <a:spcPts val="95"/>
              </a:spcBef>
            </a:pPr>
            <a:r>
              <a:rPr lang="ja-JP" altLang="en-US" sz="1400" b="1" dirty="0">
                <a:solidFill>
                  <a:schemeClr val="bg1"/>
                </a:solidFill>
                <a:latin typeface="Meiryo UI" panose="020B0604030504040204" pitchFamily="50" charset="-128"/>
                <a:ea typeface="Meiryo UI" panose="020B0604030504040204" pitchFamily="50" charset="-128"/>
                <a:cs typeface="MS UI Gothic"/>
              </a:rPr>
              <a:t>　 営業活動以外にご利用されることは、ご遠慮ください。</a:t>
            </a:r>
          </a:p>
          <a:p>
            <a:pPr marL="12700">
              <a:lnSpc>
                <a:spcPct val="100000"/>
              </a:lnSpc>
              <a:spcBef>
                <a:spcPts val="95"/>
              </a:spcBef>
            </a:pPr>
            <a:endParaRPr lang="ja-JP" altLang="en-US" sz="1400" b="1" dirty="0">
              <a:solidFill>
                <a:schemeClr val="bg1"/>
              </a:solidFill>
              <a:latin typeface="Meiryo UI" panose="020B0604030504040204" pitchFamily="50" charset="-128"/>
              <a:ea typeface="Meiryo UI" panose="020B0604030504040204" pitchFamily="50" charset="-128"/>
              <a:cs typeface="MS UI Gothic"/>
            </a:endParaRPr>
          </a:p>
        </p:txBody>
      </p:sp>
      <p:sp>
        <p:nvSpPr>
          <p:cNvPr id="35" name="object 15"/>
          <p:cNvSpPr txBox="1"/>
          <p:nvPr/>
        </p:nvSpPr>
        <p:spPr>
          <a:xfrm>
            <a:off x="165100" y="3919027"/>
            <a:ext cx="2571257" cy="455894"/>
          </a:xfrm>
          <a:prstGeom prst="rect">
            <a:avLst/>
          </a:prstGeom>
        </p:spPr>
        <p:txBody>
          <a:bodyPr vert="horz" wrap="square" lIns="0" tIns="12065" rIns="0" bIns="0" rtlCol="0">
            <a:spAutoFit/>
          </a:bodyPr>
          <a:lstStyle/>
          <a:p>
            <a:pPr marL="12700" algn="ctr">
              <a:lnSpc>
                <a:spcPct val="100000"/>
              </a:lnSpc>
              <a:spcBef>
                <a:spcPts val="95"/>
              </a:spcBef>
            </a:pPr>
            <a:r>
              <a:rPr sz="1400" b="1" spc="-5" dirty="0" err="1" smtClean="0">
                <a:solidFill>
                  <a:srgbClr val="002060"/>
                </a:solidFill>
                <a:latin typeface="Meiryo UI" panose="020B0604030504040204" pitchFamily="50" charset="-128"/>
                <a:ea typeface="Meiryo UI" panose="020B0604030504040204" pitchFamily="50" charset="-128"/>
                <a:cs typeface="Microsoft YaHei UI"/>
              </a:rPr>
              <a:t>徳島県観光協会</a:t>
            </a:r>
            <a:r>
              <a:rPr sz="1400" b="1" spc="-114" dirty="0" err="1" smtClean="0">
                <a:solidFill>
                  <a:srgbClr val="002060"/>
                </a:solidFill>
                <a:latin typeface="Meiryo UI" panose="020B0604030504040204" pitchFamily="50" charset="-128"/>
                <a:ea typeface="Meiryo UI" panose="020B0604030504040204" pitchFamily="50" charset="-128"/>
                <a:cs typeface="Microsoft YaHei UI"/>
              </a:rPr>
              <a:t>の</a:t>
            </a:r>
            <a:endParaRPr lang="en-US" sz="1400" b="1" spc="-114" dirty="0" smtClean="0">
              <a:solidFill>
                <a:srgbClr val="002060"/>
              </a:solidFill>
              <a:latin typeface="Meiryo UI" panose="020B0604030504040204" pitchFamily="50" charset="-128"/>
              <a:ea typeface="Meiryo UI" panose="020B0604030504040204" pitchFamily="50" charset="-128"/>
              <a:cs typeface="Microsoft YaHei UI"/>
            </a:endParaRPr>
          </a:p>
          <a:p>
            <a:pPr marL="12700" algn="ctr">
              <a:lnSpc>
                <a:spcPct val="100000"/>
              </a:lnSpc>
              <a:spcBef>
                <a:spcPts val="95"/>
              </a:spcBef>
            </a:pPr>
            <a:r>
              <a:rPr sz="1400" b="1" spc="-5" dirty="0" err="1" smtClean="0">
                <a:solidFill>
                  <a:srgbClr val="002060"/>
                </a:solidFill>
                <a:latin typeface="Meiryo UI" panose="020B0604030504040204" pitchFamily="50" charset="-128"/>
                <a:ea typeface="Meiryo UI" panose="020B0604030504040204" pitchFamily="50" charset="-128"/>
                <a:cs typeface="Microsoft YaHei UI"/>
              </a:rPr>
              <a:t>補助</a:t>
            </a:r>
            <a:r>
              <a:rPr lang="ja-JP" altLang="en-US" sz="1400" b="1" spc="-5" dirty="0" smtClean="0">
                <a:solidFill>
                  <a:srgbClr val="002060"/>
                </a:solidFill>
                <a:latin typeface="Meiryo UI" panose="020B0604030504040204" pitchFamily="50" charset="-128"/>
                <a:ea typeface="Meiryo UI" panose="020B0604030504040204" pitchFamily="50" charset="-128"/>
                <a:cs typeface="Microsoft YaHei UI"/>
              </a:rPr>
              <a:t>制度</a:t>
            </a:r>
            <a:r>
              <a:rPr sz="1400" b="1" spc="-5" dirty="0" err="1" smtClean="0">
                <a:solidFill>
                  <a:srgbClr val="002060"/>
                </a:solidFill>
                <a:latin typeface="Meiryo UI" panose="020B0604030504040204" pitchFamily="50" charset="-128"/>
                <a:ea typeface="Meiryo UI" panose="020B0604030504040204" pitchFamily="50" charset="-128"/>
                <a:cs typeface="Microsoft YaHei UI"/>
              </a:rPr>
              <a:t>掲載</a:t>
            </a:r>
            <a:r>
              <a:rPr sz="1400" b="1" spc="-250" dirty="0" err="1" smtClean="0">
                <a:solidFill>
                  <a:srgbClr val="002060"/>
                </a:solidFill>
                <a:latin typeface="Meiryo UI" panose="020B0604030504040204" pitchFamily="50" charset="-128"/>
                <a:ea typeface="Meiryo UI" panose="020B0604030504040204" pitchFamily="50" charset="-128"/>
                <a:cs typeface="Microsoft YaHei UI"/>
              </a:rPr>
              <a:t>ペ</a:t>
            </a:r>
            <a:r>
              <a:rPr sz="1400" b="1" spc="-165" dirty="0" err="1" smtClean="0">
                <a:solidFill>
                  <a:srgbClr val="002060"/>
                </a:solidFill>
                <a:latin typeface="Meiryo UI" panose="020B0604030504040204" pitchFamily="50" charset="-128"/>
                <a:ea typeface="Meiryo UI" panose="020B0604030504040204" pitchFamily="50" charset="-128"/>
                <a:cs typeface="Microsoft YaHei UI"/>
              </a:rPr>
              <a:t>ー</a:t>
            </a:r>
            <a:r>
              <a:rPr sz="1400" b="1" spc="-210" dirty="0" err="1" smtClean="0">
                <a:solidFill>
                  <a:srgbClr val="002060"/>
                </a:solidFill>
                <a:latin typeface="Meiryo UI" panose="020B0604030504040204" pitchFamily="50" charset="-128"/>
                <a:ea typeface="Meiryo UI" panose="020B0604030504040204" pitchFamily="50" charset="-128"/>
                <a:cs typeface="Microsoft YaHei UI"/>
              </a:rPr>
              <a:t>ジ</a:t>
            </a:r>
            <a:endParaRPr sz="1400" dirty="0">
              <a:solidFill>
                <a:srgbClr val="002060"/>
              </a:solidFill>
              <a:latin typeface="Meiryo UI" panose="020B0604030504040204" pitchFamily="50" charset="-128"/>
              <a:ea typeface="Meiryo UI" panose="020B0604030504040204" pitchFamily="50" charset="-128"/>
              <a:cs typeface="Microsoft YaHei UI"/>
            </a:endParaRPr>
          </a:p>
        </p:txBody>
      </p:sp>
      <p:pic>
        <p:nvPicPr>
          <p:cNvPr id="36" name="object 16"/>
          <p:cNvPicPr/>
          <p:nvPr/>
        </p:nvPicPr>
        <p:blipFill>
          <a:blip r:embed="rId5" cstate="print"/>
          <a:stretch>
            <a:fillRect/>
          </a:stretch>
        </p:blipFill>
        <p:spPr>
          <a:xfrm>
            <a:off x="822306" y="4564189"/>
            <a:ext cx="1239876" cy="1238682"/>
          </a:xfrm>
          <a:prstGeom prst="rect">
            <a:avLst/>
          </a:prstGeom>
        </p:spPr>
      </p:pic>
      <p:pic>
        <p:nvPicPr>
          <p:cNvPr id="37" name="図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827" y="4029435"/>
            <a:ext cx="1908837" cy="1935496"/>
          </a:xfrm>
          <a:prstGeom prst="rect">
            <a:avLst/>
          </a:prstGeom>
        </p:spPr>
      </p:pic>
      <p:sp>
        <p:nvSpPr>
          <p:cNvPr id="38" name="テキスト ボックス 37"/>
          <p:cNvSpPr txBox="1"/>
          <p:nvPr/>
        </p:nvSpPr>
        <p:spPr>
          <a:xfrm>
            <a:off x="7917190" y="3933825"/>
            <a:ext cx="1087110" cy="954107"/>
          </a:xfrm>
          <a:prstGeom prst="rect">
            <a:avLst/>
          </a:prstGeom>
          <a:solidFill>
            <a:schemeClr val="bg1"/>
          </a:solidFill>
        </p:spPr>
        <p:txBody>
          <a:bodyPr wrap="square" rtlCol="0">
            <a:spAutoFit/>
          </a:bodyPr>
          <a:lstStyle/>
          <a:p>
            <a:r>
              <a:rPr kumimoji="1" lang="ja-JP" altLang="en-US" sz="1400" b="1" dirty="0" smtClean="0">
                <a:solidFill>
                  <a:srgbClr val="002060"/>
                </a:solidFill>
                <a:latin typeface="Meiryo UI" panose="020B0604030504040204" pitchFamily="50" charset="-128"/>
                <a:ea typeface="Meiryo UI" panose="020B0604030504040204" pitchFamily="50" charset="-128"/>
              </a:rPr>
              <a:t>すだちくん</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r>
              <a:rPr kumimoji="1" lang="ja-JP" altLang="en-US" sz="1400" b="1" dirty="0" smtClean="0">
                <a:solidFill>
                  <a:srgbClr val="002060"/>
                </a:solidFill>
                <a:latin typeface="Meiryo UI" panose="020B0604030504040204" pitchFamily="50" charset="-128"/>
                <a:ea typeface="Meiryo UI" panose="020B0604030504040204" pitchFamily="50" charset="-128"/>
              </a:rPr>
              <a:t>オフィシャル</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r>
              <a:rPr kumimoji="1" lang="ja-JP" altLang="en-US" sz="1400" b="1" dirty="0" smtClean="0">
                <a:solidFill>
                  <a:srgbClr val="002060"/>
                </a:solidFill>
                <a:latin typeface="Meiryo UI" panose="020B0604030504040204" pitchFamily="50" charset="-128"/>
                <a:ea typeface="Meiryo UI" panose="020B0604030504040204" pitchFamily="50" charset="-128"/>
              </a:rPr>
              <a:t>サイト</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endParaRPr kumimoji="1" lang="ja-JP" altLang="en-US" sz="1400" b="1" dirty="0">
              <a:solidFill>
                <a:srgbClr val="002060"/>
              </a:solidFill>
              <a:latin typeface="Meiryo UI" panose="020B0604030504040204" pitchFamily="50" charset="-128"/>
              <a:ea typeface="Meiryo UI" panose="020B0604030504040204" pitchFamily="50" charset="-128"/>
            </a:endParaRPr>
          </a:p>
        </p:txBody>
      </p:sp>
      <p:pic>
        <p:nvPicPr>
          <p:cNvPr id="4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261440" y="1930351"/>
            <a:ext cx="1408103" cy="1408103"/>
          </a:xfrm>
          <a:prstGeom prst="rect">
            <a:avLst/>
          </a:prstGeom>
          <a:noFill/>
          <a:extLst>
            <a:ext uri="{909E8E84-426E-40DD-AFC4-6F175D3DCCD1}">
              <a14:hiddenFill xmlns:a14="http://schemas.microsoft.com/office/drawing/2010/main">
                <a:solidFill>
                  <a:srgbClr val="FFFFFF"/>
                </a:solidFill>
              </a14:hiddenFill>
            </a:ext>
          </a:extLst>
        </p:spPr>
      </p:pic>
      <p:sp>
        <p:nvSpPr>
          <p:cNvPr id="44" name="object 24"/>
          <p:cNvSpPr/>
          <p:nvPr/>
        </p:nvSpPr>
        <p:spPr>
          <a:xfrm>
            <a:off x="496696" y="583084"/>
            <a:ext cx="4665345" cy="382905"/>
          </a:xfrm>
          <a:custGeom>
            <a:avLst/>
            <a:gdLst/>
            <a:ahLst/>
            <a:cxnLst/>
            <a:rect l="l" t="t" r="r" b="b"/>
            <a:pathLst>
              <a:path w="4665345" h="382904">
                <a:moveTo>
                  <a:pt x="4664964" y="0"/>
                </a:moveTo>
                <a:lnTo>
                  <a:pt x="0" y="0"/>
                </a:lnTo>
                <a:lnTo>
                  <a:pt x="0" y="382524"/>
                </a:lnTo>
                <a:lnTo>
                  <a:pt x="4664964" y="382524"/>
                </a:lnTo>
                <a:lnTo>
                  <a:pt x="4664964" y="0"/>
                </a:lnTo>
                <a:close/>
              </a:path>
            </a:pathLst>
          </a:custGeom>
          <a:solidFill>
            <a:srgbClr val="002060"/>
          </a:solidFill>
        </p:spPr>
        <p:txBody>
          <a:bodyPr wrap="square" lIns="0" tIns="0" rIns="0" bIns="0" rtlCol="0"/>
          <a:lstStyle/>
          <a:p>
            <a:pPr algn="ctr"/>
            <a:endParaRPr b="1" dirty="0">
              <a:solidFill>
                <a:schemeClr val="bg1"/>
              </a:solidFill>
              <a:latin typeface="Meiryo UI" panose="020B0604030504040204" pitchFamily="50" charset="-128"/>
              <a:ea typeface="Meiryo UI" panose="020B0604030504040204" pitchFamily="50" charset="-128"/>
            </a:endParaRPr>
          </a:p>
        </p:txBody>
      </p:sp>
      <p:sp>
        <p:nvSpPr>
          <p:cNvPr id="45" name="object 25"/>
          <p:cNvSpPr/>
          <p:nvPr/>
        </p:nvSpPr>
        <p:spPr>
          <a:xfrm>
            <a:off x="492124" y="578512"/>
            <a:ext cx="4676140" cy="393700"/>
          </a:xfrm>
          <a:custGeom>
            <a:avLst/>
            <a:gdLst/>
            <a:ahLst/>
            <a:cxnLst/>
            <a:rect l="l" t="t" r="r" b="b"/>
            <a:pathLst>
              <a:path w="4676140" h="393700">
                <a:moveTo>
                  <a:pt x="4672583" y="0"/>
                </a:moveTo>
                <a:lnTo>
                  <a:pt x="1524" y="0"/>
                </a:lnTo>
                <a:lnTo>
                  <a:pt x="0" y="3048"/>
                </a:lnTo>
                <a:lnTo>
                  <a:pt x="0" y="390143"/>
                </a:lnTo>
                <a:lnTo>
                  <a:pt x="1524" y="393191"/>
                </a:lnTo>
                <a:lnTo>
                  <a:pt x="4672583" y="393191"/>
                </a:lnTo>
                <a:lnTo>
                  <a:pt x="4675632" y="390143"/>
                </a:lnTo>
                <a:lnTo>
                  <a:pt x="4675632" y="387095"/>
                </a:lnTo>
                <a:lnTo>
                  <a:pt x="9143" y="387095"/>
                </a:lnTo>
                <a:lnTo>
                  <a:pt x="4571" y="382524"/>
                </a:lnTo>
                <a:lnTo>
                  <a:pt x="9143" y="382524"/>
                </a:lnTo>
                <a:lnTo>
                  <a:pt x="9143" y="9143"/>
                </a:lnTo>
                <a:lnTo>
                  <a:pt x="4571" y="9143"/>
                </a:lnTo>
                <a:lnTo>
                  <a:pt x="9143" y="4572"/>
                </a:lnTo>
                <a:lnTo>
                  <a:pt x="4675632" y="4572"/>
                </a:lnTo>
                <a:lnTo>
                  <a:pt x="4675632" y="3048"/>
                </a:lnTo>
                <a:lnTo>
                  <a:pt x="4672583" y="0"/>
                </a:lnTo>
                <a:close/>
              </a:path>
              <a:path w="4676140" h="393700">
                <a:moveTo>
                  <a:pt x="9143" y="382524"/>
                </a:moveTo>
                <a:lnTo>
                  <a:pt x="4571" y="382524"/>
                </a:lnTo>
                <a:lnTo>
                  <a:pt x="9143" y="387095"/>
                </a:lnTo>
                <a:lnTo>
                  <a:pt x="9143" y="382524"/>
                </a:lnTo>
                <a:close/>
              </a:path>
              <a:path w="4676140" h="393700">
                <a:moveTo>
                  <a:pt x="4664964" y="382524"/>
                </a:moveTo>
                <a:lnTo>
                  <a:pt x="9143" y="382524"/>
                </a:lnTo>
                <a:lnTo>
                  <a:pt x="9143" y="387095"/>
                </a:lnTo>
                <a:lnTo>
                  <a:pt x="4664964" y="387095"/>
                </a:lnTo>
                <a:lnTo>
                  <a:pt x="4664964" y="382524"/>
                </a:lnTo>
                <a:close/>
              </a:path>
              <a:path w="4676140" h="393700">
                <a:moveTo>
                  <a:pt x="4664964" y="4572"/>
                </a:moveTo>
                <a:lnTo>
                  <a:pt x="4664964" y="387095"/>
                </a:lnTo>
                <a:lnTo>
                  <a:pt x="4669535" y="382524"/>
                </a:lnTo>
                <a:lnTo>
                  <a:pt x="4675632" y="382524"/>
                </a:lnTo>
                <a:lnTo>
                  <a:pt x="4675632" y="9143"/>
                </a:lnTo>
                <a:lnTo>
                  <a:pt x="4669535" y="9143"/>
                </a:lnTo>
                <a:lnTo>
                  <a:pt x="4664964" y="4572"/>
                </a:lnTo>
                <a:close/>
              </a:path>
              <a:path w="4676140" h="393700">
                <a:moveTo>
                  <a:pt x="4675632" y="382524"/>
                </a:moveTo>
                <a:lnTo>
                  <a:pt x="4669535" y="382524"/>
                </a:lnTo>
                <a:lnTo>
                  <a:pt x="4664964" y="387095"/>
                </a:lnTo>
                <a:lnTo>
                  <a:pt x="4675632" y="387095"/>
                </a:lnTo>
                <a:lnTo>
                  <a:pt x="4675632" y="382524"/>
                </a:lnTo>
                <a:close/>
              </a:path>
              <a:path w="4676140" h="393700">
                <a:moveTo>
                  <a:pt x="9143" y="4572"/>
                </a:moveTo>
                <a:lnTo>
                  <a:pt x="4571" y="9143"/>
                </a:lnTo>
                <a:lnTo>
                  <a:pt x="9143" y="9143"/>
                </a:lnTo>
                <a:lnTo>
                  <a:pt x="9143" y="4572"/>
                </a:lnTo>
                <a:close/>
              </a:path>
              <a:path w="4676140" h="393700">
                <a:moveTo>
                  <a:pt x="4664964" y="4572"/>
                </a:moveTo>
                <a:lnTo>
                  <a:pt x="9143" y="4572"/>
                </a:lnTo>
                <a:lnTo>
                  <a:pt x="9143" y="9143"/>
                </a:lnTo>
                <a:lnTo>
                  <a:pt x="4664964" y="9143"/>
                </a:lnTo>
                <a:lnTo>
                  <a:pt x="4664964" y="4572"/>
                </a:lnTo>
                <a:close/>
              </a:path>
              <a:path w="4676140" h="393700">
                <a:moveTo>
                  <a:pt x="4675632" y="4572"/>
                </a:moveTo>
                <a:lnTo>
                  <a:pt x="4664964" y="4572"/>
                </a:lnTo>
                <a:lnTo>
                  <a:pt x="4669535" y="9143"/>
                </a:lnTo>
                <a:lnTo>
                  <a:pt x="4675632" y="9143"/>
                </a:lnTo>
                <a:lnTo>
                  <a:pt x="4675632" y="4572"/>
                </a:lnTo>
                <a:close/>
              </a:path>
            </a:pathLst>
          </a:custGeom>
          <a:solidFill>
            <a:srgbClr val="002060"/>
          </a:solidFill>
        </p:spPr>
        <p:txBody>
          <a:bodyPr wrap="square" lIns="0" tIns="0" rIns="0" bIns="0" rtlCol="0"/>
          <a:lstStyle/>
          <a:p>
            <a:endParaRPr dirty="0"/>
          </a:p>
        </p:txBody>
      </p:sp>
      <p:sp>
        <p:nvSpPr>
          <p:cNvPr id="46" name="object 26"/>
          <p:cNvSpPr txBox="1"/>
          <p:nvPr/>
        </p:nvSpPr>
        <p:spPr>
          <a:xfrm>
            <a:off x="479424" y="605373"/>
            <a:ext cx="4665345" cy="305852"/>
          </a:xfrm>
          <a:prstGeom prst="rect">
            <a:avLst/>
          </a:prstGeom>
        </p:spPr>
        <p:txBody>
          <a:bodyPr vert="horz" wrap="square" lIns="0" tIns="59054" rIns="0" bIns="0" rtlCol="0">
            <a:spAutoFit/>
          </a:bodyPr>
          <a:lstStyle/>
          <a:p>
            <a:pPr marL="2540" algn="ctr">
              <a:lnSpc>
                <a:spcPct val="100000"/>
              </a:lnSpc>
              <a:spcBef>
                <a:spcPts val="464"/>
              </a:spcBef>
            </a:pPr>
            <a:r>
              <a:rPr lang="ja-JP" altLang="en-US" sz="1600" b="1" spc="-5" dirty="0" smtClean="0">
                <a:solidFill>
                  <a:srgbClr val="FFFFFF"/>
                </a:solidFill>
                <a:latin typeface="Meiryo UI" panose="020B0604030504040204" pitchFamily="50" charset="-128"/>
                <a:ea typeface="Meiryo UI" panose="020B0604030504040204" pitchFamily="50" charset="-128"/>
                <a:cs typeface="Microsoft YaHei UI"/>
              </a:rPr>
              <a:t>本書の最新版ダウンロード</a:t>
            </a:r>
            <a:endParaRPr sz="1600" dirty="0">
              <a:latin typeface="Meiryo UI" panose="020B0604030504040204" pitchFamily="50" charset="-128"/>
              <a:ea typeface="Meiryo UI" panose="020B0604030504040204" pitchFamily="50" charset="-128"/>
              <a:cs typeface="Microsoft YaHei UI"/>
            </a:endParaRPr>
          </a:p>
        </p:txBody>
      </p:sp>
      <p:sp>
        <p:nvSpPr>
          <p:cNvPr id="49" name="object 14"/>
          <p:cNvSpPr txBox="1"/>
          <p:nvPr/>
        </p:nvSpPr>
        <p:spPr>
          <a:xfrm>
            <a:off x="1490873" y="1044340"/>
            <a:ext cx="2723656" cy="455894"/>
          </a:xfrm>
          <a:prstGeom prst="rect">
            <a:avLst/>
          </a:prstGeom>
        </p:spPr>
        <p:txBody>
          <a:bodyPr vert="horz" wrap="square" lIns="0" tIns="12065" rIns="0" bIns="0" rtlCol="0">
            <a:spAutoFit/>
          </a:bodyPr>
          <a:lstStyle/>
          <a:p>
            <a:pPr marL="12700" marR="5080" algn="ctr">
              <a:lnSpc>
                <a:spcPct val="100000"/>
              </a:lnSpc>
              <a:spcBef>
                <a:spcPts val="95"/>
              </a:spcBef>
            </a:pPr>
            <a:r>
              <a:rPr sz="1400" b="1" spc="-5" dirty="0" err="1" smtClean="0">
                <a:solidFill>
                  <a:srgbClr val="002060"/>
                </a:solidFill>
                <a:latin typeface="Meiryo UI" panose="020B0604030504040204" pitchFamily="50" charset="-128"/>
                <a:ea typeface="Meiryo UI" panose="020B0604030504040204" pitchFamily="50" charset="-128"/>
                <a:cs typeface="Microsoft YaHei UI"/>
              </a:rPr>
              <a:t>徳島</a:t>
            </a:r>
            <a:r>
              <a:rPr lang="ja-JP" altLang="en-US" sz="1400" b="1" spc="-5" dirty="0" smtClean="0">
                <a:solidFill>
                  <a:srgbClr val="002060"/>
                </a:solidFill>
                <a:latin typeface="Meiryo UI" panose="020B0604030504040204" pitchFamily="50" charset="-128"/>
                <a:ea typeface="Meiryo UI" panose="020B0604030504040204" pitchFamily="50" charset="-128"/>
                <a:cs typeface="Microsoft YaHei UI"/>
              </a:rPr>
              <a:t>県教育旅行誘致企画書</a:t>
            </a:r>
            <a:endParaRPr lang="en-US" sz="1400" b="1" spc="-114" dirty="0" smtClean="0">
              <a:solidFill>
                <a:srgbClr val="002060"/>
              </a:solidFill>
              <a:latin typeface="Meiryo UI" panose="020B0604030504040204" pitchFamily="50" charset="-128"/>
              <a:ea typeface="Meiryo UI" panose="020B0604030504040204" pitchFamily="50" charset="-128"/>
              <a:cs typeface="Microsoft YaHei UI"/>
            </a:endParaRPr>
          </a:p>
          <a:p>
            <a:pPr marL="12700" marR="5080" algn="ctr">
              <a:lnSpc>
                <a:spcPct val="100000"/>
              </a:lnSpc>
              <a:spcBef>
                <a:spcPts val="95"/>
              </a:spcBef>
            </a:pPr>
            <a:r>
              <a:rPr sz="1400" b="1" spc="-114" dirty="0" smtClean="0">
                <a:solidFill>
                  <a:srgbClr val="002060"/>
                </a:solidFill>
                <a:latin typeface="Meiryo UI" panose="020B0604030504040204" pitchFamily="50" charset="-128"/>
                <a:ea typeface="Meiryo UI" panose="020B0604030504040204" pitchFamily="50" charset="-128"/>
                <a:cs typeface="Microsoft YaHei UI"/>
              </a:rPr>
              <a:t> </a:t>
            </a:r>
            <a:r>
              <a:rPr sz="1400" b="1" spc="-5" dirty="0" err="1" smtClean="0">
                <a:solidFill>
                  <a:srgbClr val="002060"/>
                </a:solidFill>
                <a:latin typeface="Meiryo UI" panose="020B0604030504040204" pitchFamily="50" charset="-128"/>
                <a:ea typeface="Meiryo UI" panose="020B0604030504040204" pitchFamily="50" charset="-128"/>
                <a:cs typeface="Microsoft YaHei UI"/>
              </a:rPr>
              <a:t>掲載</a:t>
            </a:r>
            <a:r>
              <a:rPr sz="1400" b="1" spc="-250" dirty="0" err="1" smtClean="0">
                <a:solidFill>
                  <a:srgbClr val="002060"/>
                </a:solidFill>
                <a:latin typeface="Meiryo UI" panose="020B0604030504040204" pitchFamily="50" charset="-128"/>
                <a:ea typeface="Meiryo UI" panose="020B0604030504040204" pitchFamily="50" charset="-128"/>
                <a:cs typeface="Microsoft YaHei UI"/>
              </a:rPr>
              <a:t>ペ</a:t>
            </a:r>
            <a:r>
              <a:rPr sz="1400" b="1" spc="-165" dirty="0" err="1" smtClean="0">
                <a:solidFill>
                  <a:srgbClr val="002060"/>
                </a:solidFill>
                <a:latin typeface="Meiryo UI" panose="020B0604030504040204" pitchFamily="50" charset="-128"/>
                <a:ea typeface="Meiryo UI" panose="020B0604030504040204" pitchFamily="50" charset="-128"/>
                <a:cs typeface="Microsoft YaHei UI"/>
              </a:rPr>
              <a:t>ー</a:t>
            </a:r>
            <a:r>
              <a:rPr sz="1400" b="1" spc="-210" dirty="0" err="1" smtClean="0">
                <a:solidFill>
                  <a:srgbClr val="002060"/>
                </a:solidFill>
                <a:latin typeface="Meiryo UI" panose="020B0604030504040204" pitchFamily="50" charset="-128"/>
                <a:ea typeface="Meiryo UI" panose="020B0604030504040204" pitchFamily="50" charset="-128"/>
                <a:cs typeface="Microsoft YaHei UI"/>
              </a:rPr>
              <a:t>ジ</a:t>
            </a:r>
            <a:r>
              <a:rPr lang="ja-JP" altLang="en-US" sz="1400" b="1" spc="-210" dirty="0" smtClean="0">
                <a:solidFill>
                  <a:srgbClr val="002060"/>
                </a:solidFill>
                <a:latin typeface="Meiryo UI" panose="020B0604030504040204" pitchFamily="50" charset="-128"/>
                <a:ea typeface="Meiryo UI" panose="020B0604030504040204" pitchFamily="50" charset="-128"/>
                <a:cs typeface="Microsoft YaHei UI"/>
              </a:rPr>
              <a:t>（徳島県</a:t>
            </a:r>
            <a:r>
              <a:rPr lang="en-US" altLang="ja-JP" sz="1400" b="1" spc="-210" dirty="0" smtClean="0">
                <a:solidFill>
                  <a:srgbClr val="002060"/>
                </a:solidFill>
                <a:latin typeface="Meiryo UI" panose="020B0604030504040204" pitchFamily="50" charset="-128"/>
                <a:ea typeface="Meiryo UI" panose="020B0604030504040204" pitchFamily="50" charset="-128"/>
                <a:cs typeface="Microsoft YaHei UI"/>
              </a:rPr>
              <a:t>HP</a:t>
            </a:r>
            <a:r>
              <a:rPr lang="ja-JP" altLang="en-US" sz="1400" b="1" spc="-210" dirty="0" smtClean="0">
                <a:solidFill>
                  <a:srgbClr val="002060"/>
                </a:solidFill>
                <a:latin typeface="Meiryo UI" panose="020B0604030504040204" pitchFamily="50" charset="-128"/>
                <a:ea typeface="Meiryo UI" panose="020B0604030504040204" pitchFamily="50" charset="-128"/>
                <a:cs typeface="Microsoft YaHei UI"/>
              </a:rPr>
              <a:t>）</a:t>
            </a:r>
            <a:endParaRPr sz="1400" dirty="0">
              <a:solidFill>
                <a:srgbClr val="002060"/>
              </a:solidFill>
              <a:latin typeface="Meiryo UI" panose="020B0604030504040204" pitchFamily="50" charset="-128"/>
              <a:ea typeface="Meiryo UI" panose="020B0604030504040204" pitchFamily="50" charset="-128"/>
              <a:cs typeface="Microsoft YaHei UI"/>
            </a:endParaRPr>
          </a:p>
        </p:txBody>
      </p:sp>
      <p:sp>
        <p:nvSpPr>
          <p:cNvPr id="48" name="テキスト ボックス 47"/>
          <p:cNvSpPr txBox="1"/>
          <p:nvPr/>
        </p:nvSpPr>
        <p:spPr>
          <a:xfrm>
            <a:off x="8662004" y="962025"/>
            <a:ext cx="1828800" cy="1169551"/>
          </a:xfrm>
          <a:prstGeom prst="rect">
            <a:avLst/>
          </a:prstGeom>
          <a:noFill/>
        </p:spPr>
        <p:txBody>
          <a:bodyPr wrap="square" rtlCol="0">
            <a:spAutoFit/>
          </a:bodyPr>
          <a:lstStyle/>
          <a:p>
            <a:r>
              <a:rPr kumimoji="1" lang="ja-JP" altLang="en-US" sz="1400" b="1" dirty="0" smtClean="0">
                <a:solidFill>
                  <a:srgbClr val="002060"/>
                </a:solidFill>
                <a:latin typeface="Meiryo UI" panose="020B0604030504040204" pitchFamily="50" charset="-128"/>
                <a:ea typeface="Meiryo UI" panose="020B0604030504040204" pitchFamily="50" charset="-128"/>
              </a:rPr>
              <a:t>徳島フォトギャラリー</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r>
              <a:rPr kumimoji="1" lang="ja-JP" altLang="en-US" sz="1400" b="1" dirty="0" smtClean="0">
                <a:solidFill>
                  <a:srgbClr val="002060"/>
                </a:solidFill>
                <a:latin typeface="Meiryo UI" panose="020B0604030504040204" pitchFamily="50" charset="-128"/>
                <a:ea typeface="Meiryo UI" panose="020B0604030504040204" pitchFamily="50" charset="-128"/>
              </a:rPr>
              <a:t>（「阿波ナビ」内）</a:t>
            </a:r>
            <a:endParaRPr kumimoji="1" lang="en-US" altLang="ja-JP" sz="1400" b="1" dirty="0" smtClean="0">
              <a:solidFill>
                <a:srgbClr val="002060"/>
              </a:solidFill>
              <a:latin typeface="Meiryo UI" panose="020B0604030504040204" pitchFamily="50" charset="-128"/>
              <a:ea typeface="Meiryo UI" panose="020B0604030504040204" pitchFamily="50" charset="-128"/>
            </a:endParaRPr>
          </a:p>
          <a:p>
            <a:r>
              <a:rPr kumimoji="1" lang="en-US" altLang="ja-JP" sz="1400" dirty="0" smtClean="0">
                <a:solidFill>
                  <a:srgbClr val="002060"/>
                </a:solidFill>
                <a:latin typeface="Meiryo UI" panose="020B0604030504040204" pitchFamily="50" charset="-128"/>
                <a:ea typeface="Meiryo UI" panose="020B0604030504040204" pitchFamily="50" charset="-128"/>
              </a:rPr>
              <a:t>※</a:t>
            </a:r>
            <a:r>
              <a:rPr kumimoji="1" lang="ja-JP" altLang="en-US" sz="1400" dirty="0" smtClean="0">
                <a:solidFill>
                  <a:srgbClr val="002060"/>
                </a:solidFill>
                <a:latin typeface="Meiryo UI" panose="020B0604030504040204" pitchFamily="50" charset="-128"/>
                <a:ea typeface="Meiryo UI" panose="020B0604030504040204" pitchFamily="50" charset="-128"/>
              </a:rPr>
              <a:t>掲載写真を無料で</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r>
              <a:rPr kumimoji="1" lang="ja-JP" altLang="en-US" sz="1400" dirty="0" smtClean="0">
                <a:solidFill>
                  <a:srgbClr val="002060"/>
                </a:solidFill>
                <a:latin typeface="Meiryo UI" panose="020B0604030504040204" pitchFamily="50" charset="-128"/>
                <a:ea typeface="Meiryo UI" panose="020B0604030504040204" pitchFamily="50" charset="-128"/>
              </a:rPr>
              <a:t>　ご利用いただけます</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endParaRPr kumimoji="1" lang="ja-JP" altLang="en-US" sz="1400" dirty="0">
              <a:solidFill>
                <a:srgbClr val="002060"/>
              </a:solidFill>
              <a:latin typeface="Meiryo UI" panose="020B0604030504040204" pitchFamily="50" charset="-128"/>
              <a:ea typeface="Meiryo UI" panose="020B0604030504040204" pitchFamily="50" charset="-128"/>
            </a:endParaRPr>
          </a:p>
        </p:txBody>
      </p:sp>
      <p:pic>
        <p:nvPicPr>
          <p:cNvPr id="55" name="図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6372" y="4621801"/>
            <a:ext cx="1416563" cy="1416563"/>
          </a:xfrm>
          <a:prstGeom prst="rect">
            <a:avLst/>
          </a:prstGeom>
        </p:spPr>
      </p:pic>
      <p:pic>
        <p:nvPicPr>
          <p:cNvPr id="56" name="図 5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3426" y="1930351"/>
            <a:ext cx="1470074" cy="1470074"/>
          </a:xfrm>
          <a:prstGeom prst="rect">
            <a:avLst/>
          </a:prstGeom>
        </p:spPr>
      </p:pic>
      <p:pic>
        <p:nvPicPr>
          <p:cNvPr id="57" name="図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2182" y="1930351"/>
            <a:ext cx="1451718" cy="1451718"/>
          </a:xfrm>
          <a:prstGeom prst="rect">
            <a:avLst/>
          </a:prstGeom>
        </p:spPr>
      </p:pic>
      <p:sp>
        <p:nvSpPr>
          <p:cNvPr id="59" name="テキスト ボックス 58"/>
          <p:cNvSpPr txBox="1"/>
          <p:nvPr/>
        </p:nvSpPr>
        <p:spPr>
          <a:xfrm>
            <a:off x="995382" y="1495425"/>
            <a:ext cx="3741718" cy="523220"/>
          </a:xfrm>
          <a:prstGeom prst="rect">
            <a:avLst/>
          </a:prstGeom>
          <a:noFill/>
        </p:spPr>
        <p:txBody>
          <a:bodyPr wrap="square" rtlCol="0">
            <a:spAutoFit/>
          </a:bodyPr>
          <a:lstStyle/>
          <a:p>
            <a:pPr algn="ctr"/>
            <a:r>
              <a:rPr kumimoji="1" lang="en-US" altLang="ja-JP" sz="1400" dirty="0" smtClean="0">
                <a:solidFill>
                  <a:srgbClr val="002060"/>
                </a:solidFill>
                <a:latin typeface="Meiryo UI" panose="020B0604030504040204" pitchFamily="50" charset="-128"/>
                <a:ea typeface="Meiryo UI" panose="020B0604030504040204" pitchFamily="50" charset="-128"/>
              </a:rPr>
              <a:t>※</a:t>
            </a:r>
            <a:r>
              <a:rPr kumimoji="1" lang="ja-JP" altLang="en-US" sz="1400" dirty="0" smtClean="0">
                <a:solidFill>
                  <a:srgbClr val="002060"/>
                </a:solidFill>
                <a:latin typeface="Meiryo UI" panose="020B0604030504040204" pitchFamily="50" charset="-128"/>
                <a:ea typeface="Meiryo UI" panose="020B0604030504040204" pitchFamily="50" charset="-128"/>
              </a:rPr>
              <a:t>本書の</a:t>
            </a:r>
            <a:r>
              <a:rPr kumimoji="1" lang="en-US" altLang="ja-JP" sz="1400" dirty="0" smtClean="0">
                <a:solidFill>
                  <a:srgbClr val="002060"/>
                </a:solidFill>
                <a:latin typeface="Meiryo UI" panose="020B0604030504040204" pitchFamily="50" charset="-128"/>
                <a:ea typeface="Meiryo UI" panose="020B0604030504040204" pitchFamily="50" charset="-128"/>
              </a:rPr>
              <a:t>PowerPoint</a:t>
            </a:r>
            <a:r>
              <a:rPr kumimoji="1" lang="ja-JP" altLang="en-US" sz="1400" dirty="0" smtClean="0">
                <a:solidFill>
                  <a:srgbClr val="002060"/>
                </a:solidFill>
                <a:latin typeface="Meiryo UI" panose="020B0604030504040204" pitchFamily="50" charset="-128"/>
                <a:ea typeface="Meiryo UI" panose="020B0604030504040204" pitchFamily="50" charset="-128"/>
              </a:rPr>
              <a:t>データ</a:t>
            </a:r>
            <a:r>
              <a:rPr kumimoji="1" lang="en-US" altLang="ja-JP" sz="1400" dirty="0" smtClean="0">
                <a:solidFill>
                  <a:srgbClr val="002060"/>
                </a:solidFill>
                <a:latin typeface="Meiryo UI" panose="020B0604030504040204" pitchFamily="50" charset="-128"/>
                <a:ea typeface="Meiryo UI" panose="020B0604030504040204" pitchFamily="50" charset="-128"/>
              </a:rPr>
              <a:t>(.</a:t>
            </a:r>
            <a:r>
              <a:rPr kumimoji="1" lang="en-US" altLang="ja-JP" sz="1400" dirty="0" err="1" smtClean="0">
                <a:solidFill>
                  <a:srgbClr val="002060"/>
                </a:solidFill>
                <a:latin typeface="Meiryo UI" panose="020B0604030504040204" pitchFamily="50" charset="-128"/>
                <a:ea typeface="Meiryo UI" panose="020B0604030504040204" pitchFamily="50" charset="-128"/>
              </a:rPr>
              <a:t>pptx</a:t>
            </a:r>
            <a:r>
              <a:rPr kumimoji="1" lang="en-US" altLang="ja-JP" sz="1400" dirty="0" smtClean="0">
                <a:solidFill>
                  <a:srgbClr val="002060"/>
                </a:solidFill>
                <a:latin typeface="Meiryo UI" panose="020B0604030504040204" pitchFamily="50" charset="-128"/>
                <a:ea typeface="Meiryo UI" panose="020B0604030504040204" pitchFamily="50" charset="-128"/>
              </a:rPr>
              <a:t>)</a:t>
            </a:r>
            <a:r>
              <a:rPr kumimoji="1" lang="ja-JP" altLang="en-US" sz="1400" dirty="0" smtClean="0">
                <a:solidFill>
                  <a:srgbClr val="002060"/>
                </a:solidFill>
                <a:latin typeface="Meiryo UI" panose="020B0604030504040204" pitchFamily="50" charset="-128"/>
                <a:ea typeface="Meiryo UI" panose="020B0604030504040204" pitchFamily="50" charset="-128"/>
              </a:rPr>
              <a:t>を</a:t>
            </a:r>
            <a:endParaRPr kumimoji="1" lang="en-US" altLang="ja-JP" sz="1400" dirty="0" smtClean="0">
              <a:solidFill>
                <a:srgbClr val="002060"/>
              </a:solidFill>
              <a:latin typeface="Meiryo UI" panose="020B0604030504040204" pitchFamily="50" charset="-128"/>
              <a:ea typeface="Meiryo UI" panose="020B0604030504040204" pitchFamily="50" charset="-128"/>
            </a:endParaRPr>
          </a:p>
          <a:p>
            <a:pPr algn="ctr"/>
            <a:r>
              <a:rPr kumimoji="1" lang="ja-JP" altLang="en-US" sz="1400" dirty="0" smtClean="0">
                <a:solidFill>
                  <a:srgbClr val="002060"/>
                </a:solidFill>
                <a:latin typeface="Meiryo UI" panose="020B0604030504040204" pitchFamily="50" charset="-128"/>
                <a:ea typeface="Meiryo UI" panose="020B0604030504040204" pitchFamily="50" charset="-128"/>
              </a:rPr>
              <a:t>ダウンロードいただけます</a:t>
            </a:r>
            <a:endParaRPr kumimoji="1" lang="ja-JP" altLang="en-US" sz="1400" dirty="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1243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33997" y="289714"/>
            <a:ext cx="6441503" cy="44371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28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徳島県の</a:t>
            </a:r>
            <a:r>
              <a:rPr kumimoji="1" lang="ja-JP" altLang="en-US" sz="28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イチオシ探究コンテンツ</a:t>
            </a:r>
            <a:r>
              <a:rPr kumimoji="1" lang="ja-JP" altLang="en-US" sz="28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　</a:t>
            </a:r>
            <a:endParaRPr kumimoji="1" sz="2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Yu Gothic"/>
            </a:endParaRPr>
          </a:p>
        </p:txBody>
      </p:sp>
      <p:sp>
        <p:nvSpPr>
          <p:cNvPr id="7" name="object 7"/>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 Box 4"/>
          <p:cNvSpPr txBox="1">
            <a:spLocks noChangeArrowheads="1"/>
          </p:cNvSpPr>
          <p:nvPr/>
        </p:nvSpPr>
        <p:spPr bwMode="auto">
          <a:xfrm>
            <a:off x="417581" y="985977"/>
            <a:ext cx="9833792" cy="1085938"/>
          </a:xfrm>
          <a:prstGeom prst="rect">
            <a:avLst/>
          </a:prstGeom>
          <a:ln w="38100">
            <a:solidFill>
              <a:srgbClr val="002060"/>
            </a:solidFill>
          </a:ln>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algn="ctr" defTabSz="1008400" eaLnBrk="1" fontAlgn="base" hangingPunct="1">
              <a:spcBef>
                <a:spcPct val="0"/>
              </a:spcBef>
              <a:spcAft>
                <a:spcPct val="0"/>
              </a:spcAft>
              <a:defRPr/>
            </a:pPr>
            <a:endParaRPr kumimoji="0" lang="en-US" altLang="ja-JP" sz="1764" b="0" i="0" u="none" strike="noStrike" kern="0" cap="none" spc="0" normalizeH="0" baseline="0" noProof="0" dirty="0" smtClean="0">
              <a:ln>
                <a:noFill/>
              </a:ln>
              <a:solidFill>
                <a:srgbClr val="002060"/>
              </a:solidFill>
              <a:effectLst/>
              <a:uLnTx/>
              <a:uFillTx/>
              <a:latin typeface="Meiryo UI"/>
              <a:ea typeface="Meiryo UI"/>
            </a:endParaRPr>
          </a:p>
          <a:p>
            <a:pPr algn="ctr" defTabSz="1008400" eaLnBrk="1" fontAlgn="base" hangingPunct="1">
              <a:spcBef>
                <a:spcPct val="0"/>
              </a:spcBef>
              <a:spcAft>
                <a:spcPct val="0"/>
              </a:spcAft>
              <a:defRPr/>
            </a:pPr>
            <a:endParaRPr kumimoji="0" lang="en-US" altLang="ja-JP" sz="1764" kern="0" dirty="0">
              <a:solidFill>
                <a:srgbClr val="002060"/>
              </a:solidFill>
              <a:latin typeface="Meiryo UI"/>
              <a:ea typeface="Meiryo UI"/>
            </a:endParaRPr>
          </a:p>
          <a:p>
            <a:pPr algn="ctr" defTabSz="1008400" eaLnBrk="1" fontAlgn="base" hangingPunct="1">
              <a:spcBef>
                <a:spcPct val="0"/>
              </a:spcBef>
              <a:spcAft>
                <a:spcPct val="0"/>
              </a:spcAft>
              <a:defRPr/>
            </a:pPr>
            <a:endParaRPr kumimoji="0" lang="en-US" altLang="ja-JP" sz="1764" b="0" i="0" u="none" strike="noStrike" kern="0" cap="none" spc="0" normalizeH="0" baseline="0" noProof="0" dirty="0" smtClean="0">
              <a:ln>
                <a:noFill/>
              </a:ln>
              <a:solidFill>
                <a:srgbClr val="002060"/>
              </a:solidFill>
              <a:effectLst/>
              <a:uLnTx/>
              <a:uFillTx/>
              <a:latin typeface="Meiryo UI"/>
              <a:ea typeface="Meiryo UI"/>
            </a:endParaRPr>
          </a:p>
          <a:p>
            <a:pPr algn="ctr" defTabSz="1008400" eaLnBrk="1" fontAlgn="base" hangingPunct="1">
              <a:spcBef>
                <a:spcPct val="0"/>
              </a:spcBef>
              <a:spcAft>
                <a:spcPct val="0"/>
              </a:spcAft>
              <a:defRPr/>
            </a:pPr>
            <a:endParaRPr kumimoji="0" lang="en-US" altLang="ja-JP" sz="1764" b="0" i="0" u="none" strike="noStrike" kern="0" cap="none" spc="0" normalizeH="0" baseline="0" noProof="0" dirty="0">
              <a:ln>
                <a:noFill/>
              </a:ln>
              <a:solidFill>
                <a:srgbClr val="002060"/>
              </a:solidFill>
              <a:effectLst/>
              <a:uLnTx/>
              <a:uFillTx/>
              <a:latin typeface="Meiryo UI"/>
              <a:ea typeface="Meiryo UI"/>
            </a:endParaRPr>
          </a:p>
        </p:txBody>
      </p:sp>
      <p:sp>
        <p:nvSpPr>
          <p:cNvPr id="30" name="Text Box 6"/>
          <p:cNvSpPr txBox="1">
            <a:spLocks noChangeArrowheads="1"/>
          </p:cNvSpPr>
          <p:nvPr/>
        </p:nvSpPr>
        <p:spPr bwMode="auto">
          <a:xfrm>
            <a:off x="410617" y="5836375"/>
            <a:ext cx="4603258" cy="1620000"/>
          </a:xfrm>
          <a:prstGeom prst="rect">
            <a:avLst/>
          </a:prstGeom>
          <a:solidFill>
            <a:srgbClr val="002060"/>
          </a:solidFill>
          <a:ln>
            <a:noFill/>
          </a:ln>
          <a:effectLst/>
          <a:ex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504200" marR="0" lvl="0" indent="-504200" defTabSz="1008400" eaLnBrk="1" fontAlgn="base" latinLnBrk="0" hangingPunct="1">
              <a:lnSpc>
                <a:spcPct val="100000"/>
              </a:lnSpc>
              <a:spcBef>
                <a:spcPct val="0"/>
              </a:spcBef>
              <a:spcAft>
                <a:spcPct val="0"/>
              </a:spcAft>
              <a:buClrTx/>
              <a:buSzTx/>
              <a:buFontTx/>
              <a:buNone/>
              <a:tabLst/>
              <a:defRPr/>
            </a:pPr>
            <a:r>
              <a:rPr kumimoji="0" lang="ja-JP" altLang="en-US" sz="2800" b="1" kern="0" noProof="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kumimoji="0" lang="ja-JP" altLang="en-US" sz="2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先人の</a:t>
            </a:r>
            <a:r>
              <a:rPr kumimoji="0" lang="ja-JP" altLang="en-US" sz="2800" b="1" i="0" u="none" strike="noStrike" kern="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徳</a:t>
            </a:r>
            <a:r>
              <a:rPr kumimoji="0" lang="ja-JP" altLang="en-US" sz="2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に学ぶ</a:t>
            </a:r>
            <a:endParaRPr kumimoji="0" lang="en-US" altLang="ja-JP" sz="28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04200" lvl="0" indent="-504200" algn="ctr" defTabSz="1008400" eaLnBrk="1" fontAlgn="base" hangingPunct="1">
              <a:spcBef>
                <a:spcPct val="0"/>
              </a:spcBef>
              <a:spcAft>
                <a:spcPct val="0"/>
              </a:spcAft>
              <a:defRPr/>
            </a:pPr>
            <a:r>
              <a:rPr kumimoji="0" lang="en-US" altLang="ja-JP"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日本の原風景　そら</a:t>
            </a:r>
            <a:r>
              <a:rPr kumimoji="0" lang="ja-JP" altLang="en-US" sz="2000" b="1" kern="0" dirty="0" err="1"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kumimoji="0" lang="ja-JP" altLang="en-US"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郷</a:t>
            </a:r>
            <a:r>
              <a:rPr kumimoji="0" lang="en-US" altLang="ja-JP"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marL="504200" lvl="0" indent="-504200" defTabSz="1008400" eaLnBrk="1" fontAlgn="base" hangingPunct="1">
              <a:spcBef>
                <a:spcPct val="0"/>
              </a:spcBef>
              <a:spcAft>
                <a:spcPct val="0"/>
              </a:spcAft>
              <a:defRPr/>
            </a:pPr>
            <a:r>
              <a:rPr kumimoji="0" lang="en-US" altLang="ja-JP"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★探究ポイント</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marL="504200" lvl="0" indent="-504200" defTabSz="1008400" eaLnBrk="1" fontAlgn="base" hangingPunct="1">
              <a:spcBef>
                <a:spcPct val="0"/>
              </a:spcBef>
              <a:spcAft>
                <a:spcPct val="0"/>
              </a:spcAft>
              <a:defRPr/>
            </a:pP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なぜ、急峻な</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山岳で持続</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可能な</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農業ができるのか</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marL="504200" lvl="0" indent="-504200" defTabSz="1008400" eaLnBrk="1" fontAlgn="base" hangingPunct="1">
              <a:spcBef>
                <a:spcPct val="0"/>
              </a:spcBef>
              <a:spcAft>
                <a:spcPct val="0"/>
              </a:spcAft>
              <a:defRPr/>
            </a:pP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・なぜ、</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「ほんものの田舎</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」が</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世界で注目</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される</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のか？  </a:t>
            </a:r>
          </a:p>
          <a:p>
            <a:pPr marL="504200" lvl="0" indent="-504200" defTabSz="1008400" eaLnBrk="1" fontAlgn="base" hangingPunct="1">
              <a:spcBef>
                <a:spcPct val="0"/>
              </a:spcBef>
              <a:spcAft>
                <a:spcPct val="0"/>
              </a:spcAft>
              <a:defRPr/>
            </a:pP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・豊かな暮らしと</a:t>
            </a:r>
            <a:r>
              <a:rPr kumimoji="0" lang="ja-JP" altLang="en-US" sz="1400" kern="0"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な</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何なのか</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544"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544"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544" b="1" i="0" u="none" strike="noStrike" kern="0" cap="none" spc="0" normalizeH="0" baseline="0" noProof="0" dirty="0">
                <a:ln>
                  <a:noFill/>
                </a:ln>
                <a:solidFill>
                  <a:schemeClr val="bg1"/>
                </a:solidFill>
                <a:effectLst/>
                <a:uLnTx/>
                <a:uFillTx/>
                <a:latin typeface="Meiryo UI"/>
                <a:ea typeface="Meiryo UI"/>
              </a:rPr>
              <a:t>　　　　　</a:t>
            </a:r>
            <a:endParaRPr kumimoji="0" lang="en-US" altLang="ja-JP" sz="1544" b="1" i="0" u="none" strike="noStrike" kern="0" cap="none" spc="0" normalizeH="0" baseline="0" noProof="0" dirty="0">
              <a:ln>
                <a:noFill/>
              </a:ln>
              <a:solidFill>
                <a:schemeClr val="bg1"/>
              </a:solidFill>
              <a:effectLst/>
              <a:uLnTx/>
              <a:uFillTx/>
              <a:latin typeface="Meiryo UI"/>
              <a:ea typeface="Meiryo UI"/>
            </a:endParaRPr>
          </a:p>
        </p:txBody>
      </p:sp>
      <p:sp>
        <p:nvSpPr>
          <p:cNvPr id="32" name="Text Box 6"/>
          <p:cNvSpPr txBox="1">
            <a:spLocks noChangeArrowheads="1"/>
          </p:cNvSpPr>
          <p:nvPr/>
        </p:nvSpPr>
        <p:spPr bwMode="auto">
          <a:xfrm>
            <a:off x="5304119" y="5809424"/>
            <a:ext cx="4945666" cy="1620000"/>
          </a:xfrm>
          <a:prstGeom prst="rect">
            <a:avLst/>
          </a:prstGeom>
          <a:solidFill>
            <a:srgbClr val="002060"/>
          </a:solidFill>
          <a:ln>
            <a:noFill/>
          </a:ln>
          <a:effectLst/>
          <a:ex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504200" lvl="0" indent="-504200" defTabSz="1008400" eaLnBrk="1" fontAlgn="base" hangingPunct="1">
              <a:spcBef>
                <a:spcPct val="0"/>
              </a:spcBef>
              <a:spcAft>
                <a:spcPct val="0"/>
              </a:spcAft>
              <a:defRPr/>
            </a:pPr>
            <a:r>
              <a:rPr kumimoji="0" lang="en-US" altLang="ja-JP"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探究素材</a:t>
            </a:r>
            <a:r>
              <a:rPr kumimoji="0" lang="ja-JP" altLang="en-US"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　西部エリア</a:t>
            </a:r>
            <a:r>
              <a:rPr kumimoji="0" lang="en-US" altLang="ja-JP"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marL="504200" lvl="0" indent="-504200" algn="ctr" defTabSz="1008400" eaLnBrk="1" fontAlgn="base" hangingPunct="1">
              <a:spcBef>
                <a:spcPct val="0"/>
              </a:spcBef>
              <a:spcAft>
                <a:spcPct val="0"/>
              </a:spcAft>
              <a:defRPr/>
            </a:pPr>
            <a:r>
              <a:rPr kumimoji="0" lang="ja-JP" altLang="en-US" sz="28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そら</a:t>
            </a:r>
            <a:r>
              <a:rPr kumimoji="0" lang="ja-JP" altLang="en-US" sz="2800" b="1" kern="0" dirty="0" err="1"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kumimoji="0" lang="ja-JP" altLang="en-US" sz="28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郷山里物語</a:t>
            </a:r>
            <a:endParaRPr kumimoji="0" lang="en-US" altLang="ja-JP" sz="28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504200" lvl="0" indent="-504200" algn="ctr" defTabSz="1008400" eaLnBrk="1" fontAlgn="base" hangingPunct="1">
              <a:spcBef>
                <a:spcPct val="0"/>
              </a:spcBef>
              <a:spcAft>
                <a:spcPct val="0"/>
              </a:spcAft>
              <a:defRPr/>
            </a:pPr>
            <a:endParaRPr kumimoji="0" lang="en-US" altLang="ja-JP" sz="28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04200" lvl="0" indent="-504200" algn="ctr" defTabSz="1008400" eaLnBrk="1" fontAlgn="base" hangingPunct="1">
              <a:spcBef>
                <a:spcPct val="0"/>
              </a:spcBef>
              <a:spcAft>
                <a:spcPct val="0"/>
              </a:spcAft>
              <a:defRPr/>
            </a:pPr>
            <a:endParaRPr kumimoji="0" lang="en-US" altLang="ja-JP" sz="2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Text Box 6"/>
          <p:cNvSpPr txBox="1">
            <a:spLocks noChangeArrowheads="1"/>
          </p:cNvSpPr>
          <p:nvPr/>
        </p:nvSpPr>
        <p:spPr bwMode="auto">
          <a:xfrm>
            <a:off x="5305707" y="2269095"/>
            <a:ext cx="4945666" cy="1689180"/>
          </a:xfrm>
          <a:prstGeom prst="rect">
            <a:avLst/>
          </a:prstGeom>
          <a:solidFill>
            <a:srgbClr val="002060"/>
          </a:solidFill>
          <a:ln>
            <a:noFill/>
          </a:ln>
          <a:effectLst/>
          <a:ex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504200" lvl="0" indent="-504200" defTabSz="1008400" eaLnBrk="1" fontAlgn="base" hangingPunct="1">
              <a:spcBef>
                <a:spcPct val="0"/>
              </a:spcBef>
              <a:spcAft>
                <a:spcPct val="0"/>
              </a:spcAft>
              <a:defRPr/>
            </a:pPr>
            <a:r>
              <a:rPr kumimoji="0" lang="en-US" altLang="ja-JP"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探究素材</a:t>
            </a:r>
            <a:r>
              <a:rPr kumimoji="0" lang="ja-JP" altLang="en-US"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　東部エリア</a:t>
            </a:r>
            <a:r>
              <a:rPr kumimoji="0" lang="en-US" altLang="ja-JP"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marL="504200" lvl="0" indent="-504200" algn="ctr" defTabSz="1008400" eaLnBrk="1" fontAlgn="base" hangingPunct="1">
              <a:spcBef>
                <a:spcPct val="0"/>
              </a:spcBef>
              <a:spcAft>
                <a:spcPct val="0"/>
              </a:spcAft>
              <a:defRPr/>
            </a:pPr>
            <a:r>
              <a:rPr kumimoji="0" lang="ja-JP" altLang="en-US" sz="28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上勝町</a:t>
            </a:r>
            <a:r>
              <a:rPr kumimoji="0" lang="ja-JP" altLang="en-US" sz="28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ゼロ・</a:t>
            </a:r>
            <a:r>
              <a:rPr kumimoji="0" lang="ja-JP" altLang="en-US" sz="28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ウェイストセンター </a:t>
            </a:r>
            <a:r>
              <a:rPr kumimoji="0" lang="ja-JP" altLang="en-US" sz="1544"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544"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en-US" altLang="ja-JP" sz="1544"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544"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a:p>
            <a:pPr marL="504200" lvl="0" indent="-504200" defTabSz="1008400" eaLnBrk="1" fontAlgn="base" hangingPunct="1">
              <a:spcBef>
                <a:spcPct val="0"/>
              </a:spcBef>
              <a:spcAft>
                <a:spcPct val="0"/>
              </a:spcAft>
              <a:defRPr/>
            </a:pPr>
            <a:endParaRPr kumimoji="0" lang="en-US" altLang="ja-JP" sz="1544"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ja-JP" altLang="en-US" sz="1544"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544"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ja-JP" altLang="en-US" sz="1544"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544" b="1" i="0" u="none" strike="noStrike" kern="0" cap="none" spc="0" normalizeH="0" baseline="0" noProof="0" dirty="0" smtClean="0">
                <a:ln>
                  <a:noFill/>
                </a:ln>
                <a:solidFill>
                  <a:schemeClr val="bg1"/>
                </a:solidFill>
                <a:effectLst/>
                <a:uLnTx/>
                <a:uFillTx/>
                <a:latin typeface="Meiryo UI"/>
                <a:ea typeface="Meiryo UI"/>
              </a:rPr>
              <a:t>　　　　　</a:t>
            </a:r>
            <a:endParaRPr kumimoji="0" lang="en-US" altLang="ja-JP" sz="1544" b="1" i="0" u="none" strike="noStrike" kern="0" cap="none" spc="0" normalizeH="0" baseline="0" noProof="0" dirty="0">
              <a:ln>
                <a:noFill/>
              </a:ln>
              <a:solidFill>
                <a:schemeClr val="bg1"/>
              </a:solidFill>
              <a:effectLst/>
              <a:uLnTx/>
              <a:uFillTx/>
              <a:latin typeface="Meiryo UI"/>
              <a:ea typeface="Meiryo UI"/>
            </a:endParaRPr>
          </a:p>
        </p:txBody>
      </p:sp>
      <p:sp>
        <p:nvSpPr>
          <p:cNvPr id="35" name="Text Box 6"/>
          <p:cNvSpPr txBox="1">
            <a:spLocks noChangeArrowheads="1"/>
          </p:cNvSpPr>
          <p:nvPr/>
        </p:nvSpPr>
        <p:spPr bwMode="auto">
          <a:xfrm>
            <a:off x="417581" y="2257425"/>
            <a:ext cx="4603260" cy="1620000"/>
          </a:xfrm>
          <a:prstGeom prst="rect">
            <a:avLst/>
          </a:prstGeom>
          <a:solidFill>
            <a:srgbClr val="002060"/>
          </a:solidFill>
          <a:ln>
            <a:noFill/>
          </a:ln>
          <a:effectLst/>
          <a:ex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504200" lvl="0" indent="-504200" defTabSz="1008400" eaLnBrk="1" fontAlgn="base" hangingPunct="1">
              <a:spcBef>
                <a:spcPct val="0"/>
              </a:spcBef>
              <a:spcAft>
                <a:spcPct val="0"/>
              </a:spcAft>
              <a:defRPr/>
            </a:pPr>
            <a:r>
              <a:rPr kumimoji="0" lang="ja-JP" altLang="en-US" sz="28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１ゴミ</a:t>
            </a:r>
            <a:r>
              <a:rPr kumimoji="0" lang="ja-JP" altLang="en-US" sz="28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a:t>
            </a:r>
            <a:r>
              <a:rPr kumimoji="0" lang="ja-JP" altLang="en-US" sz="28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お</a:t>
            </a:r>
            <a:r>
              <a:rPr kumimoji="0" lang="ja-JP" altLang="en-US" sz="2800" b="1" kern="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得</a:t>
            </a:r>
            <a:r>
              <a:rPr kumimoji="0" lang="ja-JP" altLang="en-US" sz="28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8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に資源</a:t>
            </a:r>
            <a:r>
              <a:rPr kumimoji="0" lang="ja-JP" altLang="en-US" sz="28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に変える</a:t>
            </a:r>
            <a:endParaRPr kumimoji="0" lang="en-US" altLang="ja-JP" sz="28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504200" lvl="0" indent="-504200" algn="ctr" defTabSz="1008400" eaLnBrk="1" fontAlgn="base" hangingPunct="1">
              <a:spcBef>
                <a:spcPct val="0"/>
              </a:spcBef>
              <a:spcAft>
                <a:spcPct val="0"/>
              </a:spcAft>
              <a:defRPr/>
            </a:pPr>
            <a:r>
              <a:rPr kumimoji="0" lang="en-US" altLang="ja-JP"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ゼロ・ウェイストタウン　上勝</a:t>
            </a:r>
            <a:r>
              <a:rPr kumimoji="0" lang="en-US" altLang="ja-JP"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20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en-US" altLang="ja-JP"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★探究ポイント</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marL="504200" lvl="0" indent="-504200" defTabSz="1008400" eaLnBrk="1" fontAlgn="base" hangingPunct="1">
              <a:spcBef>
                <a:spcPct val="0"/>
              </a:spcBef>
              <a:spcAft>
                <a:spcPct val="0"/>
              </a:spcAft>
              <a:defRPr/>
            </a:pP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・なぜ、リサイクル率</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８０％以上を達成できたのか？</a:t>
            </a:r>
          </a:p>
          <a:p>
            <a:pPr marL="504200" lvl="0" indent="-504200" defTabSz="1008400" eaLnBrk="1" fontAlgn="base" hangingPunct="1">
              <a:spcBef>
                <a:spcPct val="0"/>
              </a:spcBef>
              <a:spcAft>
                <a:spcPct val="0"/>
              </a:spcAft>
              <a:defRPr/>
            </a:pP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・なぜ、</a:t>
            </a:r>
            <a:r>
              <a:rPr kumimoji="0" lang="en-US" altLang="ja-JP"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ゼロウェイスト宣言</a:t>
            </a:r>
            <a:r>
              <a:rPr kumimoji="0" lang="en-US" altLang="ja-JP"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を行うことができたのか？</a:t>
            </a:r>
          </a:p>
          <a:p>
            <a:pPr marL="504200" lvl="0" indent="-504200" defTabSz="1008400" eaLnBrk="1" fontAlgn="base" hangingPunct="1">
              <a:spcBef>
                <a:spcPct val="0"/>
              </a:spcBef>
              <a:spcAft>
                <a:spcPct val="0"/>
              </a:spcAft>
              <a:defRPr/>
            </a:pP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・町で暮らす人々は</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、どんな仕事をしているのか</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544"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544" b="1" i="0" u="none" strike="noStrike" kern="0" cap="none" spc="0" normalizeH="0" baseline="0" noProof="0" dirty="0">
                <a:ln>
                  <a:noFill/>
                </a:ln>
                <a:solidFill>
                  <a:schemeClr val="bg1"/>
                </a:solidFill>
                <a:effectLst/>
                <a:uLnTx/>
                <a:uFillTx/>
                <a:latin typeface="Meiryo UI"/>
                <a:ea typeface="Meiryo UI"/>
              </a:rPr>
              <a:t>　　　　　</a:t>
            </a:r>
            <a:endParaRPr kumimoji="0" lang="en-US" altLang="ja-JP" sz="1544" b="1" i="0" u="none" strike="noStrike" kern="0" cap="none" spc="0" normalizeH="0" baseline="0" noProof="0" dirty="0">
              <a:ln>
                <a:noFill/>
              </a:ln>
              <a:solidFill>
                <a:schemeClr val="bg1"/>
              </a:solidFill>
              <a:effectLst/>
              <a:uLnTx/>
              <a:uFillTx/>
              <a:latin typeface="Meiryo UI"/>
              <a:ea typeface="Meiryo UI"/>
            </a:endParaRPr>
          </a:p>
        </p:txBody>
      </p:sp>
      <p:pic>
        <p:nvPicPr>
          <p:cNvPr id="13" name="図 12"/>
          <p:cNvPicPr>
            <a:picLocks/>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5422751" y="3109685"/>
            <a:ext cx="1260001" cy="720000"/>
          </a:xfrm>
          <a:prstGeom prst="rect">
            <a:avLst/>
          </a:prstGeom>
        </p:spPr>
      </p:pic>
      <p:sp>
        <p:nvSpPr>
          <p:cNvPr id="15" name="Text Box 4"/>
          <p:cNvSpPr txBox="1">
            <a:spLocks noChangeArrowheads="1"/>
          </p:cNvSpPr>
          <p:nvPr/>
        </p:nvSpPr>
        <p:spPr bwMode="auto">
          <a:xfrm>
            <a:off x="220432" y="1182222"/>
            <a:ext cx="10278839" cy="1133259"/>
          </a:xfrm>
          <a:prstGeom prst="rect">
            <a:avLst/>
          </a:prstGeom>
          <a:noFill/>
          <a:ln w="38100">
            <a:noFill/>
          </a:ln>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algn="ctr" defTabSz="1008400" eaLnBrk="1" fontAlgn="base" hangingPunct="1">
              <a:spcBef>
                <a:spcPct val="0"/>
              </a:spcBef>
              <a:spcAft>
                <a:spcPct val="0"/>
              </a:spcAft>
              <a:defRPr/>
            </a:pPr>
            <a:r>
              <a:rPr kumimoji="0" lang="en-US" altLang="ja-JP" sz="3600" b="1" dirty="0" smtClean="0">
                <a:solidFill>
                  <a:srgbClr val="002060"/>
                </a:solidFill>
                <a:latin typeface="Meiryo UI"/>
                <a:ea typeface="Meiryo UI"/>
              </a:rPr>
              <a:t>SDGs</a:t>
            </a:r>
            <a:r>
              <a:rPr kumimoji="0" lang="en-US" altLang="ja-JP" sz="3600" b="1" dirty="0" smtClean="0">
                <a:solidFill>
                  <a:srgbClr val="002060"/>
                </a:solidFill>
                <a:latin typeface="Meiryo UI"/>
                <a:ea typeface="Meiryo UI"/>
              </a:rPr>
              <a:t>×</a:t>
            </a:r>
            <a:r>
              <a:rPr kumimoji="0" lang="ja-JP" altLang="en-US" sz="3600" b="1" dirty="0" smtClean="0">
                <a:solidFill>
                  <a:srgbClr val="002060"/>
                </a:solidFill>
                <a:latin typeface="Meiryo UI"/>
                <a:ea typeface="Meiryo UI"/>
              </a:rPr>
              <a:t>探究学習</a:t>
            </a:r>
            <a:r>
              <a:rPr kumimoji="0" lang="ja-JP" altLang="en-US" sz="3600" b="1" dirty="0" smtClean="0">
                <a:solidFill>
                  <a:srgbClr val="002060"/>
                </a:solidFill>
                <a:latin typeface="Meiryo UI"/>
                <a:ea typeface="Meiryo UI"/>
              </a:rPr>
              <a:t>＝サステナブル島「</a:t>
            </a:r>
            <a:r>
              <a:rPr kumimoji="0" lang="ja-JP" altLang="en-US" sz="3600" b="1" dirty="0" smtClean="0">
                <a:solidFill>
                  <a:srgbClr val="FF0000"/>
                </a:solidFill>
                <a:latin typeface="Meiryo UI"/>
                <a:ea typeface="Meiryo UI"/>
              </a:rPr>
              <a:t>得</a:t>
            </a:r>
            <a:r>
              <a:rPr kumimoji="0" lang="ja-JP" altLang="en-US" sz="3600" b="1" dirty="0" smtClean="0">
                <a:solidFill>
                  <a:srgbClr val="002060"/>
                </a:solidFill>
                <a:latin typeface="Meiryo UI"/>
                <a:ea typeface="Meiryo UI"/>
              </a:rPr>
              <a:t>・</a:t>
            </a:r>
            <a:r>
              <a:rPr kumimoji="0" lang="ja-JP" altLang="en-US" sz="3600" b="1" dirty="0">
                <a:solidFill>
                  <a:srgbClr val="FF0000"/>
                </a:solidFill>
                <a:latin typeface="Meiryo UI"/>
                <a:ea typeface="Meiryo UI"/>
              </a:rPr>
              <a:t>特</a:t>
            </a:r>
            <a:r>
              <a:rPr kumimoji="0" lang="ja-JP" altLang="en-US" sz="3600" b="1" dirty="0" smtClean="0">
                <a:solidFill>
                  <a:srgbClr val="002060"/>
                </a:solidFill>
                <a:latin typeface="Meiryo UI"/>
                <a:ea typeface="Meiryo UI"/>
              </a:rPr>
              <a:t>・</a:t>
            </a:r>
            <a:r>
              <a:rPr kumimoji="0" lang="ja-JP" altLang="en-US" sz="3600" b="1" dirty="0" smtClean="0">
                <a:solidFill>
                  <a:srgbClr val="FF0000"/>
                </a:solidFill>
                <a:latin typeface="Meiryo UI"/>
                <a:ea typeface="Meiryo UI"/>
              </a:rPr>
              <a:t>徳</a:t>
            </a:r>
            <a:r>
              <a:rPr kumimoji="0" lang="ja-JP" altLang="en-US" sz="3600" b="1" dirty="0" err="1" smtClean="0">
                <a:solidFill>
                  <a:srgbClr val="002060"/>
                </a:solidFill>
                <a:latin typeface="Meiryo UI"/>
                <a:ea typeface="Meiryo UI"/>
              </a:rPr>
              <a:t>しま</a:t>
            </a:r>
            <a:r>
              <a:rPr kumimoji="0" lang="ja-JP" altLang="en-US" sz="3600" b="1" dirty="0">
                <a:solidFill>
                  <a:srgbClr val="002060"/>
                </a:solidFill>
                <a:latin typeface="Meiryo UI"/>
                <a:ea typeface="Meiryo UI"/>
              </a:rPr>
              <a:t>」</a:t>
            </a:r>
            <a:endParaRPr kumimoji="0" lang="en-US" altLang="ja-JP" sz="3600" b="1" dirty="0">
              <a:solidFill>
                <a:srgbClr val="002060"/>
              </a:solidFill>
              <a:latin typeface="Meiryo UI"/>
              <a:ea typeface="Meiryo UI"/>
            </a:endParaRPr>
          </a:p>
          <a:p>
            <a:pPr algn="ctr" defTabSz="1008400" eaLnBrk="1" fontAlgn="base" hangingPunct="1">
              <a:spcBef>
                <a:spcPct val="0"/>
              </a:spcBef>
              <a:spcAft>
                <a:spcPct val="0"/>
              </a:spcAft>
              <a:defRPr/>
            </a:pPr>
            <a:r>
              <a:rPr kumimoji="0" lang="ja-JP" altLang="en-US" sz="1600" b="1" dirty="0">
                <a:solidFill>
                  <a:srgbClr val="002060"/>
                </a:solidFill>
                <a:latin typeface="Meiryo UI"/>
                <a:ea typeface="Meiryo UI"/>
              </a:rPr>
              <a:t>　　　　</a:t>
            </a:r>
            <a:r>
              <a:rPr kumimoji="0" lang="ja-JP" altLang="en-US" sz="1600" b="1" dirty="0" smtClean="0">
                <a:solidFill>
                  <a:srgbClr val="002060"/>
                </a:solidFill>
                <a:latin typeface="Meiryo UI"/>
                <a:ea typeface="Meiryo UI"/>
              </a:rPr>
              <a:t>～</a:t>
            </a:r>
            <a:r>
              <a:rPr kumimoji="0" lang="en-US" altLang="ja-JP" sz="1600" b="1" dirty="0" smtClean="0">
                <a:solidFill>
                  <a:srgbClr val="002060"/>
                </a:solidFill>
                <a:latin typeface="Meiryo UI"/>
                <a:ea typeface="Meiryo UI"/>
              </a:rPr>
              <a:t>SDG</a:t>
            </a:r>
            <a:r>
              <a:rPr kumimoji="0" lang="ja-JP" altLang="en-US" sz="1600" b="1" dirty="0" err="1" smtClean="0">
                <a:solidFill>
                  <a:srgbClr val="002060"/>
                </a:solidFill>
                <a:latin typeface="Meiryo UI"/>
                <a:ea typeface="Meiryo UI"/>
              </a:rPr>
              <a:t>ｓ</a:t>
            </a:r>
            <a:r>
              <a:rPr kumimoji="0" lang="ja-JP" altLang="en-US" sz="1600" b="1" dirty="0" smtClean="0">
                <a:solidFill>
                  <a:srgbClr val="002060"/>
                </a:solidFill>
                <a:latin typeface="Meiryo UI"/>
                <a:ea typeface="Meiryo UI"/>
              </a:rPr>
              <a:t>先進県「徳島」への</a:t>
            </a:r>
            <a:r>
              <a:rPr kumimoji="0" lang="en-US" altLang="ja-JP" sz="1600" b="1" dirty="0" smtClean="0">
                <a:solidFill>
                  <a:srgbClr val="002060"/>
                </a:solidFill>
                <a:latin typeface="Meiryo UI"/>
                <a:ea typeface="Meiryo UI"/>
              </a:rPr>
              <a:t>S-TRIP</a:t>
            </a:r>
            <a:r>
              <a:rPr kumimoji="0" lang="ja-JP" altLang="en-US" sz="2000" b="1" dirty="0" smtClean="0">
                <a:solidFill>
                  <a:srgbClr val="002060"/>
                </a:solidFill>
                <a:latin typeface="Meiryo UI"/>
                <a:ea typeface="Meiryo UI"/>
              </a:rPr>
              <a:t>～</a:t>
            </a:r>
            <a:endParaRPr kumimoji="0" lang="en-US" altLang="ja-JP" sz="2000" b="1" dirty="0">
              <a:solidFill>
                <a:srgbClr val="002060"/>
              </a:solidFill>
              <a:latin typeface="Meiryo UI"/>
              <a:ea typeface="Meiryo UI"/>
            </a:endParaRPr>
          </a:p>
          <a:p>
            <a:pPr marL="0" marR="0" lvl="0" indent="0" algn="ctr" defTabSz="1008400" eaLnBrk="1" fontAlgn="base" latinLnBrk="0" hangingPunct="1">
              <a:lnSpc>
                <a:spcPct val="100000"/>
              </a:lnSpc>
              <a:spcBef>
                <a:spcPct val="0"/>
              </a:spcBef>
              <a:spcAft>
                <a:spcPct val="0"/>
              </a:spcAft>
              <a:buClrTx/>
              <a:buSzTx/>
              <a:buFontTx/>
              <a:buNone/>
              <a:tabLst/>
              <a:defRPr/>
            </a:pPr>
            <a:r>
              <a:rPr kumimoji="0" lang="ja-JP" altLang="en-US" sz="1764" b="0" i="0" u="none" strike="noStrike" kern="0" cap="none" spc="0" normalizeH="0" baseline="0" noProof="0" dirty="0">
                <a:ln>
                  <a:noFill/>
                </a:ln>
                <a:solidFill>
                  <a:srgbClr val="002060"/>
                </a:solidFill>
                <a:effectLst/>
                <a:uLnTx/>
                <a:uFillTx/>
                <a:latin typeface="Meiryo UI"/>
                <a:ea typeface="Meiryo UI"/>
              </a:rPr>
              <a:t>　　</a:t>
            </a:r>
            <a:endParaRPr kumimoji="0" lang="en-US" altLang="ja-JP" sz="1764" b="0" i="0" u="none" strike="noStrike" kern="0" cap="none" spc="0" normalizeH="0" baseline="0" noProof="0" dirty="0">
              <a:ln>
                <a:noFill/>
              </a:ln>
              <a:solidFill>
                <a:srgbClr val="002060"/>
              </a:solidFill>
              <a:effectLst/>
              <a:uLnTx/>
              <a:uFillTx/>
              <a:latin typeface="Meiryo UI"/>
              <a:ea typeface="Meiryo UI"/>
            </a:endParaRPr>
          </a:p>
        </p:txBody>
      </p:sp>
      <p:sp>
        <p:nvSpPr>
          <p:cNvPr id="16" name="Text Box 6"/>
          <p:cNvSpPr txBox="1">
            <a:spLocks noChangeArrowheads="1"/>
          </p:cNvSpPr>
          <p:nvPr/>
        </p:nvSpPr>
        <p:spPr bwMode="auto">
          <a:xfrm>
            <a:off x="8088312" y="3095625"/>
            <a:ext cx="2161473" cy="950517"/>
          </a:xfrm>
          <a:prstGeom prst="rect">
            <a:avLst/>
          </a:prstGeom>
          <a:noFill/>
          <a:ln>
            <a:noFill/>
          </a:ln>
          <a:effectLst/>
          <a:ex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504200" lvl="0" indent="-504200" defTabSz="1008400" eaLnBrk="1" fontAlgn="base" hangingPunct="1">
              <a:spcBef>
                <a:spcPct val="0"/>
              </a:spcBef>
              <a:spcAft>
                <a:spcPct val="0"/>
              </a:spcAft>
              <a:defRPr/>
            </a:pPr>
            <a:r>
              <a:rPr kumimoji="0" lang="ja-JP" altLang="en-US"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持続</a:t>
            </a:r>
            <a:r>
              <a:rPr kumimoji="0" lang="ja-JP" altLang="en-US" sz="1544"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可能</a:t>
            </a:r>
            <a:r>
              <a:rPr kumimoji="0" lang="ja-JP" altLang="en-US"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なリサイクルの</a:t>
            </a:r>
            <a:endParaRPr kumimoji="0" lang="en-US" altLang="ja-JP"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ja-JP" altLang="en-US"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実現に必要なことを</a:t>
            </a:r>
            <a:endParaRPr kumimoji="0" lang="en-US" altLang="ja-JP"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ja-JP" altLang="en-US"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学ぶ</a:t>
            </a:r>
            <a:r>
              <a:rPr kumimoji="0" lang="ja-JP" altLang="en-US" sz="1544"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ことが</a:t>
            </a:r>
            <a:r>
              <a:rPr kumimoji="0" lang="ja-JP" altLang="en-US"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できます</a:t>
            </a:r>
            <a:r>
              <a:rPr kumimoji="0" lang="ja-JP" altLang="en-US" sz="1544"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544"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ja-JP" altLang="en-US" sz="1544"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544" i="0" u="none" strike="noStrike" kern="0" cap="none" spc="0" normalizeH="0" baseline="0" noProof="0" dirty="0" smtClean="0">
                <a:ln>
                  <a:noFill/>
                </a:ln>
                <a:solidFill>
                  <a:schemeClr val="bg1"/>
                </a:solidFill>
                <a:effectLst/>
                <a:uLnTx/>
                <a:uFillTx/>
                <a:latin typeface="Meiryo UI"/>
                <a:ea typeface="Meiryo UI"/>
              </a:rPr>
              <a:t>　　　　　</a:t>
            </a:r>
            <a:endParaRPr kumimoji="0" lang="en-US" altLang="ja-JP" sz="1544" i="0" u="none" strike="noStrike" kern="0" cap="none" spc="0" normalizeH="0" baseline="0" noProof="0" dirty="0">
              <a:ln>
                <a:noFill/>
              </a:ln>
              <a:solidFill>
                <a:schemeClr val="bg1"/>
              </a:solidFill>
              <a:effectLst/>
              <a:uLnTx/>
              <a:uFillTx/>
              <a:latin typeface="Meiryo UI"/>
              <a:ea typeface="Meiryo UI"/>
            </a:endParaRPr>
          </a:p>
        </p:txBody>
      </p:sp>
      <p:sp>
        <p:nvSpPr>
          <p:cNvPr id="19" name="Text Box 6"/>
          <p:cNvSpPr txBox="1">
            <a:spLocks noChangeArrowheads="1"/>
          </p:cNvSpPr>
          <p:nvPr/>
        </p:nvSpPr>
        <p:spPr bwMode="auto">
          <a:xfrm>
            <a:off x="8111800" y="6595873"/>
            <a:ext cx="2161473" cy="950517"/>
          </a:xfrm>
          <a:prstGeom prst="rect">
            <a:avLst/>
          </a:prstGeom>
          <a:noFill/>
          <a:ln>
            <a:noFill/>
          </a:ln>
          <a:effectLst/>
          <a:ex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504200" lvl="0" indent="-504200" defTabSz="1008400" eaLnBrk="1" fontAlgn="base" hangingPunct="1">
              <a:spcBef>
                <a:spcPct val="0"/>
              </a:spcBef>
              <a:spcAft>
                <a:spcPct val="0"/>
              </a:spcAft>
              <a:defRPr/>
            </a:pPr>
            <a:r>
              <a:rPr kumimoji="0" lang="ja-JP" altLang="en-US"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厳しい環境でも、心豊かに</a:t>
            </a:r>
            <a:endParaRPr kumimoji="0" lang="en-US" altLang="ja-JP"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ja-JP" altLang="en-US"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暮らすため必要なことを</a:t>
            </a:r>
            <a:endParaRPr kumimoji="0" lang="en-US" altLang="ja-JP"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ja-JP" altLang="en-US"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学ぶ</a:t>
            </a:r>
            <a:r>
              <a:rPr kumimoji="0" lang="ja-JP" altLang="en-US" sz="1544"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ことが</a:t>
            </a:r>
            <a:r>
              <a:rPr kumimoji="0" lang="ja-JP" altLang="en-US"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できます</a:t>
            </a:r>
            <a:r>
              <a:rPr kumimoji="0" lang="ja-JP" altLang="en-US" sz="1544"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544"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ja-JP" altLang="en-US" sz="1544"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544" i="0" u="none" strike="noStrike" kern="0" cap="none" spc="0" normalizeH="0" baseline="0" noProof="0" dirty="0" smtClean="0">
                <a:ln>
                  <a:noFill/>
                </a:ln>
                <a:solidFill>
                  <a:schemeClr val="bg1"/>
                </a:solidFill>
                <a:effectLst/>
                <a:uLnTx/>
                <a:uFillTx/>
                <a:latin typeface="Meiryo UI"/>
                <a:ea typeface="Meiryo UI"/>
              </a:rPr>
              <a:t>　　　　　</a:t>
            </a:r>
            <a:endParaRPr kumimoji="0" lang="en-US" altLang="ja-JP" sz="1544" i="0" u="none" strike="noStrike" kern="0" cap="none" spc="0" normalizeH="0" baseline="0" noProof="0" dirty="0">
              <a:ln>
                <a:noFill/>
              </a:ln>
              <a:solidFill>
                <a:schemeClr val="bg1"/>
              </a:solidFill>
              <a:effectLst/>
              <a:uLnTx/>
              <a:uFillTx/>
              <a:latin typeface="Meiryo UI"/>
              <a:ea typeface="Meiryo UI"/>
            </a:endParaRPr>
          </a:p>
        </p:txBody>
      </p:sp>
      <p:pic>
        <p:nvPicPr>
          <p:cNvPr id="20" name="object 3"/>
          <p:cNvPicPr/>
          <p:nvPr/>
        </p:nvPicPr>
        <p:blipFill rotWithShape="1">
          <a:blip r:embed="rId5" cstate="print"/>
          <a:srcRect l="2732" t="1384" r="1488" b="1"/>
          <a:stretch/>
        </p:blipFill>
        <p:spPr>
          <a:xfrm>
            <a:off x="5428483" y="6563997"/>
            <a:ext cx="1260001" cy="720000"/>
          </a:xfrm>
          <a:prstGeom prst="rect">
            <a:avLst/>
          </a:prstGeom>
        </p:spPr>
      </p:pic>
      <p:pic>
        <p:nvPicPr>
          <p:cNvPr id="21" name="図 20"/>
          <p:cNvPicPr>
            <a:picLocks noChangeAspect="1"/>
          </p:cNvPicPr>
          <p:nvPr/>
        </p:nvPicPr>
        <p:blipFill rotWithShape="1">
          <a:blip r:embed="rId6"/>
          <a:srcRect r="50462"/>
          <a:stretch/>
        </p:blipFill>
        <p:spPr>
          <a:xfrm>
            <a:off x="6832203" y="6783023"/>
            <a:ext cx="536095" cy="269522"/>
          </a:xfrm>
          <a:prstGeom prst="rect">
            <a:avLst/>
          </a:prstGeom>
        </p:spPr>
      </p:pic>
      <p:pic>
        <p:nvPicPr>
          <p:cNvPr id="22" name="図 21"/>
          <p:cNvPicPr>
            <a:picLocks noChangeAspect="1"/>
          </p:cNvPicPr>
          <p:nvPr/>
        </p:nvPicPr>
        <p:blipFill rotWithShape="1">
          <a:blip r:embed="rId6"/>
          <a:srcRect l="50102"/>
          <a:stretch/>
        </p:blipFill>
        <p:spPr>
          <a:xfrm>
            <a:off x="7365241" y="6787494"/>
            <a:ext cx="540000" cy="269522"/>
          </a:xfrm>
          <a:prstGeom prst="rect">
            <a:avLst/>
          </a:prstGeom>
        </p:spPr>
      </p:pic>
      <p:sp>
        <p:nvSpPr>
          <p:cNvPr id="24" name="Text Box 6"/>
          <p:cNvSpPr txBox="1">
            <a:spLocks noChangeArrowheads="1"/>
          </p:cNvSpPr>
          <p:nvPr/>
        </p:nvSpPr>
        <p:spPr bwMode="auto">
          <a:xfrm>
            <a:off x="398568" y="4030865"/>
            <a:ext cx="4603258" cy="1620000"/>
          </a:xfrm>
          <a:prstGeom prst="rect">
            <a:avLst/>
          </a:prstGeom>
          <a:solidFill>
            <a:srgbClr val="002060"/>
          </a:solidFill>
          <a:ln>
            <a:noFill/>
          </a:ln>
          <a:effectLst/>
          <a:ex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504200" marR="0" lvl="0" indent="-504200" defTabSz="1008400" eaLnBrk="1" fontAlgn="base" latinLnBrk="0" hangingPunct="1">
              <a:lnSpc>
                <a:spcPct val="100000"/>
              </a:lnSpc>
              <a:spcBef>
                <a:spcPct val="0"/>
              </a:spcBef>
              <a:spcAft>
                <a:spcPct val="0"/>
              </a:spcAft>
              <a:buClrTx/>
              <a:buSzTx/>
              <a:buFontTx/>
              <a:buNone/>
              <a:tabLst/>
              <a:defRPr/>
            </a:pPr>
            <a:r>
              <a:rPr kumimoji="0" lang="ja-JP" altLang="en-US" sz="2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２</a:t>
            </a:r>
            <a:r>
              <a:rPr kumimoji="0" lang="ja-JP" altLang="en-US" sz="2800" b="1" i="0" u="none" strike="noStrike" kern="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特</a:t>
            </a:r>
            <a:r>
              <a:rPr kumimoji="0" lang="ja-JP" altLang="en-US" sz="2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別なマリンスポーツ体験</a:t>
            </a:r>
            <a:endParaRPr kumimoji="0" lang="en-US" altLang="ja-JP" sz="28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04200" lvl="0" indent="-504200" algn="ctr" defTabSz="1008400" eaLnBrk="1" fontAlgn="base" hangingPunct="1">
              <a:spcBef>
                <a:spcPct val="0"/>
              </a:spcBef>
              <a:spcAft>
                <a:spcPct val="0"/>
              </a:spcAft>
              <a:defRPr/>
            </a:pPr>
            <a:r>
              <a:rPr kumimoji="0" lang="en-US" altLang="ja-JP"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四国の右下（徳島県南部）</a:t>
            </a:r>
            <a:r>
              <a:rPr kumimoji="0" lang="en-US" altLang="ja-JP" sz="2000" b="1"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marL="504200" lvl="0" indent="-504200" defTabSz="1008400" eaLnBrk="1" fontAlgn="base" hangingPunct="1">
              <a:spcBef>
                <a:spcPct val="0"/>
              </a:spcBef>
              <a:spcAft>
                <a:spcPct val="0"/>
              </a:spcAft>
              <a:defRPr/>
            </a:pPr>
            <a:r>
              <a:rPr kumimoji="0" lang="en-US" altLang="ja-JP"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★探究ポイント</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en-US" altLang="ja-JP"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a:p>
            <a:pPr marL="504200" lvl="0" indent="-504200" defTabSz="1008400" eaLnBrk="1" fontAlgn="base" hangingPunct="1">
              <a:spcBef>
                <a:spcPct val="0"/>
              </a:spcBef>
              <a:spcAft>
                <a:spcPct val="0"/>
              </a:spcAft>
              <a:defRPr/>
            </a:pP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なぜ</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、四国の右下は</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マリンスポーツに適しているのか？</a:t>
            </a:r>
          </a:p>
          <a:p>
            <a:pPr marL="504200" lvl="0" indent="-504200" defTabSz="1008400" eaLnBrk="1" fontAlgn="base" hangingPunct="1">
              <a:spcBef>
                <a:spcPct val="0"/>
              </a:spcBef>
              <a:spcAft>
                <a:spcPct val="0"/>
              </a:spcAft>
              <a:defRPr/>
            </a:pP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・どのように地元の人がマリンスポーツと関わっているのか？</a:t>
            </a:r>
          </a:p>
          <a:p>
            <a:pPr marL="504200" lvl="0" indent="-504200" defTabSz="1008400" eaLnBrk="1" fontAlgn="base" hangingPunct="1">
              <a:spcBef>
                <a:spcPct val="0"/>
              </a:spcBef>
              <a:spcAft>
                <a:spcPct val="0"/>
              </a:spcAft>
              <a:defRPr/>
            </a:pP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・浜辺には、</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どんな生き物が生息しているのか</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544"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544" b="1" i="0" u="none" strike="noStrike" kern="0" cap="none" spc="0" normalizeH="0" baseline="0" noProof="0" dirty="0">
                <a:ln>
                  <a:noFill/>
                </a:ln>
                <a:solidFill>
                  <a:schemeClr val="bg1"/>
                </a:solidFill>
                <a:effectLst/>
                <a:uLnTx/>
                <a:uFillTx/>
                <a:latin typeface="Meiryo UI"/>
                <a:ea typeface="Meiryo UI"/>
              </a:rPr>
              <a:t>　　　　　</a:t>
            </a:r>
            <a:endParaRPr kumimoji="0" lang="en-US" altLang="ja-JP" sz="1544" b="1" i="0" u="none" strike="noStrike" kern="0" cap="none" spc="0" normalizeH="0" baseline="0" noProof="0" dirty="0">
              <a:ln>
                <a:noFill/>
              </a:ln>
              <a:solidFill>
                <a:schemeClr val="bg1"/>
              </a:solidFill>
              <a:effectLst/>
              <a:uLnTx/>
              <a:uFillTx/>
              <a:latin typeface="Meiryo UI"/>
              <a:ea typeface="Meiryo UI"/>
            </a:endParaRPr>
          </a:p>
        </p:txBody>
      </p:sp>
      <p:sp>
        <p:nvSpPr>
          <p:cNvPr id="25" name="Text Box 6"/>
          <p:cNvSpPr txBox="1">
            <a:spLocks noChangeArrowheads="1"/>
          </p:cNvSpPr>
          <p:nvPr/>
        </p:nvSpPr>
        <p:spPr bwMode="auto">
          <a:xfrm>
            <a:off x="5293331" y="4057856"/>
            <a:ext cx="4945666" cy="1620000"/>
          </a:xfrm>
          <a:prstGeom prst="rect">
            <a:avLst/>
          </a:prstGeom>
          <a:solidFill>
            <a:srgbClr val="002060"/>
          </a:solidFill>
          <a:ln>
            <a:noFill/>
          </a:ln>
          <a:effectLst/>
          <a:ex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504200" lvl="0" indent="-504200" defTabSz="1008400" eaLnBrk="1" fontAlgn="base" hangingPunct="1">
              <a:spcBef>
                <a:spcPct val="0"/>
              </a:spcBef>
              <a:spcAft>
                <a:spcPct val="0"/>
              </a:spcAft>
              <a:defRPr/>
            </a:pPr>
            <a:r>
              <a:rPr kumimoji="0" lang="en-US" altLang="ja-JP" sz="20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0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探究素材</a:t>
            </a:r>
            <a:r>
              <a:rPr kumimoji="0" lang="ja-JP" altLang="en-US" sz="20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２　</a:t>
            </a:r>
            <a:r>
              <a:rPr kumimoji="0" lang="ja-JP" altLang="en-US" sz="20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南</a:t>
            </a:r>
            <a:r>
              <a:rPr kumimoji="0" lang="ja-JP" altLang="en-US" sz="20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部</a:t>
            </a:r>
            <a:r>
              <a:rPr kumimoji="0" lang="ja-JP" altLang="en-US" sz="20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エリア</a:t>
            </a:r>
            <a:r>
              <a:rPr kumimoji="0" lang="en-US" altLang="ja-JP" sz="20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504200" lvl="0" indent="-504200" algn="ctr" defTabSz="1008400" eaLnBrk="1" fontAlgn="base" hangingPunct="1">
              <a:spcBef>
                <a:spcPct val="0"/>
              </a:spcBef>
              <a:spcAft>
                <a:spcPct val="0"/>
              </a:spcAft>
              <a:defRPr/>
            </a:pPr>
            <a:r>
              <a:rPr kumimoji="0" lang="ja-JP" altLang="en-US" sz="2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南阿波よくばり体験</a:t>
            </a:r>
            <a:endParaRPr kumimoji="0" lang="en-US" altLang="ja-JP" sz="2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04200" lvl="0" indent="-504200" algn="ctr" defTabSz="1008400" eaLnBrk="1" fontAlgn="base" hangingPunct="1">
              <a:spcBef>
                <a:spcPct val="0"/>
              </a:spcBef>
              <a:spcAft>
                <a:spcPct val="0"/>
              </a:spcAft>
              <a:defRPr/>
            </a:pPr>
            <a:endParaRPr kumimoji="0" lang="en-US" altLang="ja-JP" sz="2800" b="1"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504200" lvl="0" indent="-504200" algn="ctr" defTabSz="1008400" eaLnBrk="1" fontAlgn="base" hangingPunct="1">
              <a:spcBef>
                <a:spcPct val="0"/>
              </a:spcBef>
              <a:spcAft>
                <a:spcPct val="0"/>
              </a:spcAft>
              <a:defRPr/>
            </a:pPr>
            <a:endParaRPr kumimoji="0" lang="en-US" altLang="ja-JP" sz="2800" b="1"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Text Box 6"/>
          <p:cNvSpPr txBox="1">
            <a:spLocks noChangeArrowheads="1"/>
          </p:cNvSpPr>
          <p:nvPr/>
        </p:nvSpPr>
        <p:spPr bwMode="auto">
          <a:xfrm>
            <a:off x="8075936" y="4869579"/>
            <a:ext cx="2957061" cy="950517"/>
          </a:xfrm>
          <a:prstGeom prst="rect">
            <a:avLst/>
          </a:prstGeom>
          <a:noFill/>
          <a:ln>
            <a:noFill/>
          </a:ln>
          <a:effectLst/>
          <a:extLst/>
        </p:spPr>
        <p:txBody>
          <a:bodyPr wrap="square" lIns="0" tIns="0" rIns="0" bIns="0">
            <a:spAutoFit/>
          </a:bodyPr>
          <a:lstStyle>
            <a:lvl1pPr marL="457200" indent="-457200" eaLnBrk="0" hangingPunct="0">
              <a:defRPr sz="2400">
                <a:solidFill>
                  <a:schemeClr val="tx2"/>
                </a:solidFill>
                <a:latin typeface="ＭＳ Ｐゴシック" pitchFamily="50" charset="-128"/>
                <a:ea typeface="ＭＳ Ｐゴシック" pitchFamily="50" charset="-128"/>
              </a:defRPr>
            </a:lvl1pPr>
            <a:lvl2pPr marL="742950" indent="-285750" eaLnBrk="0" hangingPunct="0">
              <a:defRPr sz="2400">
                <a:solidFill>
                  <a:schemeClr val="tx2"/>
                </a:solidFill>
                <a:latin typeface="ＭＳ Ｐゴシック" pitchFamily="50" charset="-128"/>
                <a:ea typeface="ＭＳ Ｐゴシック" pitchFamily="50" charset="-128"/>
              </a:defRPr>
            </a:lvl2pPr>
            <a:lvl3pPr marL="1143000" indent="-228600" eaLnBrk="0" hangingPunct="0">
              <a:defRPr sz="2400">
                <a:solidFill>
                  <a:schemeClr val="tx2"/>
                </a:solidFill>
                <a:latin typeface="ＭＳ Ｐゴシック" pitchFamily="50" charset="-128"/>
                <a:ea typeface="ＭＳ Ｐゴシック" pitchFamily="50" charset="-128"/>
              </a:defRPr>
            </a:lvl3pPr>
            <a:lvl4pPr marL="1600200" indent="-228600" eaLnBrk="0" hangingPunct="0">
              <a:defRPr sz="2400">
                <a:solidFill>
                  <a:schemeClr val="tx2"/>
                </a:solidFill>
                <a:latin typeface="ＭＳ Ｐゴシック" pitchFamily="50" charset="-128"/>
                <a:ea typeface="ＭＳ Ｐゴシック" pitchFamily="50" charset="-128"/>
              </a:defRPr>
            </a:lvl4pPr>
            <a:lvl5pPr marL="2057400" indent="-228600" eaLnBrk="0" hangingPunct="0">
              <a:defRPr sz="2400">
                <a:solidFill>
                  <a:schemeClr val="tx2"/>
                </a:solidFill>
                <a:latin typeface="ＭＳ Ｐゴシック" pitchFamily="50" charset="-128"/>
                <a:ea typeface="ＭＳ Ｐゴシック" pitchFamily="50" charset="-128"/>
              </a:defRPr>
            </a:lvl5pPr>
            <a:lvl6pPr marL="25146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6pPr>
            <a:lvl7pPr marL="29718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7pPr>
            <a:lvl8pPr marL="34290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8pPr>
            <a:lvl9pPr marL="3886200" indent="-228600" algn="ctr" eaLnBrk="0" fontAlgn="base" hangingPunct="0">
              <a:spcBef>
                <a:spcPct val="0"/>
              </a:spcBef>
              <a:spcAft>
                <a:spcPct val="0"/>
              </a:spcAft>
              <a:defRPr sz="2400">
                <a:solidFill>
                  <a:schemeClr val="tx2"/>
                </a:solidFill>
                <a:latin typeface="ＭＳ Ｐゴシック" pitchFamily="50" charset="-128"/>
                <a:ea typeface="ＭＳ Ｐゴシック" pitchFamily="50" charset="-128"/>
              </a:defRPr>
            </a:lvl9pPr>
          </a:lstStyle>
          <a:p>
            <a:pPr marL="504200" lvl="0" indent="-504200" defTabSz="1008400" eaLnBrk="1" fontAlgn="base" hangingPunct="1">
              <a:spcBef>
                <a:spcPct val="0"/>
              </a:spcBef>
              <a:spcAft>
                <a:spcPct val="0"/>
              </a:spcAft>
              <a:defRPr/>
            </a:pPr>
            <a:r>
              <a:rPr kumimoji="0" lang="ja-JP" altLang="en-US" sz="1544"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海の豊かさを知り</a:t>
            </a:r>
            <a:r>
              <a:rPr kumimoji="0" lang="ja-JP" altLang="en-US"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ja-JP" altLang="en-US"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守るために必要なことを</a:t>
            </a:r>
            <a:endParaRPr kumimoji="0" lang="en-US" altLang="ja-JP"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ja-JP" altLang="en-US" sz="1544"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学ぶ</a:t>
            </a:r>
            <a:r>
              <a:rPr kumimoji="0" lang="ja-JP" altLang="en-US" sz="1544"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ことができます</a:t>
            </a:r>
            <a:r>
              <a:rPr kumimoji="0" lang="ja-JP" altLang="en-US" sz="1544"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0" lang="en-US" altLang="ja-JP" sz="1544"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504200" lvl="0" indent="-504200" defTabSz="1008400" eaLnBrk="1" fontAlgn="base" hangingPunct="1">
              <a:spcBef>
                <a:spcPct val="0"/>
              </a:spcBef>
              <a:spcAft>
                <a:spcPct val="0"/>
              </a:spcAft>
              <a:defRPr/>
            </a:pPr>
            <a:r>
              <a:rPr kumimoji="0" lang="ja-JP" altLang="en-US" sz="1544" i="0" u="none" strike="noStrike" kern="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544" i="0" u="none" strike="noStrike" kern="0" cap="none" spc="0" normalizeH="0" baseline="0" noProof="0" dirty="0" smtClean="0">
                <a:ln>
                  <a:noFill/>
                </a:ln>
                <a:solidFill>
                  <a:schemeClr val="bg1"/>
                </a:solidFill>
                <a:effectLst/>
                <a:uLnTx/>
                <a:uFillTx/>
                <a:latin typeface="Meiryo UI"/>
                <a:ea typeface="Meiryo UI"/>
              </a:rPr>
              <a:t>　　　　　</a:t>
            </a:r>
            <a:endParaRPr kumimoji="0" lang="en-US" altLang="ja-JP" sz="1544" i="0" u="none" strike="noStrike" kern="0" cap="none" spc="0" normalizeH="0" baseline="0" noProof="0" dirty="0">
              <a:ln>
                <a:noFill/>
              </a:ln>
              <a:solidFill>
                <a:schemeClr val="bg1"/>
              </a:solidFill>
              <a:effectLst/>
              <a:uLnTx/>
              <a:uFillTx/>
              <a:latin typeface="Meiryo UI"/>
              <a:ea typeface="Meiryo UI"/>
            </a:endParaRPr>
          </a:p>
        </p:txBody>
      </p:sp>
      <p:pic>
        <p:nvPicPr>
          <p:cNvPr id="39" name="図 38"/>
          <p:cNvPicPr>
            <a:picLocks noChangeAspect="1"/>
          </p:cNvPicPr>
          <p:nvPr/>
        </p:nvPicPr>
        <p:blipFill>
          <a:blip r:embed="rId7"/>
          <a:stretch>
            <a:fillRect/>
          </a:stretch>
        </p:blipFill>
        <p:spPr>
          <a:xfrm>
            <a:off x="6828107" y="4943796"/>
            <a:ext cx="540000" cy="540000"/>
          </a:xfrm>
          <a:prstGeom prst="rect">
            <a:avLst/>
          </a:prstGeom>
        </p:spPr>
      </p:pic>
      <p:pic>
        <p:nvPicPr>
          <p:cNvPr id="40" name="図 39"/>
          <p:cNvPicPr>
            <a:picLocks noChangeAspect="1"/>
          </p:cNvPicPr>
          <p:nvPr/>
        </p:nvPicPr>
        <p:blipFill>
          <a:blip r:embed="rId8"/>
          <a:stretch>
            <a:fillRect/>
          </a:stretch>
        </p:blipFill>
        <p:spPr>
          <a:xfrm>
            <a:off x="7337977" y="4943796"/>
            <a:ext cx="534347" cy="540000"/>
          </a:xfrm>
          <a:prstGeom prst="rect">
            <a:avLst/>
          </a:prstGeom>
        </p:spPr>
      </p:pic>
      <p:sp>
        <p:nvSpPr>
          <p:cNvPr id="5" name="右矢印 4"/>
          <p:cNvSpPr/>
          <p:nvPr/>
        </p:nvSpPr>
        <p:spPr>
          <a:xfrm>
            <a:off x="5092130" y="2975184"/>
            <a:ext cx="173461" cy="29702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1" name="右矢印 40"/>
          <p:cNvSpPr/>
          <p:nvPr/>
        </p:nvSpPr>
        <p:spPr>
          <a:xfrm>
            <a:off x="5089154" y="4632150"/>
            <a:ext cx="173461" cy="29702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右矢印 41"/>
          <p:cNvSpPr/>
          <p:nvPr/>
        </p:nvSpPr>
        <p:spPr>
          <a:xfrm>
            <a:off x="5066948" y="6438138"/>
            <a:ext cx="173461" cy="29702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1" name="図 30"/>
          <p:cNvPicPr>
            <a:picLocks/>
          </p:cNvPicPr>
          <p:nvPr/>
        </p:nvPicPr>
        <p:blipFill rotWithShape="1">
          <a:blip r:embed="rId9" cstate="print">
            <a:extLst>
              <a:ext uri="{28A0092B-C50C-407E-A947-70E740481C1C}">
                <a14:useLocalDpi xmlns:a14="http://schemas.microsoft.com/office/drawing/2010/main" val="0"/>
              </a:ext>
            </a:extLst>
          </a:blip>
          <a:srcRect l="17807" t="-1" b="8795"/>
          <a:stretch/>
        </p:blipFill>
        <p:spPr>
          <a:xfrm>
            <a:off x="5392619" y="4850248"/>
            <a:ext cx="1260001" cy="720000"/>
          </a:xfrm>
          <a:prstGeom prst="rect">
            <a:avLst/>
          </a:prstGeom>
        </p:spPr>
      </p:pic>
      <p:sp>
        <p:nvSpPr>
          <p:cNvPr id="6" name="テキスト ボックス 5"/>
          <p:cNvSpPr txBox="1"/>
          <p:nvPr/>
        </p:nvSpPr>
        <p:spPr>
          <a:xfrm>
            <a:off x="6581866" y="1004677"/>
            <a:ext cx="1447800" cy="261610"/>
          </a:xfrm>
          <a:prstGeom prst="rect">
            <a:avLst/>
          </a:prstGeom>
          <a:noFill/>
        </p:spPr>
        <p:txBody>
          <a:bodyPr wrap="square" rtlCol="0">
            <a:spAutoFit/>
          </a:bodyPr>
          <a:lstStyle/>
          <a:p>
            <a:r>
              <a:rPr kumimoji="1" lang="ja-JP" altLang="en-US" sz="1100" b="1" dirty="0" smtClean="0">
                <a:solidFill>
                  <a:srgbClr val="002060"/>
                </a:solidFill>
              </a:rPr>
              <a:t>アイランド</a:t>
            </a:r>
            <a:endParaRPr kumimoji="1" lang="ja-JP" altLang="en-US" sz="1100" b="1" dirty="0">
              <a:solidFill>
                <a:srgbClr val="002060"/>
              </a:solidFill>
            </a:endParaRPr>
          </a:p>
        </p:txBody>
      </p:sp>
      <p:pic>
        <p:nvPicPr>
          <p:cNvPr id="3" name="図 2"/>
          <p:cNvPicPr>
            <a:picLocks noChangeAspect="1"/>
          </p:cNvPicPr>
          <p:nvPr/>
        </p:nvPicPr>
        <p:blipFill>
          <a:blip r:embed="rId10"/>
          <a:stretch>
            <a:fillRect/>
          </a:stretch>
        </p:blipFill>
        <p:spPr>
          <a:xfrm>
            <a:off x="6796521" y="3215092"/>
            <a:ext cx="538281" cy="540001"/>
          </a:xfrm>
          <a:prstGeom prst="rect">
            <a:avLst/>
          </a:prstGeom>
        </p:spPr>
      </p:pic>
      <p:pic>
        <p:nvPicPr>
          <p:cNvPr id="8" name="図 7"/>
          <p:cNvPicPr>
            <a:picLocks noChangeAspect="1"/>
          </p:cNvPicPr>
          <p:nvPr/>
        </p:nvPicPr>
        <p:blipFill>
          <a:blip r:embed="rId11"/>
          <a:stretch>
            <a:fillRect/>
          </a:stretch>
        </p:blipFill>
        <p:spPr>
          <a:xfrm>
            <a:off x="7329066" y="3214585"/>
            <a:ext cx="540000" cy="534630"/>
          </a:xfrm>
          <a:prstGeom prst="rect">
            <a:avLst/>
          </a:prstGeom>
        </p:spPr>
      </p:pic>
      <p:sp>
        <p:nvSpPr>
          <p:cNvPr id="17" name="スライド番号プレースホルダー 16"/>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2</a:t>
            </a:fld>
            <a:endParaRPr lang="ja-JP" altLang="en-US" dirty="0">
              <a:solidFill>
                <a:srgbClr val="002060"/>
              </a:solidFill>
            </a:endParaRPr>
          </a:p>
        </p:txBody>
      </p:sp>
      <p:pic>
        <p:nvPicPr>
          <p:cNvPr id="36" name="図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1617162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t="19169" b="18755"/>
          <a:stretch/>
        </p:blipFill>
        <p:spPr>
          <a:xfrm>
            <a:off x="0" y="1419225"/>
            <a:ext cx="10693399" cy="3962400"/>
          </a:xfrm>
          <a:prstGeom prst="rect">
            <a:avLst/>
          </a:prstGeom>
        </p:spPr>
      </p:pic>
      <p:sp>
        <p:nvSpPr>
          <p:cNvPr id="32" name="テキスト ボックス 31">
            <a:extLst>
              <a:ext uri="{FF2B5EF4-FFF2-40B4-BE49-F238E27FC236}">
                <a16:creationId xmlns:a16="http://schemas.microsoft.com/office/drawing/2014/main" id="{3BE6E354-F1DB-3C06-29F4-C04E61365215}"/>
              </a:ext>
            </a:extLst>
          </p:cNvPr>
          <p:cNvSpPr txBox="1"/>
          <p:nvPr/>
        </p:nvSpPr>
        <p:spPr>
          <a:xfrm>
            <a:off x="0" y="5222850"/>
            <a:ext cx="10693400" cy="2340000"/>
          </a:xfrm>
          <a:prstGeom prst="rect">
            <a:avLst/>
          </a:prstGeom>
          <a:solidFill>
            <a:srgbClr val="002060"/>
          </a:solidFill>
        </p:spPr>
        <p:txBody>
          <a:bodyPr wrap="square">
            <a:spAutoFit/>
          </a:bodyPr>
          <a:lstStyle/>
          <a:p>
            <a:pPr>
              <a:defRPr/>
            </a:pPr>
            <a:r>
              <a:rPr lang="ja-JP" altLang="en-US" sz="2000" dirty="0" smtClean="0">
                <a:solidFill>
                  <a:schemeClr val="bg1"/>
                </a:solidFill>
                <a:latin typeface="Meiryo UI" panose="020B0604030504040204" pitchFamily="50" charset="-128"/>
                <a:ea typeface="Meiryo UI" panose="020B0604030504040204" pitchFamily="50" charset="-128"/>
              </a:rPr>
              <a:t>・日本</a:t>
            </a:r>
            <a:r>
              <a:rPr lang="ja-JP" altLang="en-US" sz="2000" dirty="0">
                <a:solidFill>
                  <a:schemeClr val="bg1"/>
                </a:solidFill>
                <a:latin typeface="Meiryo UI" panose="020B0604030504040204" pitchFamily="50" charset="-128"/>
                <a:ea typeface="Meiryo UI" panose="020B0604030504040204" pitchFamily="50" charset="-128"/>
              </a:rPr>
              <a:t>ではごみ全体の約８０％を焼却処理していますが、焼却炉を運営するに</a:t>
            </a:r>
            <a:r>
              <a:rPr lang="ja-JP" altLang="en-US" sz="2000" dirty="0" smtClean="0">
                <a:solidFill>
                  <a:schemeClr val="bg1"/>
                </a:solidFill>
                <a:latin typeface="Meiryo UI" panose="020B0604030504040204" pitchFamily="50" charset="-128"/>
                <a:ea typeface="Meiryo UI" panose="020B0604030504040204" pitchFamily="50" charset="-128"/>
              </a:rPr>
              <a:t>は</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r>
              <a:rPr lang="ja-JP" altLang="en-US" sz="2000" b="1" dirty="0" smtClean="0">
                <a:solidFill>
                  <a:schemeClr val="bg1"/>
                </a:solidFill>
                <a:latin typeface="Meiryo UI" panose="020B0604030504040204" pitchFamily="50" charset="-128"/>
                <a:ea typeface="Meiryo UI" panose="020B0604030504040204" pitchFamily="50" charset="-128"/>
              </a:rPr>
              <a:t>　</a:t>
            </a:r>
            <a:r>
              <a:rPr lang="ja-JP" altLang="en-US" sz="2000" b="1" u="sng" dirty="0" smtClean="0">
                <a:solidFill>
                  <a:schemeClr val="bg1"/>
                </a:solidFill>
                <a:latin typeface="Meiryo UI" panose="020B0604030504040204" pitchFamily="50" charset="-128"/>
                <a:ea typeface="Meiryo UI" panose="020B0604030504040204" pitchFamily="50" charset="-128"/>
              </a:rPr>
              <a:t>環境</a:t>
            </a:r>
            <a:r>
              <a:rPr lang="ja-JP" altLang="en-US" sz="2000" b="1" u="sng" dirty="0">
                <a:solidFill>
                  <a:schemeClr val="bg1"/>
                </a:solidFill>
                <a:latin typeface="Meiryo UI" panose="020B0604030504040204" pitchFamily="50" charset="-128"/>
                <a:ea typeface="Meiryo UI" panose="020B0604030504040204" pitchFamily="50" charset="-128"/>
              </a:rPr>
              <a:t>汚染</a:t>
            </a:r>
            <a:r>
              <a:rPr lang="ja-JP" altLang="en-US" sz="2000" b="1" u="sng" dirty="0" smtClean="0">
                <a:solidFill>
                  <a:schemeClr val="bg1"/>
                </a:solidFill>
                <a:latin typeface="Meiryo UI" panose="020B0604030504040204" pitchFamily="50" charset="-128"/>
                <a:ea typeface="Meiryo UI" panose="020B0604030504040204" pitchFamily="50" charset="-128"/>
              </a:rPr>
              <a:t>や住民</a:t>
            </a:r>
            <a:r>
              <a:rPr lang="ja-JP" altLang="en-US" sz="2000" b="1" u="sng" dirty="0">
                <a:solidFill>
                  <a:schemeClr val="bg1"/>
                </a:solidFill>
                <a:latin typeface="Meiryo UI" panose="020B0604030504040204" pitchFamily="50" charset="-128"/>
                <a:ea typeface="Meiryo UI" panose="020B0604030504040204" pitchFamily="50" charset="-128"/>
              </a:rPr>
              <a:t>不安</a:t>
            </a:r>
            <a:r>
              <a:rPr lang="ja-JP" altLang="en-US" sz="2000" b="1" u="sng" dirty="0" smtClean="0">
                <a:solidFill>
                  <a:schemeClr val="bg1"/>
                </a:solidFill>
                <a:latin typeface="Meiryo UI" panose="020B0604030504040204" pitchFamily="50" charset="-128"/>
                <a:ea typeface="Meiryo UI" panose="020B0604030504040204" pitchFamily="50" charset="-128"/>
              </a:rPr>
              <a:t>、　財政圧迫などの課題</a:t>
            </a:r>
            <a:r>
              <a:rPr lang="ja-JP" altLang="en-US" sz="2000" dirty="0" smtClean="0">
                <a:solidFill>
                  <a:schemeClr val="bg1"/>
                </a:solidFill>
                <a:latin typeface="Meiryo UI" panose="020B0604030504040204" pitchFamily="50" charset="-128"/>
                <a:ea typeface="Meiryo UI" panose="020B0604030504040204" pitchFamily="50" charset="-128"/>
              </a:rPr>
              <a:t>があります。</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r>
              <a:rPr lang="ja-JP" altLang="en-US" sz="2000" dirty="0" smtClean="0">
                <a:solidFill>
                  <a:schemeClr val="bg1"/>
                </a:solidFill>
                <a:latin typeface="Meiryo UI" panose="020B0604030504040204" pitchFamily="50" charset="-128"/>
                <a:ea typeface="Meiryo UI" panose="020B0604030504040204" pitchFamily="50" charset="-128"/>
              </a:rPr>
              <a:t>・そこ</a:t>
            </a:r>
            <a:r>
              <a:rPr lang="ja-JP" altLang="en-US" sz="2000" dirty="0">
                <a:solidFill>
                  <a:schemeClr val="bg1"/>
                </a:solidFill>
                <a:latin typeface="Meiryo UI" panose="020B0604030504040204" pitchFamily="50" charset="-128"/>
                <a:ea typeface="Meiryo UI" panose="020B0604030504040204" pitchFamily="50" charset="-128"/>
              </a:rPr>
              <a:t>で徳島県東部の上勝町では環境的、財政的な課題を残さず、先人たちが築き上げてきた郷土</a:t>
            </a:r>
            <a:r>
              <a:rPr lang="ja-JP" altLang="en-US" sz="2000" dirty="0" smtClean="0">
                <a:solidFill>
                  <a:schemeClr val="bg1"/>
                </a:solidFill>
                <a:latin typeface="Meiryo UI" panose="020B0604030504040204" pitchFamily="50" charset="-128"/>
                <a:ea typeface="Meiryo UI" panose="020B0604030504040204" pitchFamily="50" charset="-128"/>
              </a:rPr>
              <a:t>を</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r>
              <a:rPr lang="ja-JP" altLang="en-US" sz="2000" dirty="0" smtClean="0">
                <a:solidFill>
                  <a:schemeClr val="bg1"/>
                </a:solidFill>
                <a:latin typeface="Meiryo UI" panose="020B0604030504040204" pitchFamily="50" charset="-128"/>
                <a:ea typeface="Meiryo UI" panose="020B0604030504040204" pitchFamily="50" charset="-128"/>
              </a:rPr>
              <a:t>　未来</a:t>
            </a:r>
            <a:r>
              <a:rPr lang="ja-JP" altLang="en-US" sz="2000" dirty="0">
                <a:solidFill>
                  <a:schemeClr val="bg1"/>
                </a:solidFill>
                <a:latin typeface="Meiryo UI" panose="020B0604030504040204" pitchFamily="50" charset="-128"/>
                <a:ea typeface="Meiryo UI" panose="020B0604030504040204" pitchFamily="50" charset="-128"/>
              </a:rPr>
              <a:t>に</a:t>
            </a:r>
            <a:r>
              <a:rPr lang="ja-JP" altLang="en-US" sz="2000" dirty="0" smtClean="0">
                <a:solidFill>
                  <a:schemeClr val="bg1"/>
                </a:solidFill>
                <a:latin typeface="Meiryo UI" panose="020B0604030504040204" pitchFamily="50" charset="-128"/>
                <a:ea typeface="Meiryo UI" panose="020B0604030504040204" pitchFamily="50" charset="-128"/>
              </a:rPr>
              <a:t>引き継ぐため</a:t>
            </a:r>
            <a:r>
              <a:rPr lang="ja-JP" altLang="en-US" sz="2000" dirty="0">
                <a:solidFill>
                  <a:schemeClr val="bg1"/>
                </a:solidFill>
                <a:latin typeface="Meiryo UI" panose="020B0604030504040204" pitchFamily="50" charset="-128"/>
                <a:ea typeface="Meiryo UI" panose="020B0604030504040204" pitchFamily="50" charset="-128"/>
              </a:rPr>
              <a:t>、ごみを出さない社会を目指す</a:t>
            </a:r>
            <a:r>
              <a:rPr lang="en-US" altLang="ja-JP" sz="2000" b="1" dirty="0">
                <a:solidFill>
                  <a:schemeClr val="bg1"/>
                </a:solidFill>
                <a:latin typeface="Meiryo UI" panose="020B0604030504040204" pitchFamily="50" charset="-128"/>
                <a:ea typeface="Meiryo UI" panose="020B0604030504040204" pitchFamily="50" charset="-128"/>
              </a:rPr>
              <a:t>『</a:t>
            </a:r>
            <a:r>
              <a:rPr lang="ja-JP" altLang="en-US" sz="2000" b="1" u="sng" dirty="0" smtClean="0">
                <a:solidFill>
                  <a:schemeClr val="bg1"/>
                </a:solidFill>
                <a:latin typeface="Meiryo UI" panose="020B0604030504040204" pitchFamily="50" charset="-128"/>
                <a:ea typeface="Meiryo UI" panose="020B0604030504040204" pitchFamily="50" charset="-128"/>
              </a:rPr>
              <a:t>ゼロ・ウェイスト</a:t>
            </a:r>
            <a:r>
              <a:rPr lang="ja-JP" altLang="en-US" sz="2000" b="1" u="sng" dirty="0">
                <a:solidFill>
                  <a:schemeClr val="bg1"/>
                </a:solidFill>
                <a:latin typeface="Meiryo UI" panose="020B0604030504040204" pitchFamily="50" charset="-128"/>
                <a:ea typeface="Meiryo UI" panose="020B0604030504040204" pitchFamily="50" charset="-128"/>
              </a:rPr>
              <a:t>宣言</a:t>
            </a:r>
            <a:r>
              <a:rPr lang="en-US" altLang="ja-JP" sz="2000" b="1" dirty="0">
                <a:solidFill>
                  <a:schemeClr val="bg1"/>
                </a:solidFill>
                <a:latin typeface="Meiryo UI" panose="020B0604030504040204" pitchFamily="50" charset="-128"/>
                <a:ea typeface="Meiryo UI" panose="020B0604030504040204" pitchFamily="50" charset="-128"/>
              </a:rPr>
              <a:t>』</a:t>
            </a:r>
            <a:r>
              <a:rPr lang="ja-JP" altLang="en-US" sz="2000" dirty="0">
                <a:solidFill>
                  <a:schemeClr val="bg1"/>
                </a:solidFill>
                <a:latin typeface="Meiryo UI" panose="020B0604030504040204" pitchFamily="50" charset="-128"/>
                <a:ea typeface="Meiryo UI" panose="020B0604030504040204" pitchFamily="50" charset="-128"/>
              </a:rPr>
              <a:t>を行いました。</a:t>
            </a:r>
          </a:p>
          <a:p>
            <a:pPr>
              <a:defRPr/>
            </a:pP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2003</a:t>
            </a:r>
            <a:r>
              <a:rPr lang="ja-JP" altLang="en-US" sz="2000" dirty="0">
                <a:solidFill>
                  <a:schemeClr val="bg1"/>
                </a:solidFill>
                <a:latin typeface="Meiryo UI" panose="020B0604030504040204" pitchFamily="50" charset="-128"/>
                <a:ea typeface="Meiryo UI" panose="020B0604030504040204" pitchFamily="50" charset="-128"/>
              </a:rPr>
              <a:t>年に自治体として</a:t>
            </a:r>
            <a:r>
              <a:rPr lang="ja-JP" altLang="en-US" sz="2000" b="1" u="sng" dirty="0" smtClean="0">
                <a:solidFill>
                  <a:schemeClr val="bg1"/>
                </a:solidFill>
                <a:latin typeface="Meiryo UI" panose="020B0604030504040204" pitchFamily="50" charset="-128"/>
                <a:ea typeface="Meiryo UI" panose="020B0604030504040204" pitchFamily="50" charset="-128"/>
              </a:rPr>
              <a:t>日本初</a:t>
            </a:r>
            <a:r>
              <a:rPr lang="en-US" altLang="ja-JP" sz="2000" dirty="0" smtClean="0">
                <a:solidFill>
                  <a:schemeClr val="bg1"/>
                </a:solidFill>
                <a:latin typeface="Meiryo UI" panose="020B0604030504040204" pitchFamily="50" charset="-128"/>
                <a:ea typeface="Meiryo UI" panose="020B0604030504040204" pitchFamily="50" charset="-128"/>
              </a:rPr>
              <a:t>『</a:t>
            </a:r>
            <a:r>
              <a:rPr lang="ja-JP" altLang="en-US" sz="2000" dirty="0">
                <a:solidFill>
                  <a:schemeClr val="bg1"/>
                </a:solidFill>
                <a:latin typeface="Meiryo UI" panose="020B0604030504040204" pitchFamily="50" charset="-128"/>
                <a:ea typeface="Meiryo UI" panose="020B0604030504040204" pitchFamily="50" charset="-128"/>
              </a:rPr>
              <a:t>ゼロ・ウェイスト宣言</a:t>
            </a:r>
            <a:r>
              <a:rPr lang="en-US" altLang="ja-JP" sz="2000" dirty="0">
                <a:solidFill>
                  <a:schemeClr val="bg1"/>
                </a:solidFill>
                <a:latin typeface="Meiryo UI" panose="020B0604030504040204" pitchFamily="50" charset="-128"/>
                <a:ea typeface="Meiryo UI" panose="020B0604030504040204" pitchFamily="50" charset="-128"/>
              </a:rPr>
              <a:t>』</a:t>
            </a:r>
            <a:r>
              <a:rPr lang="ja-JP" altLang="en-US" sz="2000" dirty="0">
                <a:solidFill>
                  <a:schemeClr val="bg1"/>
                </a:solidFill>
                <a:latin typeface="Meiryo UI" panose="020B0604030504040204" pitchFamily="50" charset="-128"/>
                <a:ea typeface="Meiryo UI" panose="020B0604030504040204" pitchFamily="50" charset="-128"/>
              </a:rPr>
              <a:t>を行った上勝町は、</a:t>
            </a:r>
            <a:r>
              <a:rPr lang="ja-JP" altLang="en-US" sz="2000" dirty="0" smtClean="0">
                <a:solidFill>
                  <a:schemeClr val="bg1"/>
                </a:solidFill>
                <a:latin typeface="Meiryo UI" panose="020B0604030504040204" pitchFamily="50" charset="-128"/>
                <a:ea typeface="Meiryo UI" panose="020B0604030504040204" pitchFamily="50" charset="-128"/>
              </a:rPr>
              <a:t>国から</a:t>
            </a:r>
            <a:r>
              <a:rPr lang="en-US" altLang="ja-JP" sz="2000" dirty="0" smtClean="0">
                <a:solidFill>
                  <a:schemeClr val="bg1"/>
                </a:solidFill>
                <a:latin typeface="Meiryo UI" panose="020B0604030504040204" pitchFamily="50" charset="-128"/>
                <a:ea typeface="Meiryo UI" panose="020B0604030504040204" pitchFamily="50" charset="-128"/>
              </a:rPr>
              <a:t>『</a:t>
            </a:r>
            <a:r>
              <a:rPr lang="en-US" altLang="ja-JP" sz="2000" b="1" u="sng" dirty="0" smtClean="0">
                <a:solidFill>
                  <a:schemeClr val="bg1"/>
                </a:solidFill>
                <a:latin typeface="Meiryo UI" panose="020B0604030504040204" pitchFamily="50" charset="-128"/>
                <a:ea typeface="Meiryo UI" panose="020B0604030504040204" pitchFamily="50" charset="-128"/>
              </a:rPr>
              <a:t>SDGs</a:t>
            </a:r>
            <a:r>
              <a:rPr lang="ja-JP" altLang="en-US" sz="2000" b="1" u="sng" dirty="0" smtClean="0">
                <a:solidFill>
                  <a:schemeClr val="bg1"/>
                </a:solidFill>
                <a:latin typeface="Meiryo UI" panose="020B0604030504040204" pitchFamily="50" charset="-128"/>
                <a:ea typeface="Meiryo UI" panose="020B0604030504040204" pitchFamily="50" charset="-128"/>
              </a:rPr>
              <a:t>未来</a:t>
            </a:r>
            <a:r>
              <a:rPr lang="ja-JP" altLang="en-US" sz="2000" b="1" u="sng" dirty="0">
                <a:solidFill>
                  <a:schemeClr val="bg1"/>
                </a:solidFill>
                <a:latin typeface="Meiryo UI" panose="020B0604030504040204" pitchFamily="50" charset="-128"/>
                <a:ea typeface="Meiryo UI" panose="020B0604030504040204" pitchFamily="50" charset="-128"/>
              </a:rPr>
              <a:t>都市</a:t>
            </a:r>
            <a:r>
              <a:rPr lang="en-US" altLang="ja-JP" sz="2000" dirty="0" smtClean="0">
                <a:solidFill>
                  <a:schemeClr val="bg1"/>
                </a:solidFill>
                <a:latin typeface="Meiryo UI" panose="020B0604030504040204" pitchFamily="50" charset="-128"/>
                <a:ea typeface="Meiryo UI" panose="020B0604030504040204" pitchFamily="50" charset="-128"/>
              </a:rPr>
              <a:t>』</a:t>
            </a:r>
          </a:p>
          <a:p>
            <a:pPr>
              <a:defRPr/>
            </a:pPr>
            <a:r>
              <a:rPr lang="ja-JP" altLang="en-US" sz="2000" dirty="0" smtClean="0">
                <a:solidFill>
                  <a:schemeClr val="bg1"/>
                </a:solidFill>
                <a:latin typeface="Meiryo UI" panose="020B0604030504040204" pitchFamily="50" charset="-128"/>
                <a:ea typeface="Meiryo UI" panose="020B0604030504040204" pitchFamily="50" charset="-128"/>
              </a:rPr>
              <a:t>　に選定される</a:t>
            </a:r>
            <a:r>
              <a:rPr lang="ja-JP" altLang="en-US" sz="2000" dirty="0">
                <a:solidFill>
                  <a:schemeClr val="bg1"/>
                </a:solidFill>
                <a:latin typeface="Meiryo UI" panose="020B0604030504040204" pitchFamily="50" charset="-128"/>
                <a:ea typeface="Meiryo UI" panose="020B0604030504040204" pitchFamily="50" charset="-128"/>
              </a:rPr>
              <a:t>など</a:t>
            </a: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smtClean="0">
                <a:solidFill>
                  <a:schemeClr val="bg1"/>
                </a:solidFill>
                <a:latin typeface="Meiryo UI" panose="020B0604030504040204" pitchFamily="50" charset="-128"/>
                <a:ea typeface="Meiryo UI" panose="020B0604030504040204" pitchFamily="50" charset="-128"/>
              </a:rPr>
              <a:t>SDGs</a:t>
            </a:r>
            <a:r>
              <a:rPr lang="ja-JP" altLang="en-US" sz="2000" dirty="0" smtClean="0">
                <a:solidFill>
                  <a:schemeClr val="bg1"/>
                </a:solidFill>
                <a:latin typeface="Meiryo UI" panose="020B0604030504040204" pitchFamily="50" charset="-128"/>
                <a:ea typeface="Meiryo UI" panose="020B0604030504040204" pitchFamily="50" charset="-128"/>
              </a:rPr>
              <a:t>の</a:t>
            </a:r>
            <a:r>
              <a:rPr lang="ja-JP" altLang="en-US" sz="2000" dirty="0">
                <a:solidFill>
                  <a:schemeClr val="bg1"/>
                </a:solidFill>
                <a:latin typeface="Meiryo UI" panose="020B0604030504040204" pitchFamily="50" charset="-128"/>
                <a:ea typeface="Meiryo UI" panose="020B0604030504040204" pitchFamily="50" charset="-128"/>
              </a:rPr>
              <a:t>最先端を走る町として世界中から注目を集めています</a:t>
            </a:r>
            <a:r>
              <a:rPr lang="ja-JP" altLang="en-US" sz="2000" dirty="0" smtClean="0">
                <a:solidFill>
                  <a:schemeClr val="bg1"/>
                </a:solidFill>
                <a:latin typeface="Meiryo UI" panose="020B0604030504040204" pitchFamily="50" charset="-128"/>
                <a:ea typeface="Meiryo UI" panose="020B0604030504040204" pitchFamily="50" charset="-128"/>
              </a:rPr>
              <a:t>。</a:t>
            </a:r>
            <a:endParaRPr kumimoji="1" lang="en-US" altLang="ja-JP"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1" name="object 11"/>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endParaRPr dirty="0"/>
          </a:p>
        </p:txBody>
      </p:sp>
      <p:sp>
        <p:nvSpPr>
          <p:cNvPr id="27" name="object 4"/>
          <p:cNvSpPr txBox="1"/>
          <p:nvPr/>
        </p:nvSpPr>
        <p:spPr>
          <a:xfrm>
            <a:off x="0" y="977756"/>
            <a:ext cx="10693400" cy="566822"/>
          </a:xfrm>
          <a:prstGeom prst="rect">
            <a:avLst/>
          </a:prstGeom>
          <a:solidFill>
            <a:srgbClr val="002060"/>
          </a:solidFill>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1" lang="ja-JP" altLang="en-US" sz="3600" b="1" i="0" u="none" strike="noStrike" kern="1200" cap="none" spc="-1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UI"/>
              </a:rPr>
              <a:t>なぜ、</a:t>
            </a:r>
            <a:r>
              <a:rPr kumimoji="1" sz="3600" b="1" i="0" u="none" strike="noStrike" kern="1200" cap="none" spc="-15" normalizeH="0" baseline="0" noProof="0" dirty="0" err="1" smtClean="0">
                <a:ln>
                  <a:noFill/>
                </a:ln>
                <a:solidFill>
                  <a:schemeClr val="bg1"/>
                </a:solidFill>
                <a:effectLst/>
                <a:uLnTx/>
                <a:uFillTx/>
                <a:latin typeface="Meiryo UI" panose="020B0604030504040204" pitchFamily="50" charset="-128"/>
                <a:ea typeface="Meiryo UI" panose="020B0604030504040204" pitchFamily="50" charset="-128"/>
                <a:cs typeface="Yu Gothic UI"/>
              </a:rPr>
              <a:t>徳島</a:t>
            </a:r>
            <a:r>
              <a:rPr kumimoji="1" sz="3600" b="1" i="0" u="none" strike="noStrike" kern="1200" cap="none" spc="170" normalizeH="0" baseline="0" noProof="0" dirty="0" err="1" smtClean="0">
                <a:ln>
                  <a:noFill/>
                </a:ln>
                <a:solidFill>
                  <a:schemeClr val="bg1"/>
                </a:solidFill>
                <a:effectLst/>
                <a:uLnTx/>
                <a:uFillTx/>
                <a:latin typeface="Meiryo UI" panose="020B0604030504040204" pitchFamily="50" charset="-128"/>
                <a:ea typeface="Meiryo UI" panose="020B0604030504040204" pitchFamily="50" charset="-128"/>
                <a:cs typeface="Yu Gothic UI"/>
              </a:rPr>
              <a:t>で</a:t>
            </a:r>
            <a:r>
              <a:rPr kumimoji="1" sz="3600" b="1" i="0" u="none" strike="noStrike" kern="1200" cap="none" spc="-2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icrosoft JhengHei"/>
              </a:rPr>
              <a:t>「</a:t>
            </a:r>
            <a:r>
              <a:rPr lang="ja-JP" altLang="en-US" sz="3600" b="1" spc="-15" dirty="0">
                <a:solidFill>
                  <a:schemeClr val="bg1"/>
                </a:solidFill>
                <a:latin typeface="Meiryo UI" panose="020B0604030504040204" pitchFamily="50" charset="-128"/>
                <a:ea typeface="Meiryo UI" panose="020B0604030504040204" pitchFamily="50" charset="-128"/>
                <a:cs typeface="Microsoft JhengHei"/>
              </a:rPr>
              <a:t>リサイクル</a:t>
            </a:r>
            <a:r>
              <a:rPr kumimoji="1" sz="3600" b="1" i="0" u="none" strike="noStrike" kern="1200" cap="none" spc="-1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UI"/>
              </a:rPr>
              <a:t>」</a:t>
            </a:r>
            <a:r>
              <a:rPr kumimoji="1" sz="3600" b="1" i="0" u="none" strike="noStrike" kern="1200" cap="none" spc="180"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Yu Gothic UI"/>
              </a:rPr>
              <a:t>を</a:t>
            </a:r>
            <a:r>
              <a:rPr kumimoji="1" sz="3600" b="1" i="0" u="none" strike="noStrike" kern="1200" cap="none" spc="-15"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Yu Gothic UI"/>
              </a:rPr>
              <a:t>学</a:t>
            </a:r>
            <a:r>
              <a:rPr kumimoji="1" sz="3600" b="1" i="0" u="none" strike="noStrike" kern="1200" cap="none" spc="350"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Yu Gothic UI"/>
              </a:rPr>
              <a:t>ぶ</a:t>
            </a:r>
            <a:r>
              <a:rPr kumimoji="1" sz="3600" b="1" i="0" u="none" strike="noStrike" kern="1200" cap="none" spc="375"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Yu Gothic UI"/>
              </a:rPr>
              <a:t>のか</a:t>
            </a:r>
            <a:r>
              <a:rPr kumimoji="1" sz="3600" b="1" i="0" u="none" strike="noStrike" kern="1200" cap="none" spc="-1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UI"/>
              </a:rPr>
              <a:t>？</a:t>
            </a:r>
            <a:endParaRPr kumimoji="1" sz="2000" b="0" i="0" u="none" strike="noStrike" kern="1200" cap="none" spc="0" normalizeH="0" baseline="0" noProof="0" dirty="0">
              <a:ln>
                <a:noFill/>
              </a:ln>
              <a:solidFill>
                <a:prstClr val="black"/>
              </a:solidFill>
              <a:effectLst/>
              <a:uLnTx/>
              <a:uFillTx/>
              <a:latin typeface="Yu Gothic UI"/>
              <a:ea typeface="+mn-ea"/>
              <a:cs typeface="Yu Gothic UI"/>
            </a:endParaRPr>
          </a:p>
        </p:txBody>
      </p:sp>
      <p:sp>
        <p:nvSpPr>
          <p:cNvPr id="35" name="object 5"/>
          <p:cNvSpPr txBox="1"/>
          <p:nvPr/>
        </p:nvSpPr>
        <p:spPr>
          <a:xfrm>
            <a:off x="471280" y="393620"/>
            <a:ext cx="9559468" cy="320601"/>
          </a:xfrm>
          <a:prstGeom prst="rect">
            <a:avLst/>
          </a:prstGeom>
          <a:solidFill>
            <a:srgbClr val="002060"/>
          </a:solidFill>
          <a:ln>
            <a:noFill/>
          </a:ln>
        </p:spPr>
        <p:txBody>
          <a:bodyPr vert="horz" wrap="square" lIns="0" tIns="12700" rIns="0" bIns="0" rtlCol="0">
            <a:spAutoFit/>
          </a:bodyPr>
          <a:lstStyle/>
          <a:p>
            <a:pPr marL="504200" lvl="0" indent="-504200" defTabSz="1008400" fontAlgn="base">
              <a:spcBef>
                <a:spcPct val="0"/>
              </a:spcBef>
              <a:spcAft>
                <a:spcPct val="0"/>
              </a:spcAft>
              <a:defRPr/>
            </a:pPr>
            <a:r>
              <a:rPr kumimoji="1" lang="ja-JP" altLang="en-US"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探究</a:t>
            </a:r>
            <a:r>
              <a:rPr kumimoji="1"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素材</a:t>
            </a:r>
            <a:r>
              <a:rPr kumimoji="1" lang="en-US"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1</a:t>
            </a:r>
            <a:r>
              <a:rPr kumimoji="1" lang="en-US" altLang="ja-JP"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a:t>
            </a:r>
            <a:r>
              <a:rPr kumimoji="1" lang="ja-JP" altLang="en-US"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東部エリア</a:t>
            </a:r>
            <a:r>
              <a:rPr kumimoji="1" lang="en-US" altLang="ja-JP"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ゴミ</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を「お</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得</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」に資源に</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変える</a:t>
            </a:r>
            <a:r>
              <a:rPr kumimoji="0" lang="ja-JP" altLang="en-US" sz="20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ゼロ</a:t>
            </a:r>
            <a:r>
              <a:rPr kumimoji="0" lang="ja-JP" altLang="en-US" sz="20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0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ウェイストタウン 上勝</a:t>
            </a:r>
            <a:endParaRPr kumimoji="1" sz="200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Yu Gothic"/>
            </a:endParaRPr>
          </a:p>
        </p:txBody>
      </p:sp>
      <p:pic>
        <p:nvPicPr>
          <p:cNvPr id="38" name="図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
        <p:nvSpPr>
          <p:cNvPr id="2" name="テキスト ボックス 1"/>
          <p:cNvSpPr txBox="1"/>
          <p:nvPr/>
        </p:nvSpPr>
        <p:spPr>
          <a:xfrm>
            <a:off x="7876857" y="1633984"/>
            <a:ext cx="2700000" cy="276999"/>
          </a:xfrm>
          <a:prstGeom prst="rect">
            <a:avLst/>
          </a:prstGeom>
          <a:solidFill>
            <a:srgbClr val="002060"/>
          </a:solidFill>
        </p:spPr>
        <p:txBody>
          <a:bodyPr wrap="square" rtlCol="0">
            <a:spAutoFit/>
          </a:bodyPr>
          <a:lstStyle/>
          <a:p>
            <a:r>
              <a:rPr kumimoji="1" lang="ja-JP" altLang="en-US" sz="1200" dirty="0" smtClean="0">
                <a:solidFill>
                  <a:schemeClr val="bg1"/>
                </a:solidFill>
                <a:latin typeface="Meiryo UI" panose="020B0604030504040204" pitchFamily="50" charset="-128"/>
                <a:ea typeface="Meiryo UI" panose="020B0604030504040204" pitchFamily="50" charset="-128"/>
              </a:rPr>
              <a:t>写真：上勝町・ゼロウェイストセンター</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6642101" y="2154041"/>
            <a:ext cx="3929406" cy="861774"/>
          </a:xfrm>
          <a:prstGeom prst="rect">
            <a:avLst/>
          </a:prstGeom>
          <a:solidFill>
            <a:srgbClr val="002060">
              <a:alpha val="60000"/>
            </a:srgbClr>
          </a:solidFill>
        </p:spPr>
        <p:txBody>
          <a:bodyPr wrap="square" rtlCol="0">
            <a:spAutoFit/>
          </a:bodyPr>
          <a:lstStyle/>
          <a:p>
            <a:pPr algn="ctr"/>
            <a:r>
              <a:rPr kumimoji="1" lang="en-US" altLang="ja-JP" b="1" dirty="0" smtClean="0">
                <a:solidFill>
                  <a:schemeClr val="bg1"/>
                </a:solidFill>
                <a:latin typeface="Meiryo UI" panose="020B0604030504040204" pitchFamily="50" charset="-128"/>
                <a:ea typeface="Meiryo UI" panose="020B0604030504040204" pitchFamily="50" charset="-128"/>
              </a:rPr>
              <a:t>JAPAN TRAVEL AWARDS 2022</a:t>
            </a:r>
          </a:p>
          <a:p>
            <a:pPr algn="ctr"/>
            <a:r>
              <a:rPr lang="en-US" altLang="ja-JP" b="1" dirty="0">
                <a:solidFill>
                  <a:schemeClr val="bg1"/>
                </a:solidFill>
                <a:latin typeface="Meiryo UI" panose="020B0604030504040204" pitchFamily="50" charset="-128"/>
                <a:ea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rPr>
              <a:t>サステイナブル部門賞　受賞</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r>
              <a:rPr lang="en-US" altLang="ja-JP" sz="1400" b="1" dirty="0" smtClean="0">
                <a:solidFill>
                  <a:schemeClr val="bg1"/>
                </a:solidFill>
                <a:latin typeface="Meiryo UI" panose="020B0604030504040204" pitchFamily="50" charset="-128"/>
                <a:ea typeface="Meiryo UI" panose="020B0604030504040204" pitchFamily="50" charset="-128"/>
              </a:rPr>
              <a:t>-HOTEL WHY-</a:t>
            </a:r>
          </a:p>
        </p:txBody>
      </p:sp>
      <p:pic>
        <p:nvPicPr>
          <p:cNvPr id="15" name="図 14"/>
          <p:cNvPicPr>
            <a:picLocks noChangeAspect="1"/>
          </p:cNvPicPr>
          <p:nvPr/>
        </p:nvPicPr>
        <p:blipFill>
          <a:blip r:embed="rId5"/>
          <a:stretch>
            <a:fillRect/>
          </a:stretch>
        </p:blipFill>
        <p:spPr>
          <a:xfrm>
            <a:off x="8130713" y="274728"/>
            <a:ext cx="538281" cy="540001"/>
          </a:xfrm>
          <a:prstGeom prst="rect">
            <a:avLst/>
          </a:prstGeom>
        </p:spPr>
      </p:pic>
      <p:pic>
        <p:nvPicPr>
          <p:cNvPr id="16" name="図 15"/>
          <p:cNvPicPr>
            <a:picLocks noChangeAspect="1"/>
          </p:cNvPicPr>
          <p:nvPr/>
        </p:nvPicPr>
        <p:blipFill>
          <a:blip r:embed="rId6"/>
          <a:stretch>
            <a:fillRect/>
          </a:stretch>
        </p:blipFill>
        <p:spPr>
          <a:xfrm>
            <a:off x="8661618" y="273441"/>
            <a:ext cx="546724" cy="541287"/>
          </a:xfrm>
          <a:prstGeom prst="rect">
            <a:avLst/>
          </a:prstGeom>
        </p:spPr>
      </p:pic>
      <p:sp>
        <p:nvSpPr>
          <p:cNvPr id="10" name="スライド番号プレースホルダー 9"/>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chemeClr val="bg1"/>
                </a:solidFill>
              </a:rPr>
              <a:t>3</a:t>
            </a:fld>
            <a:endParaRPr lang="ja-JP" altLang="en-US" dirty="0">
              <a:solidFill>
                <a:schemeClr val="bg1"/>
              </a:solidFill>
            </a:endParaRPr>
          </a:p>
        </p:txBody>
      </p:sp>
    </p:spTree>
    <p:extLst>
      <p:ext uri="{BB962C8B-B14F-4D97-AF65-F5344CB8AC3E}">
        <p14:creationId xmlns:p14="http://schemas.microsoft.com/office/powerpoint/2010/main" val="3443363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bject 5"/>
          <p:cNvSpPr txBox="1"/>
          <p:nvPr/>
        </p:nvSpPr>
        <p:spPr>
          <a:xfrm>
            <a:off x="471280" y="393620"/>
            <a:ext cx="9559468" cy="320601"/>
          </a:xfrm>
          <a:prstGeom prst="rect">
            <a:avLst/>
          </a:prstGeom>
          <a:solidFill>
            <a:srgbClr val="002060"/>
          </a:solidFill>
          <a:ln>
            <a:noFill/>
          </a:ln>
        </p:spPr>
        <p:txBody>
          <a:bodyPr vert="horz" wrap="square" lIns="0" tIns="12700" rIns="0" bIns="0" rtlCol="0">
            <a:spAutoFit/>
          </a:bodyPr>
          <a:lstStyle/>
          <a:p>
            <a:pPr marL="504200" lvl="0" indent="-504200" defTabSz="1008400" fontAlgn="base">
              <a:spcBef>
                <a:spcPct val="0"/>
              </a:spcBef>
              <a:spcAft>
                <a:spcPct val="0"/>
              </a:spcAft>
              <a:defRPr/>
            </a:pPr>
            <a:r>
              <a:rPr lang="ja-JP" altLang="en-US" sz="2000" dirty="0" smtClean="0">
                <a:solidFill>
                  <a:schemeClr val="bg1"/>
                </a:solidFill>
                <a:latin typeface="Meiryo UI" panose="020B0604030504040204" pitchFamily="50" charset="-128"/>
                <a:ea typeface="Meiryo UI" panose="020B0604030504040204" pitchFamily="50" charset="-128"/>
                <a:cs typeface="Yu Gothic"/>
              </a:rPr>
              <a:t>探究素材</a:t>
            </a:r>
            <a:r>
              <a:rPr lang="en-US" altLang="ja-JP" sz="2000" dirty="0">
                <a:solidFill>
                  <a:schemeClr val="bg1"/>
                </a:solidFill>
                <a:latin typeface="Meiryo UI" panose="020B0604030504040204" pitchFamily="50" charset="-128"/>
                <a:ea typeface="Meiryo UI" panose="020B0604030504040204" pitchFamily="50" charset="-128"/>
                <a:cs typeface="Yu Gothic"/>
              </a:rPr>
              <a:t>1【</a:t>
            </a:r>
            <a:r>
              <a:rPr lang="ja-JP" altLang="en-US" sz="2000" dirty="0">
                <a:solidFill>
                  <a:schemeClr val="bg1"/>
                </a:solidFill>
                <a:latin typeface="Meiryo UI" panose="020B0604030504040204" pitchFamily="50" charset="-128"/>
                <a:ea typeface="Meiryo UI" panose="020B0604030504040204" pitchFamily="50" charset="-128"/>
                <a:cs typeface="Yu Gothic"/>
              </a:rPr>
              <a:t>東部エリア</a:t>
            </a:r>
            <a:r>
              <a:rPr lang="en-US" altLang="ja-JP" sz="2000" dirty="0">
                <a:solidFill>
                  <a:schemeClr val="bg1"/>
                </a:solidFill>
                <a:latin typeface="Meiryo UI" panose="020B0604030504040204" pitchFamily="50" charset="-128"/>
                <a:ea typeface="Meiryo UI" panose="020B0604030504040204" pitchFamily="50" charset="-128"/>
                <a:cs typeface="Yu Gothic"/>
              </a:rPr>
              <a:t>】</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ゴミを「お</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得</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」に資源に変える</a:t>
            </a:r>
            <a:r>
              <a:rPr kumimoji="0" lang="ja-JP" altLang="en-US" sz="20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ゼロ・</a:t>
            </a:r>
            <a:r>
              <a:rPr kumimoji="0" lang="ja-JP" altLang="en-US" sz="20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ウェイストタウン 上勝</a:t>
            </a:r>
            <a:endParaRPr lang="ja-JP" altLang="en-US" sz="2000" dirty="0">
              <a:solidFill>
                <a:schemeClr val="bg1"/>
              </a:solidFill>
              <a:latin typeface="Meiryo UI" panose="020B0604030504040204" pitchFamily="50" charset="-128"/>
              <a:ea typeface="Meiryo UI" panose="020B0604030504040204" pitchFamily="50" charset="-128"/>
              <a:cs typeface="Yu Gothic"/>
            </a:endParaRPr>
          </a:p>
        </p:txBody>
      </p:sp>
      <p:sp>
        <p:nvSpPr>
          <p:cNvPr id="11" name="object 11"/>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25"/>
          <p:cNvSpPr txBox="1"/>
          <p:nvPr/>
        </p:nvSpPr>
        <p:spPr>
          <a:xfrm>
            <a:off x="264140" y="1016878"/>
            <a:ext cx="10080000" cy="6387004"/>
          </a:xfrm>
          <a:prstGeom prst="rect">
            <a:avLst/>
          </a:prstGeom>
          <a:solidFill>
            <a:srgbClr val="002060"/>
          </a:solidFill>
        </p:spPr>
        <p:txBody>
          <a:bodyPr vert="horz" wrap="square" lIns="0" tIns="26034" rIns="0" bIns="0" rtlCol="0">
            <a:spAutoFit/>
          </a:bodyPr>
          <a:lstStyle/>
          <a:p>
            <a:pPr marL="12700" lvl="0">
              <a:spcBef>
                <a:spcPts val="204"/>
              </a:spcBef>
              <a:buSzPct val="91666"/>
              <a:tabLst>
                <a:tab pos="165735" algn="l"/>
              </a:tabLst>
              <a:defRPr/>
            </a:pPr>
            <a:r>
              <a:rPr lang="ja-JP" altLang="en-US" sz="2000" b="1" dirty="0" smtClean="0">
                <a:solidFill>
                  <a:schemeClr val="bg1"/>
                </a:solidFill>
                <a:latin typeface="Meiryo UI" panose="020B0604030504040204" pitchFamily="50" charset="-128"/>
                <a:ea typeface="Meiryo UI" panose="020B0604030504040204" pitchFamily="50" charset="-128"/>
                <a:cs typeface="MS UI Gothic"/>
              </a:rPr>
              <a:t>■上勝町ゼロ</a:t>
            </a:r>
            <a:r>
              <a:rPr lang="ja-JP" altLang="en-US" sz="2000" b="1" dirty="0">
                <a:solidFill>
                  <a:schemeClr val="bg1"/>
                </a:solidFill>
                <a:latin typeface="Meiryo UI" panose="020B0604030504040204" pitchFamily="50" charset="-128"/>
                <a:ea typeface="Meiryo UI" panose="020B0604030504040204" pitchFamily="50" charset="-128"/>
                <a:cs typeface="MS UI Gothic"/>
              </a:rPr>
              <a:t>・</a:t>
            </a:r>
            <a:r>
              <a:rPr lang="ja-JP" altLang="en-US" sz="2000" b="1" dirty="0" smtClean="0">
                <a:solidFill>
                  <a:schemeClr val="bg1"/>
                </a:solidFill>
                <a:latin typeface="Meiryo UI" panose="020B0604030504040204" pitchFamily="50" charset="-128"/>
                <a:ea typeface="Meiryo UI" panose="020B0604030504040204" pitchFamily="50" charset="-128"/>
                <a:cs typeface="MS UI Gothic"/>
              </a:rPr>
              <a:t>ウェイストセンター</a:t>
            </a:r>
            <a:endParaRPr lang="ja-JP" altLang="en-US"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dirty="0" smtClean="0">
                <a:solidFill>
                  <a:schemeClr val="bg1"/>
                </a:solidFill>
                <a:latin typeface="Meiryo UI" panose="020B0604030504040204" pitchFamily="50" charset="-128"/>
                <a:ea typeface="Meiryo UI" panose="020B0604030504040204" pitchFamily="50" charset="-128"/>
                <a:cs typeface="MS UI Gothic"/>
              </a:rPr>
              <a:t>・町民</a:t>
            </a:r>
            <a:r>
              <a:rPr lang="ja-JP" altLang="en-US" dirty="0">
                <a:solidFill>
                  <a:schemeClr val="bg1"/>
                </a:solidFill>
                <a:latin typeface="Meiryo UI" panose="020B0604030504040204" pitchFamily="50" charset="-128"/>
                <a:ea typeface="Meiryo UI" panose="020B0604030504040204" pitchFamily="50" charset="-128"/>
                <a:cs typeface="MS UI Gothic"/>
              </a:rPr>
              <a:t>自らがゴミを</a:t>
            </a:r>
            <a:r>
              <a:rPr lang="ja-JP" altLang="en-US" dirty="0" smtClean="0">
                <a:solidFill>
                  <a:schemeClr val="bg1"/>
                </a:solidFill>
                <a:latin typeface="Meiryo UI" panose="020B0604030504040204" pitchFamily="50" charset="-128"/>
                <a:ea typeface="Meiryo UI" panose="020B0604030504040204" pitchFamily="50" charset="-128"/>
                <a:cs typeface="MS UI Gothic"/>
              </a:rPr>
              <a:t>持ち込む、上勝町</a:t>
            </a:r>
            <a:r>
              <a:rPr lang="ja-JP" altLang="en-US" dirty="0">
                <a:solidFill>
                  <a:schemeClr val="bg1"/>
                </a:solidFill>
                <a:latin typeface="Meiryo UI" panose="020B0604030504040204" pitchFamily="50" charset="-128"/>
                <a:ea typeface="Meiryo UI" panose="020B0604030504040204" pitchFamily="50" charset="-128"/>
                <a:cs typeface="MS UI Gothic"/>
              </a:rPr>
              <a:t>を象徴する施設です</a:t>
            </a:r>
            <a:r>
              <a:rPr lang="ja-JP" altLang="en-US" dirty="0" smtClean="0">
                <a:solidFill>
                  <a:schemeClr val="bg1"/>
                </a:solidFill>
                <a:latin typeface="Meiryo UI" panose="020B0604030504040204" pitchFamily="50" charset="-128"/>
                <a:ea typeface="Meiryo UI" panose="020B0604030504040204" pitchFamily="50" charset="-128"/>
                <a:cs typeface="MS UI Gothic"/>
              </a:rPr>
              <a:t>。</a:t>
            </a: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dirty="0" smtClean="0">
                <a:solidFill>
                  <a:schemeClr val="bg1"/>
                </a:solidFill>
                <a:latin typeface="Meiryo UI" panose="020B0604030504040204" pitchFamily="50" charset="-128"/>
                <a:ea typeface="Meiryo UI" panose="020B0604030504040204" pitchFamily="50" charset="-128"/>
                <a:cs typeface="MS UI Gothic"/>
              </a:rPr>
              <a:t>・</a:t>
            </a:r>
            <a:r>
              <a:rPr lang="ja-JP" altLang="en-US" b="1" u="sng" dirty="0" smtClean="0">
                <a:solidFill>
                  <a:schemeClr val="bg1"/>
                </a:solidFill>
                <a:latin typeface="Meiryo UI" panose="020B0604030504040204" pitchFamily="50" charset="-128"/>
                <a:ea typeface="Meiryo UI" panose="020B0604030504040204" pitchFamily="50" charset="-128"/>
                <a:cs typeface="MS UI Gothic"/>
              </a:rPr>
              <a:t>ゼロ</a:t>
            </a:r>
            <a:r>
              <a:rPr lang="ja-JP" altLang="en-US" b="1" u="sng" dirty="0">
                <a:solidFill>
                  <a:schemeClr val="bg1"/>
                </a:solidFill>
                <a:latin typeface="Meiryo UI" panose="020B0604030504040204" pitchFamily="50" charset="-128"/>
                <a:ea typeface="Meiryo UI" panose="020B0604030504040204" pitchFamily="50" charset="-128"/>
                <a:cs typeface="MS UI Gothic"/>
              </a:rPr>
              <a:t>・ウェイスト運動</a:t>
            </a:r>
            <a:r>
              <a:rPr lang="ja-JP" altLang="en-US" dirty="0">
                <a:solidFill>
                  <a:schemeClr val="bg1"/>
                </a:solidFill>
                <a:latin typeface="Meiryo UI" panose="020B0604030504040204" pitchFamily="50" charset="-128"/>
                <a:ea typeface="Meiryo UI" panose="020B0604030504040204" pitchFamily="50" charset="-128"/>
                <a:cs typeface="MS UI Gothic"/>
              </a:rPr>
              <a:t>の</a:t>
            </a:r>
            <a:r>
              <a:rPr lang="ja-JP" altLang="en-US" dirty="0" smtClean="0">
                <a:solidFill>
                  <a:schemeClr val="bg1"/>
                </a:solidFill>
                <a:latin typeface="Meiryo UI" panose="020B0604030504040204" pitchFamily="50" charset="-128"/>
                <a:ea typeface="Meiryo UI" panose="020B0604030504040204" pitchFamily="50" charset="-128"/>
                <a:cs typeface="MS UI Gothic"/>
              </a:rPr>
              <a:t>歴史を学び、</a:t>
            </a:r>
            <a:r>
              <a:rPr lang="ja-JP" altLang="en-US" b="1" u="sng" dirty="0" smtClean="0">
                <a:solidFill>
                  <a:schemeClr val="bg1"/>
                </a:solidFill>
                <a:latin typeface="Meiryo UI" panose="020B0604030504040204" pitchFamily="50" charset="-128"/>
                <a:ea typeface="Meiryo UI" panose="020B0604030504040204" pitchFamily="50" charset="-128"/>
                <a:cs typeface="MS UI Gothic"/>
              </a:rPr>
              <a:t>ゴミ</a:t>
            </a:r>
            <a:r>
              <a:rPr lang="ja-JP" altLang="en-US" b="1" u="sng" dirty="0">
                <a:solidFill>
                  <a:schemeClr val="bg1"/>
                </a:solidFill>
                <a:latin typeface="Meiryo UI" panose="020B0604030504040204" pitchFamily="50" charset="-128"/>
                <a:ea typeface="Meiryo UI" panose="020B0604030504040204" pitchFamily="50" charset="-128"/>
                <a:cs typeface="MS UI Gothic"/>
              </a:rPr>
              <a:t>を</a:t>
            </a:r>
            <a:r>
              <a:rPr lang="en-US" altLang="ja-JP" b="1" u="sng" dirty="0">
                <a:solidFill>
                  <a:schemeClr val="bg1"/>
                </a:solidFill>
                <a:latin typeface="Meiryo UI" panose="020B0604030504040204" pitchFamily="50" charset="-128"/>
                <a:ea typeface="Meiryo UI" panose="020B0604030504040204" pitchFamily="50" charset="-128"/>
                <a:cs typeface="MS UI Gothic"/>
              </a:rPr>
              <a:t>45</a:t>
            </a:r>
            <a:r>
              <a:rPr lang="ja-JP" altLang="en-US" b="1" u="sng" dirty="0">
                <a:solidFill>
                  <a:schemeClr val="bg1"/>
                </a:solidFill>
                <a:latin typeface="Meiryo UI" panose="020B0604030504040204" pitchFamily="50" charset="-128"/>
                <a:ea typeface="Meiryo UI" panose="020B0604030504040204" pitchFamily="50" charset="-128"/>
                <a:cs typeface="MS UI Gothic"/>
              </a:rPr>
              <a:t>分別する現場を見学する</a:t>
            </a:r>
            <a:r>
              <a:rPr lang="ja-JP" altLang="en-US" b="1" u="sng" dirty="0" smtClean="0">
                <a:solidFill>
                  <a:schemeClr val="bg1"/>
                </a:solidFill>
                <a:latin typeface="Meiryo UI" panose="020B0604030504040204" pitchFamily="50" charset="-128"/>
                <a:ea typeface="Meiryo UI" panose="020B0604030504040204" pitchFamily="50" charset="-128"/>
                <a:cs typeface="MS UI Gothic"/>
              </a:rPr>
              <a:t>スタディツアー</a:t>
            </a:r>
            <a:r>
              <a:rPr lang="ja-JP" altLang="en-US" dirty="0" smtClean="0">
                <a:solidFill>
                  <a:schemeClr val="bg1"/>
                </a:solidFill>
                <a:latin typeface="Meiryo UI" panose="020B0604030504040204" pitchFamily="50" charset="-128"/>
                <a:ea typeface="Meiryo UI" panose="020B0604030504040204" pitchFamily="50" charset="-128"/>
                <a:cs typeface="MS UI Gothic"/>
              </a:rPr>
              <a:t>を通じて、</a:t>
            </a: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dirty="0" smtClean="0">
                <a:solidFill>
                  <a:schemeClr val="bg1"/>
                </a:solidFill>
                <a:latin typeface="Meiryo UI" panose="020B0604030504040204" pitchFamily="50" charset="-128"/>
                <a:ea typeface="Meiryo UI" panose="020B0604030504040204" pitchFamily="50" charset="-128"/>
                <a:cs typeface="MS UI Gothic"/>
              </a:rPr>
              <a:t>　ゴミ問題</a:t>
            </a:r>
            <a:r>
              <a:rPr lang="ja-JP" altLang="en-US" dirty="0">
                <a:solidFill>
                  <a:schemeClr val="bg1"/>
                </a:solidFill>
                <a:latin typeface="Meiryo UI" panose="020B0604030504040204" pitchFamily="50" charset="-128"/>
                <a:ea typeface="Meiryo UI" panose="020B0604030504040204" pitchFamily="50" charset="-128"/>
                <a:cs typeface="MS UI Gothic"/>
              </a:rPr>
              <a:t>を考え、持続可能な社会について考える機会を得ることができます</a:t>
            </a:r>
            <a:r>
              <a:rPr lang="ja-JP" altLang="en-US" dirty="0" smtClean="0">
                <a:solidFill>
                  <a:schemeClr val="bg1"/>
                </a:solidFill>
                <a:latin typeface="Meiryo UI" panose="020B0604030504040204" pitchFamily="50" charset="-128"/>
                <a:ea typeface="Meiryo UI" panose="020B0604030504040204" pitchFamily="50" charset="-128"/>
                <a:cs typeface="MS UI Gothic"/>
              </a:rPr>
              <a:t>。　　</a:t>
            </a: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p:txBody>
      </p:sp>
      <p:sp>
        <p:nvSpPr>
          <p:cNvPr id="16" name="object 4">
            <a:extLst>
              <a:ext uri="{FF2B5EF4-FFF2-40B4-BE49-F238E27FC236}">
                <a16:creationId xmlns:a16="http://schemas.microsoft.com/office/drawing/2014/main" id="{C002F009-09FE-1DEF-57FD-620E24FC7FD9}"/>
              </a:ext>
            </a:extLst>
          </p:cNvPr>
          <p:cNvSpPr txBox="1"/>
          <p:nvPr/>
        </p:nvSpPr>
        <p:spPr>
          <a:xfrm>
            <a:off x="3034324" y="5078634"/>
            <a:ext cx="3083454" cy="2154436"/>
          </a:xfrm>
          <a:prstGeom prst="rect">
            <a:avLst/>
          </a:prstGeom>
          <a:solidFill>
            <a:schemeClr val="bg1"/>
          </a:solidFill>
          <a:ln w="38100">
            <a:noFill/>
          </a:ln>
        </p:spPr>
        <p:txBody>
          <a:bodyPr vert="horz" wrap="square" lIns="0" tIns="12700" rIns="0" bIns="0" rtlCol="0">
            <a:spAutoFit/>
          </a:bodyPr>
          <a:lstStyle/>
          <a:p>
            <a:pPr marL="85725" marR="0" lvl="0" indent="0" algn="l" defTabSz="914400" rtl="0" eaLnBrk="1" fontAlgn="auto" latinLnBrk="0" hangingPunct="1">
              <a:lnSpc>
                <a:spcPts val="1340"/>
              </a:lnSpc>
              <a:spcBef>
                <a:spcPts val="50"/>
              </a:spcBef>
              <a:spcAft>
                <a:spcPts val="0"/>
              </a:spcAft>
              <a:buClrTx/>
              <a:buSzTx/>
              <a:buFontTx/>
              <a:buNone/>
              <a:tabLst/>
              <a:defRPr/>
            </a:pPr>
            <a:endParaRPr kumimoji="1" lang="en-US" altLang="ja-JP" b="0" i="0" u="none" strike="noStrike" kern="1200" cap="none" spc="0" normalizeH="0" baseline="0" noProof="0" dirty="0" smtClean="0">
              <a:ln>
                <a:noFill/>
              </a:ln>
              <a:solidFill>
                <a:srgbClr val="FF0000"/>
              </a:solidFill>
              <a:effectLst/>
              <a:uLnTx/>
              <a:uFillTx/>
              <a:latin typeface="+mn-ea"/>
              <a:cs typeface="Yu Gothic"/>
            </a:endParaRPr>
          </a:p>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rPr>
              <a:t>体験概要</a:t>
            </a:r>
            <a:endParaRPr kumimoji="1" lang="en-US" altLang="ja-JP"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endParaRPr>
          </a:p>
          <a:p>
            <a:pPr marL="85725" marR="0" lvl="0" indent="0" algn="l" defTabSz="914400" rtl="0" eaLnBrk="1" fontAlgn="auto" latinLnBrk="0" hangingPunct="1">
              <a:lnSpc>
                <a:spcPts val="1340"/>
              </a:lnSpc>
              <a:spcBef>
                <a:spcPts val="50"/>
              </a:spcBef>
              <a:spcAft>
                <a:spcPts val="0"/>
              </a:spcAft>
              <a:buClrTx/>
              <a:buSzTx/>
              <a:buFontTx/>
              <a:buNone/>
              <a:tabLst/>
              <a:defRPr/>
            </a:pPr>
            <a:endParaRPr kumimoji="1" lang="en-US" altLang="ja-JP" sz="1400" b="0"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Yu Gothic"/>
            </a:endParaRPr>
          </a:p>
          <a:p>
            <a:pPr marL="85725" marR="0" lvl="0" indent="0" algn="l" defTabSz="914400" rtl="0" eaLnBrk="1" fontAlgn="auto" latinLnBrk="0" hangingPunct="1">
              <a:lnSpc>
                <a:spcPts val="1340"/>
              </a:lnSpc>
              <a:spcBef>
                <a:spcPts val="50"/>
              </a:spcBef>
              <a:spcAft>
                <a:spcPts val="0"/>
              </a:spcAft>
              <a:buClrTx/>
              <a:buSzTx/>
              <a:buFontTx/>
              <a:buNone/>
              <a:tabLst/>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体験期間：年中</a:t>
            </a:r>
            <a:endParaRPr lang="en-US" altLang="ja-JP" sz="1400" b="1" dirty="0" smtClean="0">
              <a:solidFill>
                <a:srgbClr val="002060"/>
              </a:solidFill>
              <a:latin typeface="Meiryo UI" panose="020B0604030504040204" pitchFamily="50" charset="-128"/>
              <a:ea typeface="Meiryo UI" panose="020B0604030504040204" pitchFamily="50" charset="-128"/>
              <a:cs typeface="Yu Gothic"/>
            </a:endParaRPr>
          </a:p>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体験時間：約</a:t>
            </a:r>
            <a:r>
              <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45</a:t>
            </a: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分</a:t>
            </a:r>
            <a:endPar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endParaRPr>
          </a:p>
          <a:p>
            <a:pPr marL="85725">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受入人数：</a:t>
            </a:r>
            <a:r>
              <a:rPr lang="en-US" altLang="ja-JP" sz="1400" b="1" dirty="0">
                <a:solidFill>
                  <a:srgbClr val="002060"/>
                </a:solidFill>
                <a:latin typeface="Meiryo UI" panose="020B0604030504040204" pitchFamily="50" charset="-128"/>
                <a:ea typeface="Meiryo UI" panose="020B0604030504040204" pitchFamily="50" charset="-128"/>
                <a:cs typeface="Yu Gothic"/>
              </a:rPr>
              <a:t>50</a:t>
            </a:r>
            <a:r>
              <a:rPr lang="ja-JP" altLang="en-US" sz="1400" b="1" dirty="0">
                <a:solidFill>
                  <a:srgbClr val="002060"/>
                </a:solidFill>
                <a:latin typeface="Meiryo UI" panose="020B0604030504040204" pitchFamily="50" charset="-128"/>
                <a:ea typeface="Meiryo UI" panose="020B0604030504040204" pitchFamily="50" charset="-128"/>
                <a:cs typeface="Yu Gothic"/>
              </a:rPr>
              <a:t>名（以上は</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ご相談</a:t>
            </a:r>
            <a:r>
              <a:rPr lang="ja-JP" altLang="en-US" sz="1400" b="1" dirty="0">
                <a:solidFill>
                  <a:srgbClr val="002060"/>
                </a:solidFill>
                <a:latin typeface="Meiryo UI" panose="020B0604030504040204" pitchFamily="50" charset="-128"/>
                <a:ea typeface="Meiryo UI" panose="020B0604030504040204" pitchFamily="50" charset="-128"/>
                <a:cs typeface="Yu Gothic"/>
              </a:rPr>
              <a:t>）</a:t>
            </a: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　</a:t>
            </a:r>
            <a:endPar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金      額：</a:t>
            </a:r>
            <a:r>
              <a:rPr lang="zh-TW" altLang="en-US" sz="1400" b="1" dirty="0">
                <a:solidFill>
                  <a:srgbClr val="002060"/>
                </a:solidFill>
                <a:latin typeface="Meiryo UI" panose="020B0604030504040204" pitchFamily="50" charset="-128"/>
                <a:ea typeface="Meiryo UI" panose="020B0604030504040204" pitchFamily="50" charset="-128"/>
                <a:cs typeface="Yu Gothic"/>
              </a:rPr>
              <a:t>現在改定中</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　</a:t>
            </a:r>
            <a:endParaRPr lang="en-US" altLang="ja-JP" sz="1400" b="1" dirty="0" smtClean="0">
              <a:solidFill>
                <a:srgbClr val="00206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住      所：</a:t>
            </a:r>
            <a:r>
              <a:rPr lang="zh-TW" altLang="en-US" sz="1400" b="1" dirty="0" smtClean="0">
                <a:solidFill>
                  <a:srgbClr val="002060"/>
                </a:solidFill>
                <a:latin typeface="Meiryo UI" panose="020B0604030504040204" pitchFamily="50" charset="-128"/>
                <a:ea typeface="Meiryo UI" panose="020B0604030504040204" pitchFamily="50" charset="-128"/>
                <a:cs typeface="Yu Gothic"/>
              </a:rPr>
              <a:t>徳島県</a:t>
            </a:r>
            <a:r>
              <a:rPr lang="zh-TW" altLang="en-US" sz="1400" b="1" dirty="0">
                <a:solidFill>
                  <a:srgbClr val="002060"/>
                </a:solidFill>
                <a:latin typeface="Meiryo UI" panose="020B0604030504040204" pitchFamily="50" charset="-128"/>
                <a:ea typeface="Meiryo UI" panose="020B0604030504040204" pitchFamily="50" charset="-128"/>
                <a:cs typeface="Yu Gothic"/>
              </a:rPr>
              <a:t>勝浦郡上勝町</a:t>
            </a:r>
            <a:r>
              <a:rPr lang="zh-TW" altLang="en-US" sz="1400" b="1" dirty="0" smtClean="0">
                <a:solidFill>
                  <a:srgbClr val="002060"/>
                </a:solidFill>
                <a:latin typeface="Meiryo UI" panose="020B0604030504040204" pitchFamily="50" charset="-128"/>
                <a:ea typeface="Meiryo UI" panose="020B0604030504040204" pitchFamily="50" charset="-128"/>
                <a:cs typeface="Yu Gothic"/>
              </a:rPr>
              <a:t>大字</a:t>
            </a:r>
            <a:endParaRPr lang="en-US" altLang="zh-TW" sz="1400" b="1" dirty="0" smtClean="0">
              <a:solidFill>
                <a:srgbClr val="00206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lang="en-US" altLang="zh-TW" sz="1400" b="1" dirty="0">
                <a:solidFill>
                  <a:srgbClr val="002060"/>
                </a:solidFill>
                <a:latin typeface="Meiryo UI" panose="020B0604030504040204" pitchFamily="50" charset="-128"/>
                <a:ea typeface="Meiryo UI" panose="020B0604030504040204" pitchFamily="50" charset="-128"/>
                <a:cs typeface="Yu Gothic"/>
              </a:rPr>
              <a:t> </a:t>
            </a:r>
            <a:r>
              <a:rPr lang="en-US" altLang="zh-TW" sz="1400" b="1" dirty="0" smtClean="0">
                <a:solidFill>
                  <a:srgbClr val="002060"/>
                </a:solidFill>
                <a:latin typeface="Meiryo UI" panose="020B0604030504040204" pitchFamily="50" charset="-128"/>
                <a:ea typeface="Meiryo UI" panose="020B0604030504040204" pitchFamily="50" charset="-128"/>
                <a:cs typeface="Yu Gothic"/>
              </a:rPr>
              <a:t>            </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　</a:t>
            </a:r>
            <a:r>
              <a:rPr lang="zh-TW" altLang="en-US" sz="1400" b="1" dirty="0" smtClean="0">
                <a:solidFill>
                  <a:srgbClr val="002060"/>
                </a:solidFill>
                <a:latin typeface="Meiryo UI" panose="020B0604030504040204" pitchFamily="50" charset="-128"/>
                <a:ea typeface="Meiryo UI" panose="020B0604030504040204" pitchFamily="50" charset="-128"/>
                <a:cs typeface="Yu Gothic"/>
              </a:rPr>
              <a:t>福原字下日浦</a:t>
            </a:r>
            <a:r>
              <a:rPr lang="zh-TW" altLang="en-US" sz="1400" b="1" dirty="0">
                <a:solidFill>
                  <a:srgbClr val="002060"/>
                </a:solidFill>
                <a:latin typeface="Meiryo UI" panose="020B0604030504040204" pitchFamily="50" charset="-128"/>
                <a:ea typeface="Meiryo UI" panose="020B0604030504040204" pitchFamily="50" charset="-128"/>
                <a:cs typeface="Yu Gothic"/>
              </a:rPr>
              <a:t>７番地</a:t>
            </a:r>
            <a:r>
              <a:rPr lang="zh-TW" altLang="en-US" sz="1400" b="1" dirty="0" smtClean="0">
                <a:solidFill>
                  <a:srgbClr val="002060"/>
                </a:solidFill>
                <a:latin typeface="Meiryo UI" panose="020B0604030504040204" pitchFamily="50" charset="-128"/>
                <a:ea typeface="Meiryo UI" panose="020B0604030504040204" pitchFamily="50" charset="-128"/>
                <a:cs typeface="Yu Gothic"/>
              </a:rPr>
              <a:t>２</a:t>
            </a:r>
            <a:endParaRPr lang="en-US" altLang="zh-TW" sz="1400" b="1" dirty="0" smtClean="0">
              <a:solidFill>
                <a:srgbClr val="00206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連 絡 先 ：</a:t>
            </a:r>
            <a:r>
              <a:rPr lang="ja-JP" altLang="en-US" sz="1200" b="1" dirty="0" smtClean="0">
                <a:solidFill>
                  <a:srgbClr val="002060"/>
                </a:solidFill>
                <a:latin typeface="Meiryo UI" panose="020B0604030504040204" pitchFamily="50" charset="-128"/>
                <a:ea typeface="Meiryo UI" panose="020B0604030504040204" pitchFamily="50" charset="-128"/>
                <a:cs typeface="Yu Gothic"/>
              </a:rPr>
              <a:t>イーストとくしま観光推進機構</a:t>
            </a:r>
            <a:endParaRPr lang="en-US" altLang="ja-JP" sz="1200" b="1" dirty="0" smtClean="0">
              <a:solidFill>
                <a:srgbClr val="002060"/>
              </a:solidFill>
              <a:latin typeface="Meiryo UI" panose="020B0604030504040204" pitchFamily="50" charset="-128"/>
              <a:ea typeface="Meiryo UI" panose="020B0604030504040204" pitchFamily="50" charset="-128"/>
              <a:cs typeface="Yu Gothic"/>
            </a:endParaRPr>
          </a:p>
          <a:p>
            <a:pPr marL="85725">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　　　　　　　　</a:t>
            </a:r>
            <a:r>
              <a:rPr lang="en-US" altLang="ja-JP" sz="1400" b="1" dirty="0" smtClean="0">
                <a:solidFill>
                  <a:srgbClr val="002060"/>
                </a:solidFill>
                <a:latin typeface="Meiryo UI" panose="020B0604030504040204" pitchFamily="50" charset="-128"/>
                <a:ea typeface="Meiryo UI" panose="020B0604030504040204" pitchFamily="50" charset="-128"/>
                <a:cs typeface="Yu Gothic"/>
              </a:rPr>
              <a:t>TEL</a:t>
            </a:r>
            <a:r>
              <a:rPr lang="ja-JP" altLang="en-US" sz="1400" dirty="0" smtClean="0">
                <a:solidFill>
                  <a:schemeClr val="tx2"/>
                </a:solidFill>
                <a:latin typeface="Meiryo UI" panose="020B0604030504040204" pitchFamily="50" charset="-128"/>
                <a:ea typeface="Meiryo UI" panose="020B0604030504040204" pitchFamily="50" charset="-128"/>
                <a:cs typeface="Yu Gothic"/>
              </a:rPr>
              <a:t>　</a:t>
            </a:r>
            <a:r>
              <a:rPr lang="en-US" altLang="ja-JP" sz="1400" b="1" dirty="0" smtClean="0">
                <a:solidFill>
                  <a:srgbClr val="002060"/>
                </a:solidFill>
                <a:latin typeface="Meiryo UI" panose="020B0604030504040204" pitchFamily="50" charset="-128"/>
                <a:ea typeface="Meiryo UI" panose="020B0604030504040204" pitchFamily="50" charset="-128"/>
              </a:rPr>
              <a:t>088-678-2811</a:t>
            </a:r>
          </a:p>
          <a:p>
            <a:pPr marL="85725" lvl="0">
              <a:lnSpc>
                <a:spcPts val="1340"/>
              </a:lnSpc>
              <a:spcBef>
                <a:spcPts val="50"/>
              </a:spcBef>
              <a:defRPr/>
            </a:pPr>
            <a:endParaRPr lang="en-US" altLang="ja-JP" sz="1400" b="1" dirty="0" smtClean="0">
              <a:solidFill>
                <a:prstClr val="black"/>
              </a:solidFill>
              <a:latin typeface="Meiryo UI" panose="020B0604030504040204" pitchFamily="50" charset="-128"/>
              <a:ea typeface="Meiryo UI" panose="020B0604030504040204" pitchFamily="50" charset="-128"/>
              <a:cs typeface="Yu Gothic"/>
            </a:endParaRPr>
          </a:p>
        </p:txBody>
      </p:sp>
      <p:sp>
        <p:nvSpPr>
          <p:cNvPr id="28" name="object 4">
            <a:extLst>
              <a:ext uri="{FF2B5EF4-FFF2-40B4-BE49-F238E27FC236}">
                <a16:creationId xmlns:a16="http://schemas.microsoft.com/office/drawing/2014/main" id="{C002F009-09FE-1DEF-57FD-620E24FC7FD9}"/>
              </a:ext>
            </a:extLst>
          </p:cNvPr>
          <p:cNvSpPr txBox="1"/>
          <p:nvPr/>
        </p:nvSpPr>
        <p:spPr>
          <a:xfrm>
            <a:off x="6211816" y="5086631"/>
            <a:ext cx="4011684" cy="2232000"/>
          </a:xfrm>
          <a:prstGeom prst="rect">
            <a:avLst/>
          </a:prstGeom>
          <a:solidFill>
            <a:schemeClr val="bg1"/>
          </a:solidFill>
          <a:ln w="38100">
            <a:noFill/>
          </a:ln>
        </p:spPr>
        <p:txBody>
          <a:bodyPr vert="horz" wrap="square" lIns="0" tIns="12700" rIns="0" bIns="0" rtlCol="0">
            <a:spAutoFit/>
          </a:bodyPr>
          <a:lstStyle/>
          <a:p>
            <a:pPr marL="85725" marR="0" lvl="0" indent="0" algn="l" defTabSz="914400" rtl="0" eaLnBrk="1" fontAlgn="auto" latinLnBrk="0" hangingPunct="1">
              <a:lnSpc>
                <a:spcPts val="1340"/>
              </a:lnSpc>
              <a:spcBef>
                <a:spcPts val="50"/>
              </a:spcBef>
              <a:spcAft>
                <a:spcPts val="0"/>
              </a:spcAft>
              <a:buClrTx/>
              <a:buSzTx/>
              <a:buFontTx/>
              <a:buNone/>
              <a:tabLst/>
              <a:defRPr/>
            </a:pPr>
            <a:endParaRPr kumimoji="1" lang="en-US" altLang="ja-JP" b="0" i="0" u="none" strike="noStrike" kern="1200" cap="none" spc="0" normalizeH="0" baseline="0" noProof="0" dirty="0" smtClean="0">
              <a:ln>
                <a:noFill/>
              </a:ln>
              <a:solidFill>
                <a:srgbClr val="FF0000"/>
              </a:solidFill>
              <a:effectLst/>
              <a:uLnTx/>
              <a:uFillTx/>
              <a:latin typeface="+mn-ea"/>
              <a:cs typeface="Yu Gothic"/>
            </a:endParaRPr>
          </a:p>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参考情報</a:t>
            </a:r>
            <a:endParaRPr kumimoji="1" lang="en-US" altLang="ja-JP"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endParaRPr lang="en-US" altLang="ja-JP" sz="1400" b="1" dirty="0" smtClean="0">
              <a:solidFill>
                <a:prstClr val="black"/>
              </a:solidFill>
              <a:latin typeface="Meiryo UI" panose="020B0604030504040204" pitchFamily="50" charset="-128"/>
              <a:ea typeface="Meiryo UI" panose="020B0604030504040204" pitchFamily="50" charset="-128"/>
              <a:cs typeface="Yu Gothic"/>
            </a:endParaRPr>
          </a:p>
        </p:txBody>
      </p:sp>
      <p:pic>
        <p:nvPicPr>
          <p:cNvPr id="19" name="図 18"/>
          <p:cNvPicPr>
            <a:picLocks noChangeAspect="1"/>
          </p:cNvPicPr>
          <p:nvPr/>
        </p:nvPicPr>
        <p:blipFill>
          <a:blip r:embed="rId3"/>
          <a:stretch>
            <a:fillRect/>
          </a:stretch>
        </p:blipFill>
        <p:spPr>
          <a:xfrm>
            <a:off x="6263857" y="5568311"/>
            <a:ext cx="900287" cy="892090"/>
          </a:xfrm>
          <a:prstGeom prst="rect">
            <a:avLst/>
          </a:prstGeom>
        </p:spPr>
      </p:pic>
      <p:sp>
        <p:nvSpPr>
          <p:cNvPr id="20" name="テキスト ボックス 19"/>
          <p:cNvSpPr txBox="1"/>
          <p:nvPr/>
        </p:nvSpPr>
        <p:spPr>
          <a:xfrm>
            <a:off x="7102201" y="5637652"/>
            <a:ext cx="2778453" cy="369332"/>
          </a:xfrm>
          <a:prstGeom prst="rect">
            <a:avLst/>
          </a:prstGeom>
          <a:noFill/>
        </p:spPr>
        <p:txBody>
          <a:bodyPr wrap="none" rtlCol="0">
            <a:spAutoFit/>
          </a:bodyPr>
          <a:lstStyle/>
          <a:p>
            <a:r>
              <a:rPr kumimoji="1" lang="en-US" altLang="ja-JP" b="1" dirty="0" smtClean="0">
                <a:solidFill>
                  <a:srgbClr val="002060"/>
                </a:solidFill>
                <a:latin typeface="Meiryo UI" panose="020B0604030504040204" pitchFamily="50" charset="-128"/>
                <a:ea typeface="Meiryo UI" panose="020B0604030504040204" pitchFamily="50" charset="-128"/>
              </a:rPr>
              <a:t>JNTO</a:t>
            </a:r>
            <a:r>
              <a:rPr kumimoji="1" lang="ja-JP" altLang="en-US" b="1" dirty="0" smtClean="0">
                <a:solidFill>
                  <a:srgbClr val="002060"/>
                </a:solidFill>
                <a:latin typeface="Meiryo UI" panose="020B0604030504040204" pitchFamily="50" charset="-128"/>
                <a:ea typeface="Meiryo UI" panose="020B0604030504040204" pitchFamily="50" charset="-128"/>
              </a:rPr>
              <a:t>日本政府観光局</a:t>
            </a:r>
            <a:r>
              <a:rPr kumimoji="1" lang="en-US" altLang="ja-JP" b="1" dirty="0" smtClean="0">
                <a:solidFill>
                  <a:srgbClr val="002060"/>
                </a:solidFill>
                <a:latin typeface="Meiryo UI" panose="020B0604030504040204" pitchFamily="50" charset="-128"/>
                <a:ea typeface="Meiryo UI" panose="020B0604030504040204" pitchFamily="50" charset="-128"/>
              </a:rPr>
              <a:t>HP</a:t>
            </a:r>
            <a:endParaRPr kumimoji="1" lang="ja-JP" altLang="en-US" b="1" dirty="0">
              <a:solidFill>
                <a:srgbClr val="002060"/>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18654"/>
          <a:stretch/>
        </p:blipFill>
        <p:spPr>
          <a:xfrm>
            <a:off x="6953686" y="2304042"/>
            <a:ext cx="3257020" cy="2664000"/>
          </a:xfrm>
          <a:prstGeom prst="rect">
            <a:avLst/>
          </a:prstGeom>
        </p:spPr>
      </p:pic>
      <p:pic>
        <p:nvPicPr>
          <p:cNvPr id="7" name="図 6"/>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3362" r="6780"/>
          <a:stretch/>
        </p:blipFill>
        <p:spPr>
          <a:xfrm>
            <a:off x="3640224" y="2304042"/>
            <a:ext cx="3191137" cy="2664000"/>
          </a:xfrm>
          <a:prstGeom prst="rect">
            <a:avLst/>
          </a:prstGeom>
        </p:spPr>
      </p:pic>
      <p:pic>
        <p:nvPicPr>
          <p:cNvPr id="4" name="図 3"/>
          <p:cNvPicPr>
            <a:picLocks noChangeAspect="1"/>
          </p:cNvPicPr>
          <p:nvPr/>
        </p:nvPicPr>
        <p:blipFill rotWithShape="1">
          <a:blip r:embed="rId7" cstate="print">
            <a:extLst>
              <a:ext uri="{28A0092B-C50C-407E-A947-70E740481C1C}">
                <a14:useLocalDpi xmlns:a14="http://schemas.microsoft.com/office/drawing/2010/main" val="0"/>
              </a:ext>
            </a:extLst>
          </a:blip>
          <a:srcRect l="51915" t="44958" r="18659" b="15873"/>
          <a:stretch/>
        </p:blipFill>
        <p:spPr>
          <a:xfrm>
            <a:off x="374389" y="5076100"/>
            <a:ext cx="2565897" cy="2232000"/>
          </a:xfrm>
          <a:prstGeom prst="rect">
            <a:avLst/>
          </a:prstGeom>
        </p:spPr>
      </p:pic>
      <p:sp>
        <p:nvSpPr>
          <p:cNvPr id="26" name="星 5 25"/>
          <p:cNvSpPr/>
          <p:nvPr/>
        </p:nvSpPr>
        <p:spPr>
          <a:xfrm>
            <a:off x="1722999" y="5847624"/>
            <a:ext cx="223145" cy="172028"/>
          </a:xfrm>
          <a:prstGeom prst="star5">
            <a:avLst/>
          </a:prstGeom>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8" name="図 17"/>
          <p:cNvPicPr>
            <a:picLocks noChangeAspect="1"/>
          </p:cNvPicPr>
          <p:nvPr/>
        </p:nvPicPr>
        <p:blipFill>
          <a:blip r:embed="rId8"/>
          <a:stretch>
            <a:fillRect/>
          </a:stretch>
        </p:blipFill>
        <p:spPr>
          <a:xfrm>
            <a:off x="8130713" y="274728"/>
            <a:ext cx="538281" cy="540001"/>
          </a:xfrm>
          <a:prstGeom prst="rect">
            <a:avLst/>
          </a:prstGeom>
        </p:spPr>
      </p:pic>
      <p:pic>
        <p:nvPicPr>
          <p:cNvPr id="21" name="図 20"/>
          <p:cNvPicPr>
            <a:picLocks noChangeAspect="1"/>
          </p:cNvPicPr>
          <p:nvPr/>
        </p:nvPicPr>
        <p:blipFill>
          <a:blip r:embed="rId9"/>
          <a:stretch>
            <a:fillRect/>
          </a:stretch>
        </p:blipFill>
        <p:spPr>
          <a:xfrm>
            <a:off x="8668994" y="274728"/>
            <a:ext cx="545425" cy="540001"/>
          </a:xfrm>
          <a:prstGeom prst="rect">
            <a:avLst/>
          </a:prstGeom>
        </p:spPr>
      </p:pic>
      <p:pic>
        <p:nvPicPr>
          <p:cNvPr id="8" name="図 7"/>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Lst>
          </a:blip>
          <a:stretch>
            <a:fillRect/>
          </a:stretch>
        </p:blipFill>
        <p:spPr>
          <a:xfrm>
            <a:off x="356130" y="2304042"/>
            <a:ext cx="3180028" cy="2623263"/>
          </a:xfrm>
          <a:prstGeom prst="rect">
            <a:avLst/>
          </a:prstGeom>
        </p:spPr>
      </p:pic>
      <p:sp>
        <p:nvSpPr>
          <p:cNvPr id="9" name="テキスト ボックス 8"/>
          <p:cNvSpPr txBox="1"/>
          <p:nvPr/>
        </p:nvSpPr>
        <p:spPr>
          <a:xfrm>
            <a:off x="6381819" y="6506808"/>
            <a:ext cx="3693448" cy="1015663"/>
          </a:xfrm>
          <a:prstGeom prst="rect">
            <a:avLst/>
          </a:prstGeom>
          <a:noFill/>
        </p:spPr>
        <p:txBody>
          <a:bodyPr wrap="square" rtlCol="0">
            <a:spAutoFit/>
          </a:bodyPr>
          <a:lstStyle/>
          <a:p>
            <a:r>
              <a:rPr lang="ja-JP" altLang="en-US" sz="1400" b="1" dirty="0" smtClean="0">
                <a:solidFill>
                  <a:srgbClr val="002060"/>
                </a:solidFill>
                <a:latin typeface="Meiryo UI" panose="020B0604030504040204" pitchFamily="50" charset="-128"/>
                <a:ea typeface="Meiryo UI" panose="020B0604030504040204" pitchFamily="50" charset="-128"/>
                <a:cs typeface="Yu Gothic"/>
              </a:rPr>
              <a:t>体験</a:t>
            </a:r>
            <a:r>
              <a:rPr lang="ja-JP" altLang="en-US" sz="1400" b="1" dirty="0">
                <a:solidFill>
                  <a:srgbClr val="002060"/>
                </a:solidFill>
                <a:latin typeface="Meiryo UI" panose="020B0604030504040204" pitchFamily="50" charset="-128"/>
                <a:ea typeface="Meiryo UI" panose="020B0604030504040204" pitchFamily="50" charset="-128"/>
                <a:cs typeface="Yu Gothic"/>
              </a:rPr>
              <a:t>訪問時は上勝町での他の体験施設</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a:t>
            </a:r>
            <a:endParaRPr lang="en-US" altLang="ja-JP" sz="1400" b="1" dirty="0" smtClean="0">
              <a:solidFill>
                <a:srgbClr val="002060"/>
              </a:solidFill>
              <a:latin typeface="Meiryo UI" panose="020B0604030504040204" pitchFamily="50" charset="-128"/>
              <a:ea typeface="Meiryo UI" panose="020B0604030504040204" pitchFamily="50" charset="-128"/>
              <a:cs typeface="Yu Gothic"/>
            </a:endParaRPr>
          </a:p>
          <a:p>
            <a:r>
              <a:rPr lang="ja-JP" altLang="en-US" sz="1400" b="1" dirty="0" smtClean="0">
                <a:solidFill>
                  <a:srgbClr val="002060"/>
                </a:solidFill>
                <a:latin typeface="Meiryo UI" panose="020B0604030504040204" pitchFamily="50" charset="-128"/>
                <a:ea typeface="Meiryo UI" panose="020B0604030504040204" pitchFamily="50" charset="-128"/>
                <a:cs typeface="Yu Gothic"/>
              </a:rPr>
              <a:t>ご昼食</a:t>
            </a:r>
            <a:r>
              <a:rPr lang="ja-JP" altLang="en-US" sz="1400" b="1" dirty="0">
                <a:solidFill>
                  <a:srgbClr val="002060"/>
                </a:solidFill>
                <a:latin typeface="Meiryo UI" panose="020B0604030504040204" pitchFamily="50" charset="-128"/>
                <a:ea typeface="Meiryo UI" panose="020B0604030504040204" pitchFamily="50" charset="-128"/>
                <a:cs typeface="Yu Gothic"/>
              </a:rPr>
              <a:t>又はご宿泊についても同時</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に</a:t>
            </a:r>
            <a:endParaRPr lang="en-US" altLang="ja-JP" sz="1400" b="1" dirty="0" smtClean="0">
              <a:solidFill>
                <a:srgbClr val="002060"/>
              </a:solidFill>
              <a:latin typeface="Meiryo UI" panose="020B0604030504040204" pitchFamily="50" charset="-128"/>
              <a:ea typeface="Meiryo UI" panose="020B0604030504040204" pitchFamily="50" charset="-128"/>
              <a:cs typeface="Yu Gothic"/>
            </a:endParaRPr>
          </a:p>
          <a:p>
            <a:r>
              <a:rPr lang="ja-JP" altLang="en-US" sz="1400" b="1" dirty="0" smtClean="0">
                <a:solidFill>
                  <a:srgbClr val="002060"/>
                </a:solidFill>
                <a:latin typeface="Meiryo UI" panose="020B0604030504040204" pitchFamily="50" charset="-128"/>
                <a:ea typeface="Meiryo UI" panose="020B0604030504040204" pitchFamily="50" charset="-128"/>
                <a:cs typeface="Yu Gothic"/>
              </a:rPr>
              <a:t>ご検討ください</a:t>
            </a:r>
            <a:endParaRPr lang="en-US" altLang="ja-JP" sz="1400" b="1" dirty="0">
              <a:solidFill>
                <a:srgbClr val="002060"/>
              </a:solidFill>
              <a:latin typeface="Meiryo UI" panose="020B0604030504040204" pitchFamily="50" charset="-128"/>
              <a:ea typeface="Meiryo UI" panose="020B0604030504040204" pitchFamily="50" charset="-128"/>
              <a:cs typeface="Yu Gothic"/>
            </a:endParaRPr>
          </a:p>
          <a:p>
            <a:endParaRPr kumimoji="1" lang="ja-JP" altLang="en-US" dirty="0"/>
          </a:p>
        </p:txBody>
      </p:sp>
      <p:sp>
        <p:nvSpPr>
          <p:cNvPr id="15" name="スライド番号プレースホルダー 14"/>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4</a:t>
            </a:fld>
            <a:endParaRPr lang="ja-JP" altLang="en-US" dirty="0">
              <a:solidFill>
                <a:srgbClr val="002060"/>
              </a:solidFill>
            </a:endParaRPr>
          </a:p>
        </p:txBody>
      </p:sp>
      <p:pic>
        <p:nvPicPr>
          <p:cNvPr id="25" name="図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39555739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7619"/>
            <a:ext cx="10693400" cy="4542606"/>
          </a:xfrm>
          <a:prstGeom prst="rect">
            <a:avLst/>
          </a:prstGeom>
        </p:spPr>
      </p:pic>
      <p:sp>
        <p:nvSpPr>
          <p:cNvPr id="32" name="テキスト ボックス 31">
            <a:extLst>
              <a:ext uri="{FF2B5EF4-FFF2-40B4-BE49-F238E27FC236}">
                <a16:creationId xmlns:a16="http://schemas.microsoft.com/office/drawing/2014/main" id="{3BE6E354-F1DB-3C06-29F4-C04E61365215}"/>
              </a:ext>
            </a:extLst>
          </p:cNvPr>
          <p:cNvSpPr txBox="1"/>
          <p:nvPr/>
        </p:nvSpPr>
        <p:spPr>
          <a:xfrm>
            <a:off x="0" y="5222848"/>
            <a:ext cx="10693400" cy="2554545"/>
          </a:xfrm>
          <a:prstGeom prst="rect">
            <a:avLst/>
          </a:prstGeom>
          <a:solidFill>
            <a:srgbClr val="002060"/>
          </a:solidFill>
        </p:spPr>
        <p:txBody>
          <a:bodyPr wrap="square">
            <a:spAutoFit/>
          </a:bodyPr>
          <a:lstStyle/>
          <a:p>
            <a:pPr>
              <a:defRPr/>
            </a:pPr>
            <a:r>
              <a:rPr lang="ja-JP" altLang="en-US" sz="2000" dirty="0">
                <a:solidFill>
                  <a:schemeClr val="bg1"/>
                </a:solidFill>
                <a:latin typeface="Meiryo UI" panose="020B0604030504040204" pitchFamily="50" charset="-128"/>
                <a:ea typeface="Meiryo UI" panose="020B0604030504040204" pitchFamily="50" charset="-128"/>
              </a:rPr>
              <a:t>・徳島県南部（四国の右下）には複数の湾や入り江があり、初心者でも</a:t>
            </a:r>
            <a:r>
              <a:rPr lang="ja-JP" altLang="en-US" sz="2000" dirty="0" smtClean="0">
                <a:solidFill>
                  <a:schemeClr val="bg1"/>
                </a:solidFill>
                <a:latin typeface="Meiryo UI" panose="020B0604030504040204" pitchFamily="50" charset="-128"/>
                <a:ea typeface="Meiryo UI" panose="020B0604030504040204" pitchFamily="50" charset="-128"/>
              </a:rPr>
              <a:t>無理なく</a:t>
            </a:r>
            <a:r>
              <a:rPr lang="ja-JP" altLang="en-US" sz="2000" b="1" u="sng" dirty="0" smtClean="0">
                <a:solidFill>
                  <a:schemeClr val="bg1"/>
                </a:solidFill>
                <a:latin typeface="Meiryo UI" panose="020B0604030504040204" pitchFamily="50" charset="-128"/>
                <a:ea typeface="Meiryo UI" panose="020B0604030504040204" pitchFamily="50" charset="-128"/>
              </a:rPr>
              <a:t>様々なマリンスポーツ </a:t>
            </a:r>
            <a:endParaRPr lang="en-US" altLang="ja-JP" sz="2000" b="1" u="sng" dirty="0" smtClean="0">
              <a:solidFill>
                <a:schemeClr val="bg1"/>
              </a:solidFill>
              <a:latin typeface="Meiryo UI" panose="020B0604030504040204" pitchFamily="50" charset="-128"/>
              <a:ea typeface="Meiryo UI" panose="020B0604030504040204" pitchFamily="50" charset="-128"/>
            </a:endParaRPr>
          </a:p>
          <a:p>
            <a:pPr>
              <a:defRPr/>
            </a:pPr>
            <a:r>
              <a:rPr lang="en-US" altLang="ja-JP" sz="2000" b="1" dirty="0">
                <a:solidFill>
                  <a:schemeClr val="bg1"/>
                </a:solidFill>
                <a:latin typeface="Meiryo UI" panose="020B0604030504040204" pitchFamily="50" charset="-128"/>
                <a:ea typeface="Meiryo UI" panose="020B0604030504040204" pitchFamily="50" charset="-128"/>
              </a:rPr>
              <a:t> </a:t>
            </a:r>
            <a:r>
              <a:rPr lang="ja-JP" altLang="en-US" sz="2000" dirty="0" smtClean="0">
                <a:solidFill>
                  <a:schemeClr val="bg1"/>
                </a:solidFill>
                <a:latin typeface="Meiryo UI" panose="020B0604030504040204" pitchFamily="50" charset="-128"/>
                <a:ea typeface="Meiryo UI" panose="020B0604030504040204" pitchFamily="50" charset="-128"/>
              </a:rPr>
              <a:t>を体験することができます。</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r>
              <a:rPr lang="ja-JP" altLang="en-US" sz="2000" dirty="0" smtClean="0">
                <a:solidFill>
                  <a:schemeClr val="bg1"/>
                </a:solidFill>
                <a:latin typeface="Meiryo UI" panose="020B0604030504040204" pitchFamily="50" charset="-128"/>
                <a:ea typeface="Meiryo UI" panose="020B0604030504040204" pitchFamily="50" charset="-128"/>
              </a:rPr>
              <a:t>・</a:t>
            </a:r>
            <a:r>
              <a:rPr lang="ja-JP" altLang="en-US" sz="2000" b="1" u="sng" dirty="0" smtClean="0">
                <a:solidFill>
                  <a:schemeClr val="bg1"/>
                </a:solidFill>
                <a:latin typeface="Meiryo UI" panose="020B0604030504040204" pitchFamily="50" charset="-128"/>
                <a:ea typeface="Meiryo UI" panose="020B0604030504040204" pitchFamily="50" charset="-128"/>
              </a:rPr>
              <a:t>日本</a:t>
            </a:r>
            <a:r>
              <a:rPr lang="ja-JP" altLang="en-US" sz="2000" b="1" u="sng" dirty="0">
                <a:solidFill>
                  <a:schemeClr val="bg1"/>
                </a:solidFill>
                <a:latin typeface="Meiryo UI" panose="020B0604030504040204" pitchFamily="50" charset="-128"/>
                <a:ea typeface="Meiryo UI" panose="020B0604030504040204" pitchFamily="50" charset="-128"/>
              </a:rPr>
              <a:t>有数のサーフポイント</a:t>
            </a:r>
            <a:r>
              <a:rPr lang="ja-JP" altLang="en-US" sz="2000" dirty="0">
                <a:solidFill>
                  <a:schemeClr val="bg1"/>
                </a:solidFill>
                <a:latin typeface="Meiryo UI" panose="020B0604030504040204" pitchFamily="50" charset="-128"/>
                <a:ea typeface="Meiryo UI" panose="020B0604030504040204" pitchFamily="50" charset="-128"/>
              </a:rPr>
              <a:t>でもあり、上質な波を</a:t>
            </a:r>
            <a:r>
              <a:rPr lang="ja-JP" altLang="en-US" sz="2000" dirty="0" smtClean="0">
                <a:solidFill>
                  <a:schemeClr val="bg1"/>
                </a:solidFill>
                <a:latin typeface="Meiryo UI" panose="020B0604030504040204" pitchFamily="50" charset="-128"/>
                <a:ea typeface="Meiryo UI" panose="020B0604030504040204" pitchFamily="50" charset="-128"/>
              </a:rPr>
              <a:t>求めて、中</a:t>
            </a:r>
            <a:r>
              <a:rPr lang="ja-JP" altLang="en-US" sz="2000" dirty="0">
                <a:solidFill>
                  <a:schemeClr val="bg1"/>
                </a:solidFill>
                <a:latin typeface="Meiryo UI" panose="020B0604030504040204" pitchFamily="50" charset="-128"/>
                <a:ea typeface="Meiryo UI" panose="020B0604030504040204" pitchFamily="50" charset="-128"/>
              </a:rPr>
              <a:t>には移住</a:t>
            </a:r>
            <a:r>
              <a:rPr lang="ja-JP" altLang="en-US" sz="2000" dirty="0" smtClean="0">
                <a:solidFill>
                  <a:schemeClr val="bg1"/>
                </a:solidFill>
                <a:latin typeface="Meiryo UI" panose="020B0604030504040204" pitchFamily="50" charset="-128"/>
                <a:ea typeface="Meiryo UI" panose="020B0604030504040204" pitchFamily="50" charset="-128"/>
              </a:rPr>
              <a:t>するサーファーも</a:t>
            </a:r>
            <a:r>
              <a:rPr lang="ja-JP" altLang="en-US" sz="2000" dirty="0">
                <a:solidFill>
                  <a:schemeClr val="bg1"/>
                </a:solidFill>
                <a:latin typeface="Meiryo UI" panose="020B0604030504040204" pitchFamily="50" charset="-128"/>
                <a:ea typeface="Meiryo UI" panose="020B0604030504040204" pitchFamily="50" charset="-128"/>
              </a:rPr>
              <a:t>いる</a:t>
            </a:r>
            <a:r>
              <a:rPr lang="ja-JP" altLang="en-US" sz="2000" dirty="0" smtClean="0">
                <a:solidFill>
                  <a:schemeClr val="bg1"/>
                </a:solidFill>
                <a:latin typeface="Meiryo UI" panose="020B0604030504040204" pitchFamily="50" charset="-128"/>
                <a:ea typeface="Meiryo UI" panose="020B0604030504040204" pitchFamily="50" charset="-128"/>
              </a:rPr>
              <a:t>ほどです。</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r>
              <a:rPr lang="ja-JP" altLang="en-US" sz="2000" dirty="0" smtClean="0">
                <a:solidFill>
                  <a:schemeClr val="bg1"/>
                </a:solidFill>
                <a:latin typeface="Meiryo UI" panose="020B0604030504040204" pitchFamily="50" charset="-128"/>
                <a:ea typeface="Meiryo UI" panose="020B0604030504040204" pitchFamily="50" charset="-128"/>
              </a:rPr>
              <a:t>・また</a:t>
            </a:r>
            <a:r>
              <a:rPr lang="ja-JP" altLang="en-US" sz="2000" b="1" u="sng" dirty="0">
                <a:solidFill>
                  <a:schemeClr val="bg1"/>
                </a:solidFill>
                <a:latin typeface="Meiryo UI" panose="020B0604030504040204" pitchFamily="50" charset="-128"/>
                <a:ea typeface="Meiryo UI" panose="020B0604030504040204" pitchFamily="50" charset="-128"/>
              </a:rPr>
              <a:t>アカウミガメが上陸産卵する浜辺</a:t>
            </a:r>
            <a:r>
              <a:rPr lang="ja-JP" altLang="en-US" sz="2000" dirty="0">
                <a:solidFill>
                  <a:schemeClr val="bg1"/>
                </a:solidFill>
                <a:latin typeface="Meiryo UI" panose="020B0604030504040204" pitchFamily="50" charset="-128"/>
                <a:ea typeface="Meiryo UI" panose="020B0604030504040204" pitchFamily="50" charset="-128"/>
              </a:rPr>
              <a:t>や</a:t>
            </a:r>
            <a:r>
              <a:rPr lang="ja-JP" altLang="en-US" sz="2000" b="1" u="sng" dirty="0">
                <a:solidFill>
                  <a:schemeClr val="bg1"/>
                </a:solidFill>
                <a:latin typeface="Meiryo UI" panose="020B0604030504040204" pitchFamily="50" charset="-128"/>
                <a:ea typeface="Meiryo UI" panose="020B0604030504040204" pitchFamily="50" charset="-128"/>
              </a:rPr>
              <a:t>サンゴ礁の見れる海域公園</a:t>
            </a:r>
            <a:r>
              <a:rPr lang="ja-JP" altLang="en-US" sz="2000" dirty="0" smtClean="0">
                <a:solidFill>
                  <a:schemeClr val="bg1"/>
                </a:solidFill>
                <a:latin typeface="Meiryo UI" panose="020B0604030504040204" pitchFamily="50" charset="-128"/>
                <a:ea typeface="Meiryo UI" panose="020B0604030504040204" pitchFamily="50" charset="-128"/>
              </a:rPr>
              <a:t>など豊か</a:t>
            </a:r>
            <a:r>
              <a:rPr lang="ja-JP" altLang="en-US" sz="2000" dirty="0">
                <a:solidFill>
                  <a:schemeClr val="bg1"/>
                </a:solidFill>
                <a:latin typeface="Meiryo UI" panose="020B0604030504040204" pitchFamily="50" charset="-128"/>
                <a:ea typeface="Meiryo UI" panose="020B0604030504040204" pitchFamily="50" charset="-128"/>
              </a:rPr>
              <a:t>な生態系が広がっています。</a:t>
            </a:r>
            <a:endParaRPr lang="en-US" altLang="ja-JP" sz="2000" dirty="0">
              <a:solidFill>
                <a:schemeClr val="bg1"/>
              </a:solidFill>
              <a:latin typeface="Meiryo UI" panose="020B0604030504040204" pitchFamily="50" charset="-128"/>
              <a:ea typeface="Meiryo UI" panose="020B0604030504040204" pitchFamily="50" charset="-128"/>
            </a:endParaRPr>
          </a:p>
          <a:p>
            <a:pPr>
              <a:defRPr/>
            </a:pPr>
            <a:r>
              <a:rPr lang="ja-JP" altLang="en-US" sz="2000" dirty="0" smtClean="0">
                <a:solidFill>
                  <a:schemeClr val="bg1"/>
                </a:solidFill>
                <a:latin typeface="Meiryo UI" panose="020B0604030504040204" pitchFamily="50" charset="-128"/>
                <a:ea typeface="Meiryo UI" panose="020B0604030504040204" pitchFamily="50" charset="-128"/>
              </a:rPr>
              <a:t>・</a:t>
            </a:r>
            <a:r>
              <a:rPr lang="en-US" altLang="ja-JP" sz="2000" dirty="0">
                <a:solidFill>
                  <a:schemeClr val="bg1"/>
                </a:solidFill>
                <a:latin typeface="Meiryo UI" panose="020B0604030504040204" pitchFamily="50" charset="-128"/>
                <a:ea typeface="Meiryo UI" panose="020B0604030504040204" pitchFamily="50" charset="-128"/>
              </a:rPr>
              <a:t>『</a:t>
            </a:r>
            <a:r>
              <a:rPr lang="ja-JP" altLang="en-US" sz="2000" dirty="0">
                <a:solidFill>
                  <a:schemeClr val="bg1"/>
                </a:solidFill>
                <a:latin typeface="Meiryo UI" panose="020B0604030504040204" pitchFamily="50" charset="-128"/>
                <a:ea typeface="Meiryo UI" panose="020B0604030504040204" pitchFamily="50" charset="-128"/>
              </a:rPr>
              <a:t>持続可能な「にぎやかそ」の自立モデル都市</a:t>
            </a:r>
            <a:r>
              <a:rPr lang="en-US" altLang="ja-JP" sz="2000" dirty="0" smtClean="0">
                <a:solidFill>
                  <a:schemeClr val="bg1"/>
                </a:solidFill>
                <a:latin typeface="Meiryo UI" panose="020B0604030504040204" pitchFamily="50" charset="-128"/>
                <a:ea typeface="Meiryo UI" panose="020B0604030504040204" pitchFamily="50" charset="-128"/>
              </a:rPr>
              <a:t>』</a:t>
            </a:r>
            <a:r>
              <a:rPr lang="ja-JP" altLang="en-US" sz="2000" dirty="0" smtClean="0">
                <a:solidFill>
                  <a:schemeClr val="bg1"/>
                </a:solidFill>
                <a:latin typeface="Meiryo UI" panose="020B0604030504040204" pitchFamily="50" charset="-128"/>
                <a:ea typeface="Meiryo UI" panose="020B0604030504040204" pitchFamily="50" charset="-128"/>
              </a:rPr>
              <a:t>を謳う美波町は、豊か</a:t>
            </a:r>
            <a:r>
              <a:rPr lang="ja-JP" altLang="en-US" sz="2000" dirty="0">
                <a:solidFill>
                  <a:schemeClr val="bg1"/>
                </a:solidFill>
                <a:latin typeface="Meiryo UI" panose="020B0604030504040204" pitchFamily="50" charset="-128"/>
                <a:ea typeface="Meiryo UI" panose="020B0604030504040204" pitchFamily="50" charset="-128"/>
              </a:rPr>
              <a:t>な環境と地域資源を磨き地域</a:t>
            </a:r>
            <a:r>
              <a:rPr lang="ja-JP" altLang="en-US" sz="2000" dirty="0" smtClean="0">
                <a:solidFill>
                  <a:schemeClr val="bg1"/>
                </a:solidFill>
                <a:latin typeface="Meiryo UI" panose="020B0604030504040204" pitchFamily="50" charset="-128"/>
                <a:ea typeface="Meiryo UI" panose="020B0604030504040204" pitchFamily="50" charset="-128"/>
              </a:rPr>
              <a:t>経済 </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r>
              <a:rPr lang="en-US" altLang="ja-JP" sz="2000" dirty="0">
                <a:solidFill>
                  <a:schemeClr val="bg1"/>
                </a:solidFill>
                <a:latin typeface="Meiryo UI" panose="020B0604030504040204" pitchFamily="50" charset="-128"/>
                <a:ea typeface="Meiryo UI" panose="020B0604030504040204" pitchFamily="50" charset="-128"/>
              </a:rPr>
              <a:t> </a:t>
            </a:r>
            <a:r>
              <a:rPr lang="ja-JP" altLang="en-US" sz="2000" dirty="0" smtClean="0">
                <a:solidFill>
                  <a:schemeClr val="bg1"/>
                </a:solidFill>
                <a:latin typeface="Meiryo UI" panose="020B0604030504040204" pitchFamily="50" charset="-128"/>
                <a:ea typeface="Meiryo UI" panose="020B0604030504040204" pitchFamily="50" charset="-128"/>
              </a:rPr>
              <a:t>の</a:t>
            </a:r>
            <a:r>
              <a:rPr lang="ja-JP" altLang="en-US" sz="2000" dirty="0">
                <a:solidFill>
                  <a:schemeClr val="bg1"/>
                </a:solidFill>
                <a:latin typeface="Meiryo UI" panose="020B0604030504040204" pitchFamily="50" charset="-128"/>
                <a:ea typeface="Meiryo UI" panose="020B0604030504040204" pitchFamily="50" charset="-128"/>
              </a:rPr>
              <a:t>好循環を生む</a:t>
            </a:r>
            <a:r>
              <a:rPr lang="ja-JP" altLang="en-US" sz="2000" dirty="0" smtClean="0">
                <a:solidFill>
                  <a:schemeClr val="bg1"/>
                </a:solidFill>
                <a:latin typeface="Meiryo UI" panose="020B0604030504040204" pitchFamily="50" charset="-128"/>
                <a:ea typeface="Meiryo UI" panose="020B0604030504040204" pitchFamily="50" charset="-128"/>
              </a:rPr>
              <a:t>取り組みが評価され、上勝町と並んで</a:t>
            </a:r>
            <a:r>
              <a:rPr lang="ja-JP" altLang="en-US" sz="2000" dirty="0">
                <a:solidFill>
                  <a:schemeClr val="bg1"/>
                </a:solidFill>
                <a:latin typeface="Meiryo UI" panose="020B0604030504040204" pitchFamily="50" charset="-128"/>
                <a:ea typeface="Meiryo UI" panose="020B0604030504040204" pitchFamily="50" charset="-128"/>
              </a:rPr>
              <a:t>国から</a:t>
            </a:r>
            <a:r>
              <a:rPr lang="en-US" altLang="ja-JP" sz="2000" dirty="0">
                <a:solidFill>
                  <a:schemeClr val="bg1"/>
                </a:solidFill>
                <a:latin typeface="Meiryo UI" panose="020B0604030504040204" pitchFamily="50" charset="-128"/>
                <a:ea typeface="Meiryo UI" panose="020B0604030504040204" pitchFamily="50" charset="-128"/>
              </a:rPr>
              <a:t>『</a:t>
            </a:r>
            <a:r>
              <a:rPr lang="en-US" altLang="ja-JP" sz="2000" b="1" u="sng" dirty="0">
                <a:solidFill>
                  <a:schemeClr val="bg1"/>
                </a:solidFill>
                <a:latin typeface="Meiryo UI" panose="020B0604030504040204" pitchFamily="50" charset="-128"/>
                <a:ea typeface="Meiryo UI" panose="020B0604030504040204" pitchFamily="50" charset="-128"/>
              </a:rPr>
              <a:t>SDGs</a:t>
            </a:r>
            <a:r>
              <a:rPr lang="ja-JP" altLang="en-US" sz="2000" b="1" u="sng" dirty="0">
                <a:solidFill>
                  <a:schemeClr val="bg1"/>
                </a:solidFill>
                <a:latin typeface="Meiryo UI" panose="020B0604030504040204" pitchFamily="50" charset="-128"/>
                <a:ea typeface="Meiryo UI" panose="020B0604030504040204" pitchFamily="50" charset="-128"/>
              </a:rPr>
              <a:t>未来都市</a:t>
            </a:r>
            <a:r>
              <a:rPr lang="en-US" altLang="ja-JP" sz="2000" dirty="0" smtClean="0">
                <a:solidFill>
                  <a:schemeClr val="bg1"/>
                </a:solidFill>
                <a:latin typeface="Meiryo UI" panose="020B0604030504040204" pitchFamily="50" charset="-128"/>
                <a:ea typeface="Meiryo UI" panose="020B0604030504040204" pitchFamily="50" charset="-128"/>
              </a:rPr>
              <a:t>』</a:t>
            </a:r>
            <a:r>
              <a:rPr lang="ja-JP" altLang="en-US" sz="2000" dirty="0" smtClean="0">
                <a:solidFill>
                  <a:schemeClr val="bg1"/>
                </a:solidFill>
                <a:latin typeface="Meiryo UI" panose="020B0604030504040204" pitchFamily="50" charset="-128"/>
                <a:ea typeface="Meiryo UI" panose="020B0604030504040204" pitchFamily="50" charset="-128"/>
              </a:rPr>
              <a:t>に</a:t>
            </a:r>
            <a:r>
              <a:rPr lang="ja-JP" altLang="en-US" sz="2000" dirty="0">
                <a:solidFill>
                  <a:schemeClr val="bg1"/>
                </a:solidFill>
                <a:latin typeface="Meiryo UI" panose="020B0604030504040204" pitchFamily="50" charset="-128"/>
                <a:ea typeface="Meiryo UI" panose="020B0604030504040204" pitchFamily="50" charset="-128"/>
              </a:rPr>
              <a:t>選定</a:t>
            </a:r>
            <a:r>
              <a:rPr lang="ja-JP" altLang="en-US" sz="2000" dirty="0" smtClean="0">
                <a:solidFill>
                  <a:schemeClr val="bg1"/>
                </a:solidFill>
                <a:latin typeface="Meiryo UI" panose="020B0604030504040204" pitchFamily="50" charset="-128"/>
                <a:ea typeface="Meiryo UI" panose="020B0604030504040204" pitchFamily="50" charset="-128"/>
              </a:rPr>
              <a:t>されています</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endParaRPr kumimoji="1" lang="en-US" altLang="ja-JP" sz="200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a:p>
            <a:pPr>
              <a:defRPr/>
            </a:pPr>
            <a:endParaRPr kumimoji="1" lang="en-US" altLang="ja-JP"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1" name="object 11"/>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endParaRPr/>
          </a:p>
        </p:txBody>
      </p:sp>
      <p:sp>
        <p:nvSpPr>
          <p:cNvPr id="27" name="object 4"/>
          <p:cNvSpPr txBox="1"/>
          <p:nvPr/>
        </p:nvSpPr>
        <p:spPr>
          <a:xfrm>
            <a:off x="0" y="977756"/>
            <a:ext cx="10693400" cy="566822"/>
          </a:xfrm>
          <a:prstGeom prst="rect">
            <a:avLst/>
          </a:prstGeom>
          <a:solidFill>
            <a:srgbClr val="002060"/>
          </a:solidFill>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1" lang="ja-JP" altLang="en-US" sz="3600" b="1" i="0" u="none" strike="noStrike" kern="1200" cap="none" spc="-1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UI"/>
              </a:rPr>
              <a:t>なぜ、</a:t>
            </a:r>
            <a:r>
              <a:rPr kumimoji="1" sz="3600" b="1" i="0" u="none" strike="noStrike" kern="1200" cap="none" spc="-15" normalizeH="0" baseline="0" noProof="0" dirty="0" err="1" smtClean="0">
                <a:ln>
                  <a:noFill/>
                </a:ln>
                <a:solidFill>
                  <a:schemeClr val="bg1"/>
                </a:solidFill>
                <a:effectLst/>
                <a:uLnTx/>
                <a:uFillTx/>
                <a:latin typeface="Meiryo UI" panose="020B0604030504040204" pitchFamily="50" charset="-128"/>
                <a:ea typeface="Meiryo UI" panose="020B0604030504040204" pitchFamily="50" charset="-128"/>
                <a:cs typeface="Yu Gothic UI"/>
              </a:rPr>
              <a:t>徳島</a:t>
            </a:r>
            <a:r>
              <a:rPr kumimoji="1" sz="3600" b="1" i="0" u="none" strike="noStrike" kern="1200" cap="none" spc="170" normalizeH="0" baseline="0" noProof="0" dirty="0" err="1" smtClean="0">
                <a:ln>
                  <a:noFill/>
                </a:ln>
                <a:solidFill>
                  <a:schemeClr val="bg1"/>
                </a:solidFill>
                <a:effectLst/>
                <a:uLnTx/>
                <a:uFillTx/>
                <a:latin typeface="Meiryo UI" panose="020B0604030504040204" pitchFamily="50" charset="-128"/>
                <a:ea typeface="Meiryo UI" panose="020B0604030504040204" pitchFamily="50" charset="-128"/>
                <a:cs typeface="Yu Gothic UI"/>
              </a:rPr>
              <a:t>で</a:t>
            </a:r>
            <a:r>
              <a:rPr kumimoji="1" sz="3600" b="1" i="0" u="none" strike="noStrike" kern="1200" cap="none" spc="-2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icrosoft JhengHei"/>
              </a:rPr>
              <a:t>「</a:t>
            </a:r>
            <a:r>
              <a:rPr kumimoji="1" lang="ja-JP" altLang="en-US" sz="3600" b="1" i="0" u="none" strike="noStrike" kern="1200" cap="none" spc="-2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icrosoft JhengHei"/>
              </a:rPr>
              <a:t>マリンスポーツ</a:t>
            </a:r>
            <a:r>
              <a:rPr kumimoji="1" sz="3600" b="1" i="0" u="none" strike="noStrike" kern="1200" cap="none" spc="-1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UI"/>
              </a:rPr>
              <a:t>」</a:t>
            </a:r>
            <a:r>
              <a:rPr kumimoji="1" sz="3600" b="1" i="0" u="none" strike="noStrike" kern="1200" cap="none" spc="180"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Yu Gothic UI"/>
              </a:rPr>
              <a:t>を</a:t>
            </a:r>
            <a:r>
              <a:rPr kumimoji="1" sz="3600" b="1" i="0" u="none" strike="noStrike" kern="1200" cap="none" spc="-15"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Yu Gothic UI"/>
              </a:rPr>
              <a:t>学</a:t>
            </a:r>
            <a:r>
              <a:rPr kumimoji="1" sz="3600" b="1" i="0" u="none" strike="noStrike" kern="1200" cap="none" spc="350"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Yu Gothic UI"/>
              </a:rPr>
              <a:t>ぶ</a:t>
            </a:r>
            <a:r>
              <a:rPr kumimoji="1" sz="3600" b="1" i="0" u="none" strike="noStrike" kern="1200" cap="none" spc="375"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Yu Gothic UI"/>
              </a:rPr>
              <a:t>のか</a:t>
            </a:r>
            <a:r>
              <a:rPr kumimoji="1" sz="3600" b="1" i="0" u="none" strike="noStrike" kern="1200" cap="none" spc="-1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UI"/>
              </a:rPr>
              <a:t>？</a:t>
            </a:r>
            <a:endParaRPr kumimoji="1" sz="2000" b="0" i="0" u="none" strike="noStrike" kern="1200" cap="none" spc="0" normalizeH="0" baseline="0" noProof="0" dirty="0">
              <a:ln>
                <a:noFill/>
              </a:ln>
              <a:solidFill>
                <a:prstClr val="black"/>
              </a:solidFill>
              <a:effectLst/>
              <a:uLnTx/>
              <a:uFillTx/>
              <a:latin typeface="Yu Gothic UI"/>
              <a:ea typeface="+mn-ea"/>
              <a:cs typeface="Yu Gothic UI"/>
            </a:endParaRPr>
          </a:p>
        </p:txBody>
      </p:sp>
      <p:sp>
        <p:nvSpPr>
          <p:cNvPr id="35" name="object 5"/>
          <p:cNvSpPr txBox="1"/>
          <p:nvPr/>
        </p:nvSpPr>
        <p:spPr>
          <a:xfrm>
            <a:off x="471280" y="393620"/>
            <a:ext cx="9559468" cy="320601"/>
          </a:xfrm>
          <a:prstGeom prst="rect">
            <a:avLst/>
          </a:prstGeom>
          <a:solidFill>
            <a:srgbClr val="002060"/>
          </a:solidFill>
          <a:ln>
            <a:noFill/>
          </a:ln>
        </p:spPr>
        <p:txBody>
          <a:bodyPr vert="horz" wrap="square" lIns="0" tIns="12700" rIns="0" bIns="0" rtlCol="0">
            <a:spAutoFit/>
          </a:bodyPr>
          <a:lstStyle/>
          <a:p>
            <a:pPr marL="504200" lvl="0" indent="-504200" defTabSz="1008400" fontAlgn="base">
              <a:spcBef>
                <a:spcPct val="0"/>
              </a:spcBef>
              <a:spcAft>
                <a:spcPct val="0"/>
              </a:spcAft>
              <a:defRPr/>
            </a:pPr>
            <a:r>
              <a:rPr kumimoji="1" lang="ja-JP" altLang="en-US"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探究</a:t>
            </a:r>
            <a:r>
              <a:rPr kumimoji="1"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素材</a:t>
            </a:r>
            <a:r>
              <a:rPr kumimoji="1" lang="en-US"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2</a:t>
            </a:r>
            <a:r>
              <a:rPr kumimoji="1" lang="en-US" altLang="ja-JP"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a:t>
            </a:r>
            <a:r>
              <a:rPr kumimoji="1" lang="ja-JP" altLang="en-US"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南部エリア</a:t>
            </a:r>
            <a:r>
              <a:rPr kumimoji="1" lang="en-US" altLang="ja-JP"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a:t>
            </a:r>
            <a:r>
              <a:rPr lang="ja-JP" altLang="en-US" sz="1400" b="1" dirty="0" smtClean="0">
                <a:solidFill>
                  <a:srgbClr val="FF0000"/>
                </a:solidFill>
                <a:latin typeface="Meiryo UI" panose="020B0604030504040204" pitchFamily="50" charset="-128"/>
                <a:ea typeface="Meiryo UI" panose="020B0604030504040204" pitchFamily="50" charset="-128"/>
                <a:cs typeface="Yu Gothic"/>
              </a:rPr>
              <a:t>特</a:t>
            </a:r>
            <a:r>
              <a:rPr lang="ja-JP" altLang="en-US" sz="1400" dirty="0" smtClean="0">
                <a:solidFill>
                  <a:schemeClr val="bg1"/>
                </a:solidFill>
                <a:latin typeface="Meiryo UI" panose="020B0604030504040204" pitchFamily="50" charset="-128"/>
                <a:ea typeface="Meiryo UI" panose="020B0604030504040204" pitchFamily="50" charset="-128"/>
                <a:cs typeface="Yu Gothic"/>
              </a:rPr>
              <a:t>別</a:t>
            </a:r>
            <a:r>
              <a:rPr lang="ja-JP" altLang="en-US" sz="1400" dirty="0">
                <a:solidFill>
                  <a:schemeClr val="bg1"/>
                </a:solidFill>
                <a:latin typeface="Meiryo UI" panose="020B0604030504040204" pitchFamily="50" charset="-128"/>
                <a:ea typeface="Meiryo UI" panose="020B0604030504040204" pitchFamily="50" charset="-128"/>
                <a:cs typeface="Yu Gothic"/>
              </a:rPr>
              <a:t>なマリンスポーツ</a:t>
            </a:r>
            <a:r>
              <a:rPr lang="ja-JP" altLang="en-US" sz="1400" dirty="0" smtClean="0">
                <a:solidFill>
                  <a:schemeClr val="bg1"/>
                </a:solidFill>
                <a:latin typeface="Meiryo UI" panose="020B0604030504040204" pitchFamily="50" charset="-128"/>
                <a:ea typeface="Meiryo UI" panose="020B0604030504040204" pitchFamily="50" charset="-128"/>
                <a:cs typeface="Yu Gothic"/>
              </a:rPr>
              <a:t>体験</a:t>
            </a:r>
            <a:r>
              <a:rPr lang="ja-JP" altLang="en-US" sz="2000" dirty="0" smtClean="0">
                <a:solidFill>
                  <a:schemeClr val="bg1"/>
                </a:solidFill>
                <a:latin typeface="Meiryo UI" panose="020B0604030504040204" pitchFamily="50" charset="-128"/>
                <a:ea typeface="Meiryo UI" panose="020B0604030504040204" pitchFamily="50" charset="-128"/>
                <a:cs typeface="Yu Gothic"/>
              </a:rPr>
              <a:t>　四国の右下</a:t>
            </a:r>
            <a:r>
              <a:rPr lang="en-US" altLang="ja-JP" sz="2000" dirty="0" smtClean="0">
                <a:solidFill>
                  <a:schemeClr val="bg1"/>
                </a:solidFill>
                <a:latin typeface="Meiryo UI" panose="020B0604030504040204" pitchFamily="50" charset="-128"/>
                <a:ea typeface="Meiryo UI" panose="020B0604030504040204" pitchFamily="50" charset="-128"/>
                <a:cs typeface="Yu Gothic"/>
              </a:rPr>
              <a:t>(</a:t>
            </a:r>
            <a:r>
              <a:rPr lang="ja-JP" altLang="en-US" sz="2000" dirty="0" smtClean="0">
                <a:solidFill>
                  <a:schemeClr val="bg1"/>
                </a:solidFill>
                <a:latin typeface="Meiryo UI" panose="020B0604030504040204" pitchFamily="50" charset="-128"/>
                <a:ea typeface="Meiryo UI" panose="020B0604030504040204" pitchFamily="50" charset="-128"/>
                <a:cs typeface="Yu Gothic"/>
              </a:rPr>
              <a:t>徳島県南部</a:t>
            </a:r>
            <a:r>
              <a:rPr lang="en-US" altLang="ja-JP" sz="2000" dirty="0" smtClean="0">
                <a:solidFill>
                  <a:schemeClr val="bg1"/>
                </a:solidFill>
                <a:latin typeface="Meiryo UI" panose="020B0604030504040204" pitchFamily="50" charset="-128"/>
                <a:ea typeface="Meiryo UI" panose="020B0604030504040204" pitchFamily="50" charset="-128"/>
                <a:cs typeface="Yu Gothic"/>
              </a:rPr>
              <a:t>)</a:t>
            </a:r>
            <a:endParaRPr lang="en-US" altLang="ja-JP" sz="2000" dirty="0">
              <a:solidFill>
                <a:schemeClr val="bg1"/>
              </a:solidFill>
              <a:latin typeface="Meiryo UI" panose="020B0604030504040204" pitchFamily="50" charset="-128"/>
              <a:ea typeface="Meiryo UI" panose="020B0604030504040204" pitchFamily="50" charset="-128"/>
              <a:cs typeface="Yu Gothic"/>
            </a:endParaRPr>
          </a:p>
        </p:txBody>
      </p:sp>
      <p:sp>
        <p:nvSpPr>
          <p:cNvPr id="16" name="テキスト ボックス 15"/>
          <p:cNvSpPr txBox="1"/>
          <p:nvPr/>
        </p:nvSpPr>
        <p:spPr>
          <a:xfrm>
            <a:off x="7876857" y="1633984"/>
            <a:ext cx="2700000" cy="276999"/>
          </a:xfrm>
          <a:prstGeom prst="rect">
            <a:avLst/>
          </a:prstGeom>
          <a:solidFill>
            <a:srgbClr val="002060"/>
          </a:solidFill>
        </p:spPr>
        <p:txBody>
          <a:bodyPr wrap="square" rtlCol="0">
            <a:spAutoFit/>
          </a:bodyPr>
          <a:lstStyle/>
          <a:p>
            <a:r>
              <a:rPr kumimoji="1" lang="ja-JP" altLang="en-US" sz="1200" dirty="0" smtClean="0">
                <a:solidFill>
                  <a:schemeClr val="bg1"/>
                </a:solidFill>
                <a:latin typeface="Meiryo UI" panose="020B0604030504040204" pitchFamily="50" charset="-128"/>
                <a:ea typeface="Meiryo UI" panose="020B0604030504040204" pitchFamily="50" charset="-128"/>
              </a:rPr>
              <a:t>写真：竹ヶ島（海陽町）</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4"/>
          <a:stretch>
            <a:fillRect/>
          </a:stretch>
        </p:blipFill>
        <p:spPr>
          <a:xfrm>
            <a:off x="8100784" y="276224"/>
            <a:ext cx="540000" cy="540000"/>
          </a:xfrm>
          <a:prstGeom prst="rect">
            <a:avLst/>
          </a:prstGeom>
        </p:spPr>
      </p:pic>
      <p:pic>
        <p:nvPicPr>
          <p:cNvPr id="13" name="図 12"/>
          <p:cNvPicPr>
            <a:picLocks noChangeAspect="1"/>
          </p:cNvPicPr>
          <p:nvPr/>
        </p:nvPicPr>
        <p:blipFill>
          <a:blip r:embed="rId5"/>
          <a:stretch>
            <a:fillRect/>
          </a:stretch>
        </p:blipFill>
        <p:spPr>
          <a:xfrm>
            <a:off x="8634444" y="276224"/>
            <a:ext cx="534348" cy="540000"/>
          </a:xfrm>
          <a:prstGeom prst="rect">
            <a:avLst/>
          </a:prstGeom>
        </p:spPr>
      </p:pic>
      <p:sp>
        <p:nvSpPr>
          <p:cNvPr id="9" name="スライド番号プレースホルダー 8"/>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chemeClr val="bg1"/>
                </a:solidFill>
              </a:rPr>
              <a:t>5</a:t>
            </a:fld>
            <a:endParaRPr lang="ja-JP" altLang="en-US" dirty="0">
              <a:solidFill>
                <a:schemeClr val="bg1"/>
              </a:solidFill>
            </a:endParaRPr>
          </a:p>
        </p:txBody>
      </p:sp>
      <p:pic>
        <p:nvPicPr>
          <p:cNvPr id="18" name="図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114674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5"/>
          <p:cNvSpPr txBox="1"/>
          <p:nvPr/>
        </p:nvSpPr>
        <p:spPr>
          <a:xfrm>
            <a:off x="471280" y="393620"/>
            <a:ext cx="9559468" cy="320601"/>
          </a:xfrm>
          <a:prstGeom prst="rect">
            <a:avLst/>
          </a:prstGeom>
          <a:solidFill>
            <a:srgbClr val="002060"/>
          </a:solidFill>
          <a:ln>
            <a:noFill/>
          </a:ln>
        </p:spPr>
        <p:txBody>
          <a:bodyPr vert="horz" wrap="square" lIns="0" tIns="12700" rIns="0" bIns="0" rtlCol="0">
            <a:spAutoFit/>
          </a:bodyPr>
          <a:lstStyle/>
          <a:p>
            <a:pPr marL="504200" lvl="0" indent="-504200" defTabSz="1008400" fontAlgn="base">
              <a:spcBef>
                <a:spcPct val="0"/>
              </a:spcBef>
              <a:spcAft>
                <a:spcPct val="0"/>
              </a:spcAft>
              <a:defRPr/>
            </a:pPr>
            <a:r>
              <a:rPr kumimoji="1" lang="ja-JP" altLang="en-US"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探究</a:t>
            </a:r>
            <a:r>
              <a:rPr kumimoji="1"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素材</a:t>
            </a:r>
            <a:r>
              <a:rPr kumimoji="1" lang="en-US"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2</a:t>
            </a:r>
            <a:r>
              <a:rPr kumimoji="1" lang="en-US" altLang="ja-JP"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a:t>
            </a:r>
            <a:r>
              <a:rPr kumimoji="1" lang="ja-JP" altLang="en-US"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南部エリア</a:t>
            </a:r>
            <a:r>
              <a:rPr kumimoji="1" lang="en-US" altLang="ja-JP"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a:t>
            </a:r>
            <a:r>
              <a:rPr lang="ja-JP" altLang="en-US" sz="1400" b="1" dirty="0" smtClean="0">
                <a:solidFill>
                  <a:srgbClr val="FF0000"/>
                </a:solidFill>
                <a:latin typeface="Meiryo UI" panose="020B0604030504040204" pitchFamily="50" charset="-128"/>
                <a:ea typeface="Meiryo UI" panose="020B0604030504040204" pitchFamily="50" charset="-128"/>
                <a:cs typeface="Yu Gothic"/>
              </a:rPr>
              <a:t>特</a:t>
            </a:r>
            <a:r>
              <a:rPr lang="ja-JP" altLang="en-US" sz="1400" dirty="0" smtClean="0">
                <a:solidFill>
                  <a:schemeClr val="bg1"/>
                </a:solidFill>
                <a:latin typeface="Meiryo UI" panose="020B0604030504040204" pitchFamily="50" charset="-128"/>
                <a:ea typeface="Meiryo UI" panose="020B0604030504040204" pitchFamily="50" charset="-128"/>
                <a:cs typeface="Yu Gothic"/>
              </a:rPr>
              <a:t>別</a:t>
            </a:r>
            <a:r>
              <a:rPr lang="ja-JP" altLang="en-US" sz="1400" dirty="0">
                <a:solidFill>
                  <a:schemeClr val="bg1"/>
                </a:solidFill>
                <a:latin typeface="Meiryo UI" panose="020B0604030504040204" pitchFamily="50" charset="-128"/>
                <a:ea typeface="Meiryo UI" panose="020B0604030504040204" pitchFamily="50" charset="-128"/>
                <a:cs typeface="Yu Gothic"/>
              </a:rPr>
              <a:t>なマリンスポーツ</a:t>
            </a:r>
            <a:r>
              <a:rPr lang="ja-JP" altLang="en-US" sz="1400" dirty="0" smtClean="0">
                <a:solidFill>
                  <a:schemeClr val="bg1"/>
                </a:solidFill>
                <a:latin typeface="Meiryo UI" panose="020B0604030504040204" pitchFamily="50" charset="-128"/>
                <a:ea typeface="Meiryo UI" panose="020B0604030504040204" pitchFamily="50" charset="-128"/>
                <a:cs typeface="Yu Gothic"/>
              </a:rPr>
              <a:t>体験</a:t>
            </a:r>
            <a:r>
              <a:rPr lang="ja-JP" altLang="en-US" sz="2000" dirty="0" smtClean="0">
                <a:solidFill>
                  <a:schemeClr val="bg1"/>
                </a:solidFill>
                <a:latin typeface="Meiryo UI" panose="020B0604030504040204" pitchFamily="50" charset="-128"/>
                <a:ea typeface="Meiryo UI" panose="020B0604030504040204" pitchFamily="50" charset="-128"/>
                <a:cs typeface="Yu Gothic"/>
              </a:rPr>
              <a:t>　四国の右下</a:t>
            </a:r>
            <a:r>
              <a:rPr lang="en-US" altLang="ja-JP" sz="2000" dirty="0" smtClean="0">
                <a:solidFill>
                  <a:schemeClr val="bg1"/>
                </a:solidFill>
                <a:latin typeface="Meiryo UI" panose="020B0604030504040204" pitchFamily="50" charset="-128"/>
                <a:ea typeface="Meiryo UI" panose="020B0604030504040204" pitchFamily="50" charset="-128"/>
                <a:cs typeface="Yu Gothic"/>
              </a:rPr>
              <a:t>(</a:t>
            </a:r>
            <a:r>
              <a:rPr lang="ja-JP" altLang="en-US" sz="2000" dirty="0" smtClean="0">
                <a:solidFill>
                  <a:schemeClr val="bg1"/>
                </a:solidFill>
                <a:latin typeface="Meiryo UI" panose="020B0604030504040204" pitchFamily="50" charset="-128"/>
                <a:ea typeface="Meiryo UI" panose="020B0604030504040204" pitchFamily="50" charset="-128"/>
                <a:cs typeface="Yu Gothic"/>
              </a:rPr>
              <a:t>徳島県南部</a:t>
            </a:r>
            <a:r>
              <a:rPr lang="en-US" altLang="ja-JP" sz="2000" dirty="0" smtClean="0">
                <a:solidFill>
                  <a:schemeClr val="bg1"/>
                </a:solidFill>
                <a:latin typeface="Meiryo UI" panose="020B0604030504040204" pitchFamily="50" charset="-128"/>
                <a:ea typeface="Meiryo UI" panose="020B0604030504040204" pitchFamily="50" charset="-128"/>
                <a:cs typeface="Yu Gothic"/>
              </a:rPr>
              <a:t>)</a:t>
            </a:r>
            <a:endParaRPr lang="en-US" altLang="ja-JP" sz="2000" dirty="0">
              <a:solidFill>
                <a:schemeClr val="bg1"/>
              </a:solidFill>
              <a:latin typeface="Meiryo UI" panose="020B0604030504040204" pitchFamily="50" charset="-128"/>
              <a:ea typeface="Meiryo UI" panose="020B0604030504040204" pitchFamily="50" charset="-128"/>
              <a:cs typeface="Yu Gothic"/>
            </a:endParaRPr>
          </a:p>
        </p:txBody>
      </p:sp>
      <p:sp>
        <p:nvSpPr>
          <p:cNvPr id="11" name="object 11"/>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25"/>
          <p:cNvSpPr txBox="1"/>
          <p:nvPr/>
        </p:nvSpPr>
        <p:spPr>
          <a:xfrm>
            <a:off x="264140" y="1016878"/>
            <a:ext cx="10080000" cy="6387004"/>
          </a:xfrm>
          <a:prstGeom prst="rect">
            <a:avLst/>
          </a:prstGeom>
          <a:solidFill>
            <a:srgbClr val="002060"/>
          </a:solidFill>
        </p:spPr>
        <p:txBody>
          <a:bodyPr vert="horz" wrap="square" lIns="0" tIns="26034" rIns="0" bIns="0" rtlCol="0">
            <a:spAutoFit/>
          </a:bodyPr>
          <a:lstStyle/>
          <a:p>
            <a:pPr marL="12700" lvl="0">
              <a:spcBef>
                <a:spcPts val="204"/>
              </a:spcBef>
              <a:buSzPct val="91666"/>
              <a:tabLst>
                <a:tab pos="165735" algn="l"/>
              </a:tabLst>
              <a:defRPr/>
            </a:pPr>
            <a:r>
              <a:rPr lang="ja-JP" altLang="en-US" sz="2000" b="1" dirty="0" smtClean="0">
                <a:solidFill>
                  <a:schemeClr val="bg1"/>
                </a:solidFill>
                <a:latin typeface="Meiryo UI" panose="020B0604030504040204" pitchFamily="50" charset="-128"/>
                <a:ea typeface="Meiryo UI" panose="020B0604030504040204" pitchFamily="50" charset="-128"/>
                <a:cs typeface="MS UI Gothic"/>
              </a:rPr>
              <a:t>■南阿波　よくばり体験</a:t>
            </a:r>
            <a:endParaRPr lang="ja-JP" altLang="en-US"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dirty="0" smtClean="0">
                <a:solidFill>
                  <a:schemeClr val="bg1"/>
                </a:solidFill>
                <a:latin typeface="Meiryo UI" panose="020B0604030504040204" pitchFamily="50" charset="-128"/>
                <a:ea typeface="Meiryo UI" panose="020B0604030504040204" pitchFamily="50" charset="-128"/>
                <a:cs typeface="MS UI Gothic"/>
              </a:rPr>
              <a:t>・</a:t>
            </a:r>
            <a:r>
              <a:rPr lang="ja-JP" altLang="en-US" dirty="0">
                <a:solidFill>
                  <a:schemeClr val="bg1"/>
                </a:solidFill>
                <a:latin typeface="Meiryo UI" panose="020B0604030504040204" pitchFamily="50" charset="-128"/>
                <a:ea typeface="Meiryo UI" panose="020B0604030504040204" pitchFamily="50" charset="-128"/>
                <a:cs typeface="MS UI Gothic"/>
              </a:rPr>
              <a:t>研修を受けた</a:t>
            </a:r>
            <a:r>
              <a:rPr lang="ja-JP" altLang="en-US" b="1" u="sng" dirty="0">
                <a:solidFill>
                  <a:schemeClr val="bg1"/>
                </a:solidFill>
                <a:latin typeface="Meiryo UI" panose="020B0604030504040204" pitchFamily="50" charset="-128"/>
                <a:ea typeface="Meiryo UI" panose="020B0604030504040204" pitchFamily="50" charset="-128"/>
                <a:cs typeface="MS UI Gothic"/>
              </a:rPr>
              <a:t>熟練の</a:t>
            </a:r>
            <a:r>
              <a:rPr lang="ja-JP" altLang="en-US" b="1" u="sng" dirty="0" smtClean="0">
                <a:solidFill>
                  <a:schemeClr val="bg1"/>
                </a:solidFill>
                <a:latin typeface="Meiryo UI" panose="020B0604030504040204" pitchFamily="50" charset="-128"/>
                <a:ea typeface="Meiryo UI" panose="020B0604030504040204" pitchFamily="50" charset="-128"/>
                <a:cs typeface="MS UI Gothic"/>
              </a:rPr>
              <a:t>インストラクター</a:t>
            </a:r>
            <a:r>
              <a:rPr lang="ja-JP" altLang="en-US" dirty="0" smtClean="0">
                <a:solidFill>
                  <a:schemeClr val="bg1"/>
                </a:solidFill>
                <a:latin typeface="Meiryo UI" panose="020B0604030504040204" pitchFamily="50" charset="-128"/>
                <a:ea typeface="Meiryo UI" panose="020B0604030504040204" pitchFamily="50" charset="-128"/>
                <a:cs typeface="MS UI Gothic"/>
              </a:rPr>
              <a:t>による指導と徹底した安全管理の下、</a:t>
            </a:r>
            <a:r>
              <a:rPr lang="ja-JP" altLang="en-US" b="1" u="sng" dirty="0" smtClean="0">
                <a:solidFill>
                  <a:schemeClr val="bg1"/>
                </a:solidFill>
                <a:latin typeface="Meiryo UI" panose="020B0604030504040204" pitchFamily="50" charset="-128"/>
                <a:ea typeface="Meiryo UI" panose="020B0604030504040204" pitchFamily="50" charset="-128"/>
                <a:cs typeface="MS UI Gothic"/>
              </a:rPr>
              <a:t>サーフィン</a:t>
            </a:r>
            <a:r>
              <a:rPr lang="ja-JP" altLang="en-US" dirty="0">
                <a:solidFill>
                  <a:schemeClr val="bg1"/>
                </a:solidFill>
                <a:latin typeface="Meiryo UI" panose="020B0604030504040204" pitchFamily="50" charset="-128"/>
                <a:ea typeface="Meiryo UI" panose="020B0604030504040204" pitchFamily="50" charset="-128"/>
                <a:cs typeface="MS UI Gothic"/>
              </a:rPr>
              <a:t>をはじめ、シーカヤック</a:t>
            </a:r>
            <a:r>
              <a:rPr lang="ja-JP" altLang="en-US" dirty="0" smtClean="0">
                <a:solidFill>
                  <a:schemeClr val="bg1"/>
                </a:solidFill>
                <a:latin typeface="Meiryo UI" panose="020B0604030504040204" pitchFamily="50" charset="-128"/>
                <a:ea typeface="Meiryo UI" panose="020B0604030504040204" pitchFamily="50" charset="-128"/>
                <a:cs typeface="MS UI Gothic"/>
              </a:rPr>
              <a:t>や</a:t>
            </a: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dirty="0" smtClean="0">
                <a:solidFill>
                  <a:schemeClr val="bg1"/>
                </a:solidFill>
                <a:latin typeface="Meiryo UI" panose="020B0604030504040204" pitchFamily="50" charset="-128"/>
                <a:ea typeface="Meiryo UI" panose="020B0604030504040204" pitchFamily="50" charset="-128"/>
                <a:cs typeface="MS UI Gothic"/>
              </a:rPr>
              <a:t>　シュノーケリング、</a:t>
            </a:r>
            <a:r>
              <a:rPr lang="en-US" altLang="ja-JP" dirty="0" smtClean="0">
                <a:solidFill>
                  <a:schemeClr val="bg1"/>
                </a:solidFill>
                <a:latin typeface="Meiryo UI" panose="020B0604030504040204" pitchFamily="50" charset="-128"/>
                <a:ea typeface="Meiryo UI" panose="020B0604030504040204" pitchFamily="50" charset="-128"/>
                <a:cs typeface="MS UI Gothic"/>
              </a:rPr>
              <a:t>SUP</a:t>
            </a:r>
            <a:r>
              <a:rPr lang="ja-JP" altLang="en-US" dirty="0" smtClean="0">
                <a:solidFill>
                  <a:schemeClr val="bg1"/>
                </a:solidFill>
                <a:latin typeface="Meiryo UI" panose="020B0604030504040204" pitchFamily="50" charset="-128"/>
                <a:ea typeface="Meiryo UI" panose="020B0604030504040204" pitchFamily="50" charset="-128"/>
                <a:cs typeface="MS UI Gothic"/>
              </a:rPr>
              <a:t>と</a:t>
            </a:r>
            <a:r>
              <a:rPr lang="ja-JP" altLang="en-US" dirty="0">
                <a:solidFill>
                  <a:schemeClr val="bg1"/>
                </a:solidFill>
                <a:latin typeface="Meiryo UI" panose="020B0604030504040204" pitchFamily="50" charset="-128"/>
                <a:ea typeface="Meiryo UI" panose="020B0604030504040204" pitchFamily="50" charset="-128"/>
                <a:cs typeface="MS UI Gothic"/>
              </a:rPr>
              <a:t>いった種々のマリンスポーツを</a:t>
            </a:r>
            <a:r>
              <a:rPr lang="ja-JP" altLang="en-US" b="1" u="sng" dirty="0" smtClean="0">
                <a:solidFill>
                  <a:schemeClr val="bg1"/>
                </a:solidFill>
                <a:latin typeface="Meiryo UI" panose="020B0604030504040204" pitchFamily="50" charset="-128"/>
                <a:ea typeface="Meiryo UI" panose="020B0604030504040204" pitchFamily="50" charset="-128"/>
                <a:cs typeface="MS UI Gothic"/>
              </a:rPr>
              <a:t>選択して体験</a:t>
            </a:r>
            <a:r>
              <a:rPr lang="ja-JP" altLang="en-US" dirty="0" smtClean="0">
                <a:solidFill>
                  <a:schemeClr val="bg1"/>
                </a:solidFill>
                <a:latin typeface="Meiryo UI" panose="020B0604030504040204" pitchFamily="50" charset="-128"/>
                <a:ea typeface="Meiryo UI" panose="020B0604030504040204" pitchFamily="50" charset="-128"/>
                <a:cs typeface="MS UI Gothic"/>
              </a:rPr>
              <a:t>することがでます。</a:t>
            </a: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dirty="0" smtClean="0">
                <a:solidFill>
                  <a:schemeClr val="bg1"/>
                </a:solidFill>
                <a:latin typeface="Meiryo UI" panose="020B0604030504040204" pitchFamily="50" charset="-128"/>
                <a:ea typeface="Meiryo UI" panose="020B0604030504040204" pitchFamily="50" charset="-128"/>
                <a:cs typeface="MS UI Gothic"/>
              </a:rPr>
              <a:t>・安心</a:t>
            </a:r>
            <a:r>
              <a:rPr lang="ja-JP" altLang="en-US" dirty="0">
                <a:solidFill>
                  <a:schemeClr val="bg1"/>
                </a:solidFill>
                <a:latin typeface="Meiryo UI" panose="020B0604030504040204" pitchFamily="50" charset="-128"/>
                <a:ea typeface="Meiryo UI" panose="020B0604030504040204" pitchFamily="50" charset="-128"/>
                <a:cs typeface="MS UI Gothic"/>
              </a:rPr>
              <a:t>して海の豊かさに触れ、持続可能な社会について考える機会を得ることができます</a:t>
            </a:r>
            <a:r>
              <a:rPr lang="ja-JP" altLang="en-US" dirty="0" smtClean="0">
                <a:solidFill>
                  <a:schemeClr val="bg1"/>
                </a:solidFill>
                <a:latin typeface="Meiryo UI" panose="020B0604030504040204" pitchFamily="50" charset="-128"/>
                <a:ea typeface="Meiryo UI" panose="020B0604030504040204" pitchFamily="50" charset="-128"/>
                <a:cs typeface="MS UI Gothic"/>
              </a:rPr>
              <a:t>。</a:t>
            </a: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dirty="0" smtClean="0">
                <a:solidFill>
                  <a:schemeClr val="bg1"/>
                </a:solidFill>
                <a:latin typeface="Meiryo UI" panose="020B0604030504040204" pitchFamily="50" charset="-128"/>
                <a:ea typeface="Meiryo UI" panose="020B0604030504040204" pitchFamily="50" charset="-128"/>
                <a:cs typeface="MS UI Gothic"/>
              </a:rPr>
              <a:t>　</a:t>
            </a: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p:txBody>
      </p:sp>
      <p:sp>
        <p:nvSpPr>
          <p:cNvPr id="16" name="object 4">
            <a:extLst>
              <a:ext uri="{FF2B5EF4-FFF2-40B4-BE49-F238E27FC236}">
                <a16:creationId xmlns:a16="http://schemas.microsoft.com/office/drawing/2014/main" id="{C002F009-09FE-1DEF-57FD-620E24FC7FD9}"/>
              </a:ext>
            </a:extLst>
          </p:cNvPr>
          <p:cNvSpPr txBox="1"/>
          <p:nvPr/>
        </p:nvSpPr>
        <p:spPr>
          <a:xfrm>
            <a:off x="374121" y="2375556"/>
            <a:ext cx="2716148" cy="1974900"/>
          </a:xfrm>
          <a:prstGeom prst="rect">
            <a:avLst/>
          </a:prstGeom>
          <a:solidFill>
            <a:schemeClr val="bg1"/>
          </a:solidFill>
          <a:ln w="38100">
            <a:noFill/>
          </a:ln>
        </p:spPr>
        <p:txBody>
          <a:bodyPr vert="horz" wrap="square" lIns="0" tIns="12700" rIns="0" bIns="0" rtlCol="0">
            <a:spAutoFit/>
          </a:bodyPr>
          <a:lstStyle/>
          <a:p>
            <a:pPr marL="85725" marR="0" lvl="0" indent="0" algn="l" defTabSz="914400" rtl="0" eaLnBrk="1" fontAlgn="auto" latinLnBrk="0" hangingPunct="1">
              <a:lnSpc>
                <a:spcPts val="1340"/>
              </a:lnSpc>
              <a:spcBef>
                <a:spcPts val="50"/>
              </a:spcBef>
              <a:spcAft>
                <a:spcPts val="0"/>
              </a:spcAft>
              <a:buClrTx/>
              <a:buSzTx/>
              <a:buFontTx/>
              <a:buNone/>
              <a:tabLst/>
              <a:defRPr/>
            </a:pPr>
            <a:endParaRPr kumimoji="1" lang="en-US" altLang="ja-JP" b="0" i="0" u="none" strike="noStrike" kern="1200" cap="none" spc="0" normalizeH="0" baseline="0" noProof="0" dirty="0" smtClean="0">
              <a:ln>
                <a:noFill/>
              </a:ln>
              <a:solidFill>
                <a:srgbClr val="FF0000"/>
              </a:solidFill>
              <a:effectLst/>
              <a:uLnTx/>
              <a:uFillTx/>
              <a:latin typeface="+mn-ea"/>
              <a:cs typeface="Yu Gothic"/>
            </a:endParaRPr>
          </a:p>
          <a:p>
            <a:pPr marL="85725" lvl="0">
              <a:lnSpc>
                <a:spcPts val="1340"/>
              </a:lnSpc>
              <a:spcBef>
                <a:spcPts val="50"/>
              </a:spcBef>
              <a:defRPr/>
            </a:pPr>
            <a:r>
              <a:rPr lang="ja-JP" altLang="en-US" b="1" dirty="0">
                <a:solidFill>
                  <a:srgbClr val="FF0000"/>
                </a:solidFill>
                <a:latin typeface="Meiryo UI" panose="020B0604030504040204" pitchFamily="50" charset="-128"/>
                <a:ea typeface="Meiryo UI" panose="020B0604030504040204" pitchFamily="50" charset="-128"/>
                <a:cs typeface="Yu Gothic"/>
              </a:rPr>
              <a:t>体験概要</a:t>
            </a:r>
          </a:p>
          <a:p>
            <a:pPr marL="85725" lvl="0">
              <a:lnSpc>
                <a:spcPts val="1340"/>
              </a:lnSpc>
              <a:spcBef>
                <a:spcPts val="50"/>
              </a:spcBef>
              <a:defRPr/>
            </a:pPr>
            <a:endParaRPr lang="ja-JP" altLang="en-US" b="1" dirty="0">
              <a:solidFill>
                <a:srgbClr val="FF000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体験時期：</a:t>
            </a:r>
            <a:r>
              <a:rPr lang="en-US" altLang="ja-JP" sz="1400" b="1" dirty="0" smtClean="0">
                <a:solidFill>
                  <a:srgbClr val="002060"/>
                </a:solidFill>
                <a:latin typeface="Meiryo UI" panose="020B0604030504040204" pitchFamily="50" charset="-128"/>
                <a:ea typeface="Meiryo UI" panose="020B0604030504040204" pitchFamily="50" charset="-128"/>
                <a:cs typeface="Yu Gothic"/>
              </a:rPr>
              <a:t>5~10</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月</a:t>
            </a:r>
            <a:endParaRPr lang="en-US" altLang="ja-JP" sz="1400" b="1" dirty="0" smtClean="0">
              <a:solidFill>
                <a:srgbClr val="00206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　　　　　　　　</a:t>
            </a:r>
            <a:r>
              <a:rPr lang="en-US" altLang="ja-JP" sz="1400" b="1" dirty="0" smtClean="0">
                <a:solidFill>
                  <a:srgbClr val="002060"/>
                </a:solidFill>
                <a:latin typeface="Meiryo UI" panose="020B0604030504040204" pitchFamily="50" charset="-128"/>
                <a:ea typeface="Meiryo UI" panose="020B0604030504040204" pitchFamily="50" charset="-128"/>
                <a:cs typeface="Yu Gothic"/>
              </a:rPr>
              <a:t>※SUP</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は通年可能</a:t>
            </a:r>
            <a:endParaRPr lang="en-US" altLang="ja-JP" sz="1400" b="1" dirty="0" smtClean="0">
              <a:solidFill>
                <a:srgbClr val="00206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体験時間：</a:t>
            </a:r>
            <a:r>
              <a:rPr lang="en-US" altLang="ja-JP" sz="1400" b="1" dirty="0" smtClean="0">
                <a:solidFill>
                  <a:srgbClr val="002060"/>
                </a:solidFill>
                <a:latin typeface="Meiryo UI" panose="020B0604030504040204" pitchFamily="50" charset="-128"/>
                <a:ea typeface="Meiryo UI" panose="020B0604030504040204" pitchFamily="50" charset="-128"/>
                <a:cs typeface="Yu Gothic"/>
              </a:rPr>
              <a:t>150</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分</a:t>
            </a:r>
            <a:endParaRPr lang="ja-JP" altLang="en-US" sz="1400" b="1" dirty="0">
              <a:solidFill>
                <a:srgbClr val="00206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予約申込：１ヶ月前</a:t>
            </a:r>
            <a:endParaRPr lang="ja-JP" altLang="en-US" sz="1400" b="1" dirty="0">
              <a:solidFill>
                <a:srgbClr val="00206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住　　　所：徳島県海部郡牟岐町</a:t>
            </a:r>
            <a:endParaRPr lang="en-US" altLang="ja-JP" sz="1400" b="1" dirty="0" smtClean="0">
              <a:solidFill>
                <a:srgbClr val="00206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　　　　　　　 大字中村字本村１４</a:t>
            </a:r>
            <a:endParaRPr lang="en-US" altLang="ja-JP" sz="1400" b="1" dirty="0">
              <a:solidFill>
                <a:srgbClr val="00206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連 絡 先 </a:t>
            </a:r>
            <a:r>
              <a:rPr lang="ja-JP" altLang="en-US" sz="1400" b="1" dirty="0">
                <a:solidFill>
                  <a:srgbClr val="002060"/>
                </a:solidFill>
                <a:latin typeface="Meiryo UI" panose="020B0604030504040204" pitchFamily="50" charset="-128"/>
                <a:ea typeface="Meiryo UI" panose="020B0604030504040204" pitchFamily="50" charset="-128"/>
                <a:cs typeface="Yu Gothic"/>
              </a:rPr>
              <a:t>：</a:t>
            </a:r>
            <a:r>
              <a:rPr lang="en-US" altLang="ja-JP" sz="1400" b="1" dirty="0">
                <a:solidFill>
                  <a:srgbClr val="002060"/>
                </a:solidFill>
                <a:latin typeface="Meiryo UI" panose="020B0604030504040204" pitchFamily="50" charset="-128"/>
                <a:ea typeface="Meiryo UI" panose="020B0604030504040204" pitchFamily="50" charset="-128"/>
                <a:cs typeface="Yu Gothic"/>
              </a:rPr>
              <a:t>TEL </a:t>
            </a:r>
            <a:r>
              <a:rPr lang="en-US" altLang="ja-JP" sz="1400" b="1" dirty="0" smtClean="0">
                <a:solidFill>
                  <a:srgbClr val="002060"/>
                </a:solidFill>
                <a:latin typeface="Meiryo UI" panose="020B0604030504040204" pitchFamily="50" charset="-128"/>
                <a:ea typeface="Meiryo UI" panose="020B0604030504040204" pitchFamily="50" charset="-128"/>
                <a:cs typeface="Yu Gothic"/>
              </a:rPr>
              <a:t>0884 72 2622 </a:t>
            </a:r>
            <a:endParaRPr lang="en-US" altLang="ja-JP" sz="1400" b="1" dirty="0">
              <a:solidFill>
                <a:srgbClr val="00206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lang="ja-JP" altLang="en-US" sz="1400" b="1" dirty="0">
                <a:solidFill>
                  <a:srgbClr val="002060"/>
                </a:solidFill>
                <a:latin typeface="Meiryo UI" panose="020B0604030504040204" pitchFamily="50" charset="-128"/>
                <a:ea typeface="Meiryo UI" panose="020B0604030504040204" pitchFamily="50" charset="-128"/>
                <a:cs typeface="Yu Gothic"/>
              </a:rPr>
              <a:t>　　　   　</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    </a:t>
            </a:r>
            <a:r>
              <a:rPr lang="en-US" altLang="ja-JP" sz="1400" b="1" dirty="0" smtClean="0">
                <a:solidFill>
                  <a:srgbClr val="002060"/>
                </a:solidFill>
                <a:latin typeface="Meiryo UI" panose="020B0604030504040204" pitchFamily="50" charset="-128"/>
                <a:ea typeface="Meiryo UI" panose="020B0604030504040204" pitchFamily="50" charset="-128"/>
                <a:cs typeface="Yu Gothic"/>
              </a:rPr>
              <a:t>FAX 0884 72 2623</a:t>
            </a:r>
            <a:endParaRPr lang="en-US" altLang="ja-JP" sz="1400" b="1" dirty="0">
              <a:solidFill>
                <a:srgbClr val="002060"/>
              </a:solidFill>
              <a:latin typeface="Meiryo UI" panose="020B0604030504040204" pitchFamily="50" charset="-128"/>
              <a:ea typeface="Meiryo UI" panose="020B0604030504040204" pitchFamily="50" charset="-128"/>
              <a:cs typeface="Yu Gothic"/>
            </a:endParaRPr>
          </a:p>
        </p:txBody>
      </p:sp>
      <p:pic>
        <p:nvPicPr>
          <p:cNvPr id="24" name="図 23"/>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6852911" y="2363753"/>
            <a:ext cx="3132000" cy="2340000"/>
          </a:xfrm>
          <a:prstGeom prst="rect">
            <a:avLst/>
          </a:prstGeom>
        </p:spPr>
      </p:pic>
      <p:pic>
        <p:nvPicPr>
          <p:cNvPr id="25" name="図 24"/>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3337976" y="2363753"/>
            <a:ext cx="3132000" cy="2340000"/>
          </a:xfrm>
          <a:prstGeom prst="rect">
            <a:avLst/>
          </a:prstGeom>
        </p:spPr>
      </p:pic>
      <p:pic>
        <p:nvPicPr>
          <p:cNvPr id="26" name="object 30"/>
          <p:cNvPicPr preferRelativeResize="0">
            <a:picLocks/>
          </p:cNvPicPr>
          <p:nvPr/>
        </p:nvPicPr>
        <p:blipFill rotWithShape="1">
          <a:blip r:embed="rId4" cstate="print"/>
          <a:srcRect l="3726" r="1064" b="5977"/>
          <a:stretch/>
        </p:blipFill>
        <p:spPr>
          <a:xfrm>
            <a:off x="3337976" y="4946625"/>
            <a:ext cx="3132000" cy="2340000"/>
          </a:xfrm>
          <a:prstGeom prst="rect">
            <a:avLst/>
          </a:prstGeom>
        </p:spPr>
      </p:pic>
      <p:pic>
        <p:nvPicPr>
          <p:cNvPr id="32" name="図 31"/>
          <p:cNvPicPr preferRelativeResize="0">
            <a:picLocks/>
          </p:cNvPicPr>
          <p:nvPr/>
        </p:nvPicPr>
        <p:blipFill rotWithShape="1">
          <a:blip r:embed="rId5"/>
          <a:srcRect l="2669" t="1221" r="564" b="5978"/>
          <a:stretch/>
        </p:blipFill>
        <p:spPr>
          <a:xfrm>
            <a:off x="6852911" y="4946625"/>
            <a:ext cx="3132000" cy="2340000"/>
          </a:xfrm>
          <a:prstGeom prst="rect">
            <a:avLst/>
          </a:prstGeom>
        </p:spPr>
      </p:pic>
      <p:sp>
        <p:nvSpPr>
          <p:cNvPr id="28" name="object 4">
            <a:extLst>
              <a:ext uri="{FF2B5EF4-FFF2-40B4-BE49-F238E27FC236}">
                <a16:creationId xmlns:a16="http://schemas.microsoft.com/office/drawing/2014/main" id="{C002F009-09FE-1DEF-57FD-620E24FC7FD9}"/>
              </a:ext>
            </a:extLst>
          </p:cNvPr>
          <p:cNvSpPr txBox="1"/>
          <p:nvPr/>
        </p:nvSpPr>
        <p:spPr>
          <a:xfrm>
            <a:off x="4152898" y="4336752"/>
            <a:ext cx="2312674" cy="359073"/>
          </a:xfrm>
          <a:prstGeom prst="rect">
            <a:avLst/>
          </a:prstGeom>
          <a:solidFill>
            <a:schemeClr val="bg1"/>
          </a:solidFill>
          <a:ln w="38100">
            <a:noFill/>
          </a:ln>
        </p:spPr>
        <p:txBody>
          <a:bodyPr vert="horz" wrap="square" lIns="0" tIns="12700" rIns="0" bIns="0" rtlCol="0">
            <a:spAutoFit/>
          </a:bodyPr>
          <a:lstStyle/>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sz="1400" b="1" i="0" u="none" strike="noStrike" kern="1200" cap="none" spc="0" normalizeH="0" baseline="0" noProof="0" dirty="0" smtClean="0">
                <a:ln>
                  <a:noFill/>
                </a:ln>
                <a:solidFill>
                  <a:srgbClr val="002060"/>
                </a:solidFill>
                <a:effectLst/>
                <a:uLnTx/>
                <a:uFillTx/>
                <a:latin typeface="+mn-ea"/>
                <a:cs typeface="Yu Gothic"/>
              </a:rPr>
              <a:t>■</a:t>
            </a: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サーフィン</a:t>
            </a:r>
            <a:endPar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endParaRPr>
          </a:p>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　 受入人数　最大</a:t>
            </a:r>
            <a:r>
              <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30</a:t>
            </a: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名</a:t>
            </a:r>
            <a:endPar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endParaRPr>
          </a:p>
        </p:txBody>
      </p:sp>
      <p:sp>
        <p:nvSpPr>
          <p:cNvPr id="33" name="object 4">
            <a:extLst>
              <a:ext uri="{FF2B5EF4-FFF2-40B4-BE49-F238E27FC236}">
                <a16:creationId xmlns:a16="http://schemas.microsoft.com/office/drawing/2014/main" id="{C002F009-09FE-1DEF-57FD-620E24FC7FD9}"/>
              </a:ext>
            </a:extLst>
          </p:cNvPr>
          <p:cNvSpPr txBox="1"/>
          <p:nvPr/>
        </p:nvSpPr>
        <p:spPr>
          <a:xfrm>
            <a:off x="7674532" y="4332980"/>
            <a:ext cx="2312674" cy="359073"/>
          </a:xfrm>
          <a:prstGeom prst="rect">
            <a:avLst/>
          </a:prstGeom>
          <a:solidFill>
            <a:schemeClr val="bg1"/>
          </a:solidFill>
          <a:ln w="38100">
            <a:noFill/>
          </a:ln>
        </p:spPr>
        <p:txBody>
          <a:bodyPr vert="horz" wrap="square" lIns="0" tIns="12700" rIns="0" bIns="0" rtlCol="0">
            <a:spAutoFit/>
          </a:bodyPr>
          <a:lstStyle/>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sz="1400" b="1" i="0" u="none" strike="noStrike" kern="1200" cap="none" spc="0" normalizeH="0" baseline="0" noProof="0" dirty="0" smtClean="0">
                <a:ln>
                  <a:noFill/>
                </a:ln>
                <a:solidFill>
                  <a:srgbClr val="002060"/>
                </a:solidFill>
                <a:effectLst/>
                <a:uLnTx/>
                <a:uFillTx/>
                <a:latin typeface="+mn-ea"/>
                <a:cs typeface="Yu Gothic"/>
              </a:rPr>
              <a:t>■</a:t>
            </a: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シーカヤック</a:t>
            </a:r>
            <a:endPar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endParaRPr>
          </a:p>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　 受入人数　最大</a:t>
            </a:r>
            <a:r>
              <a:rPr lang="en-US" altLang="ja-JP" sz="1400" b="1" dirty="0" smtClean="0">
                <a:solidFill>
                  <a:srgbClr val="002060"/>
                </a:solidFill>
                <a:latin typeface="Meiryo UI" panose="020B0604030504040204" pitchFamily="50" charset="-128"/>
                <a:ea typeface="Meiryo UI" panose="020B0604030504040204" pitchFamily="50" charset="-128"/>
                <a:cs typeface="Yu Gothic"/>
              </a:rPr>
              <a:t>40</a:t>
            </a: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名</a:t>
            </a:r>
            <a:endPar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endParaRPr>
          </a:p>
        </p:txBody>
      </p:sp>
      <p:sp>
        <p:nvSpPr>
          <p:cNvPr id="34" name="object 4">
            <a:extLst>
              <a:ext uri="{FF2B5EF4-FFF2-40B4-BE49-F238E27FC236}">
                <a16:creationId xmlns:a16="http://schemas.microsoft.com/office/drawing/2014/main" id="{C002F009-09FE-1DEF-57FD-620E24FC7FD9}"/>
              </a:ext>
            </a:extLst>
          </p:cNvPr>
          <p:cNvSpPr txBox="1"/>
          <p:nvPr/>
        </p:nvSpPr>
        <p:spPr>
          <a:xfrm>
            <a:off x="4162317" y="6922841"/>
            <a:ext cx="2312674" cy="359073"/>
          </a:xfrm>
          <a:prstGeom prst="rect">
            <a:avLst/>
          </a:prstGeom>
          <a:solidFill>
            <a:schemeClr val="bg1"/>
          </a:solidFill>
          <a:ln w="38100">
            <a:noFill/>
          </a:ln>
        </p:spPr>
        <p:txBody>
          <a:bodyPr vert="horz" wrap="square" lIns="0" tIns="12700" rIns="0" bIns="0" rtlCol="0">
            <a:spAutoFit/>
          </a:bodyPr>
          <a:lstStyle/>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sz="1400" b="1" i="0" u="none" strike="noStrike" kern="1200" cap="none" spc="0" normalizeH="0" baseline="0" noProof="0" dirty="0" smtClean="0">
                <a:ln>
                  <a:noFill/>
                </a:ln>
                <a:solidFill>
                  <a:srgbClr val="002060"/>
                </a:solidFill>
                <a:effectLst/>
                <a:uLnTx/>
                <a:uFillTx/>
                <a:latin typeface="+mn-ea"/>
                <a:cs typeface="Yu Gothic"/>
              </a:rPr>
              <a:t>■</a:t>
            </a: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シュノーケリング</a:t>
            </a:r>
            <a:endPar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endParaRPr>
          </a:p>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　 受入人数　最大</a:t>
            </a:r>
            <a:r>
              <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40</a:t>
            </a: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名</a:t>
            </a:r>
            <a:endPar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endParaRPr>
          </a:p>
        </p:txBody>
      </p:sp>
      <p:sp>
        <p:nvSpPr>
          <p:cNvPr id="35" name="object 4">
            <a:extLst>
              <a:ext uri="{FF2B5EF4-FFF2-40B4-BE49-F238E27FC236}">
                <a16:creationId xmlns:a16="http://schemas.microsoft.com/office/drawing/2014/main" id="{C002F009-09FE-1DEF-57FD-620E24FC7FD9}"/>
              </a:ext>
            </a:extLst>
          </p:cNvPr>
          <p:cNvSpPr txBox="1"/>
          <p:nvPr/>
        </p:nvSpPr>
        <p:spPr>
          <a:xfrm>
            <a:off x="7675789" y="6908349"/>
            <a:ext cx="2312674" cy="359073"/>
          </a:xfrm>
          <a:prstGeom prst="rect">
            <a:avLst/>
          </a:prstGeom>
          <a:solidFill>
            <a:schemeClr val="bg1"/>
          </a:solidFill>
          <a:ln w="38100">
            <a:noFill/>
          </a:ln>
        </p:spPr>
        <p:txBody>
          <a:bodyPr vert="horz" wrap="square" lIns="0" tIns="12700" rIns="0" bIns="0" rtlCol="0">
            <a:spAutoFit/>
          </a:bodyPr>
          <a:lstStyle/>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sz="1400" b="1" i="0" u="none" strike="noStrike" kern="1200" cap="none" spc="0" normalizeH="0" baseline="0" noProof="0" dirty="0" smtClean="0">
                <a:ln>
                  <a:noFill/>
                </a:ln>
                <a:solidFill>
                  <a:srgbClr val="002060"/>
                </a:solidFill>
                <a:effectLst/>
                <a:uLnTx/>
                <a:uFillTx/>
                <a:latin typeface="+mn-ea"/>
                <a:cs typeface="Yu Gothic"/>
              </a:rPr>
              <a:t>■</a:t>
            </a:r>
            <a:r>
              <a:rPr kumimoji="1" lang="en-US" altLang="ja-JP" sz="12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SUP(</a:t>
            </a:r>
            <a:r>
              <a:rPr kumimoji="1" lang="ja-JP" altLang="en-US" sz="12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ｽﾀﾝﾄﾞｱｯﾌﾟﾊﾟﾄﾞﾙﾎﾞｰﾄﾞ</a:t>
            </a:r>
            <a:r>
              <a:rPr kumimoji="1" lang="en-US" altLang="ja-JP" sz="12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a:t>
            </a:r>
            <a:endPar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endParaRPr>
          </a:p>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　 受入人数　最大</a:t>
            </a:r>
            <a:r>
              <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40</a:t>
            </a:r>
            <a:r>
              <a:rPr kumimoji="1" lang="ja-JP" altLang="en-US"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名</a:t>
            </a:r>
            <a:endParaRPr kumimoji="1" lang="en-US" altLang="ja-JP" sz="1400"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endParaRPr>
          </a:p>
        </p:txBody>
      </p:sp>
      <p:pic>
        <p:nvPicPr>
          <p:cNvPr id="5" name="図 4"/>
          <p:cNvPicPr>
            <a:picLocks noChangeAspect="1"/>
          </p:cNvPicPr>
          <p:nvPr/>
        </p:nvPicPr>
        <p:blipFill rotWithShape="1">
          <a:blip r:embed="rId6" cstate="print">
            <a:extLst>
              <a:ext uri="{28A0092B-C50C-407E-A947-70E740481C1C}">
                <a14:useLocalDpi xmlns:a14="http://schemas.microsoft.com/office/drawing/2010/main" val="0"/>
              </a:ext>
            </a:extLst>
          </a:blip>
          <a:srcRect l="56845" t="60294" r="17752" b="5073"/>
          <a:stretch/>
        </p:blipFill>
        <p:spPr>
          <a:xfrm>
            <a:off x="386822" y="4904355"/>
            <a:ext cx="2673878" cy="2382270"/>
          </a:xfrm>
          <a:prstGeom prst="rect">
            <a:avLst/>
          </a:prstGeom>
        </p:spPr>
      </p:pic>
      <p:sp>
        <p:nvSpPr>
          <p:cNvPr id="37" name="星 5 36"/>
          <p:cNvSpPr>
            <a:spLocks/>
          </p:cNvSpPr>
          <p:nvPr/>
        </p:nvSpPr>
        <p:spPr>
          <a:xfrm>
            <a:off x="2272888" y="6117994"/>
            <a:ext cx="238695" cy="181443"/>
          </a:xfrm>
          <a:prstGeom prst="star5">
            <a:avLst/>
          </a:prstGeom>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スライド番号プレースホルダー 9"/>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6</a:t>
            </a:fld>
            <a:endParaRPr lang="ja-JP" altLang="en-US" dirty="0">
              <a:solidFill>
                <a:srgbClr val="002060"/>
              </a:solidFill>
            </a:endParaRPr>
          </a:p>
        </p:txBody>
      </p:sp>
      <p:pic>
        <p:nvPicPr>
          <p:cNvPr id="27" name="図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pic>
        <p:nvPicPr>
          <p:cNvPr id="29" name="図 28"/>
          <p:cNvPicPr>
            <a:picLocks noChangeAspect="1"/>
          </p:cNvPicPr>
          <p:nvPr/>
        </p:nvPicPr>
        <p:blipFill>
          <a:blip r:embed="rId8"/>
          <a:stretch>
            <a:fillRect/>
          </a:stretch>
        </p:blipFill>
        <p:spPr>
          <a:xfrm>
            <a:off x="8100784" y="276224"/>
            <a:ext cx="540000" cy="540000"/>
          </a:xfrm>
          <a:prstGeom prst="rect">
            <a:avLst/>
          </a:prstGeom>
        </p:spPr>
      </p:pic>
      <p:pic>
        <p:nvPicPr>
          <p:cNvPr id="30" name="図 29"/>
          <p:cNvPicPr>
            <a:picLocks noChangeAspect="1"/>
          </p:cNvPicPr>
          <p:nvPr/>
        </p:nvPicPr>
        <p:blipFill>
          <a:blip r:embed="rId9"/>
          <a:stretch>
            <a:fillRect/>
          </a:stretch>
        </p:blipFill>
        <p:spPr>
          <a:xfrm>
            <a:off x="8634444" y="276224"/>
            <a:ext cx="534348" cy="540000"/>
          </a:xfrm>
          <a:prstGeom prst="rect">
            <a:avLst/>
          </a:prstGeom>
        </p:spPr>
      </p:pic>
    </p:spTree>
    <p:extLst>
      <p:ext uri="{BB962C8B-B14F-4D97-AF65-F5344CB8AC3E}">
        <p14:creationId xmlns:p14="http://schemas.microsoft.com/office/powerpoint/2010/main" val="40530817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ject 3"/>
          <p:cNvPicPr/>
          <p:nvPr/>
        </p:nvPicPr>
        <p:blipFill rotWithShape="1">
          <a:blip r:embed="rId2" cstate="print"/>
          <a:srcRect l="2732" t="1384" r="1488" b="1"/>
          <a:stretch/>
        </p:blipFill>
        <p:spPr>
          <a:xfrm>
            <a:off x="12700" y="1530290"/>
            <a:ext cx="10668000" cy="4322081"/>
          </a:xfrm>
          <a:prstGeom prst="rect">
            <a:avLst/>
          </a:prstGeom>
        </p:spPr>
      </p:pic>
      <p:sp>
        <p:nvSpPr>
          <p:cNvPr id="32" name="テキスト ボックス 31">
            <a:extLst>
              <a:ext uri="{FF2B5EF4-FFF2-40B4-BE49-F238E27FC236}">
                <a16:creationId xmlns:a16="http://schemas.microsoft.com/office/drawing/2014/main" id="{3BE6E354-F1DB-3C06-29F4-C04E61365215}"/>
              </a:ext>
            </a:extLst>
          </p:cNvPr>
          <p:cNvSpPr txBox="1"/>
          <p:nvPr/>
        </p:nvSpPr>
        <p:spPr>
          <a:xfrm>
            <a:off x="0" y="5222850"/>
            <a:ext cx="10693400" cy="2554545"/>
          </a:xfrm>
          <a:prstGeom prst="rect">
            <a:avLst/>
          </a:prstGeom>
          <a:solidFill>
            <a:srgbClr val="002060"/>
          </a:solidFill>
        </p:spPr>
        <p:txBody>
          <a:bodyPr wrap="square">
            <a:spAutoFit/>
          </a:bodyPr>
          <a:lstStyle/>
          <a:p>
            <a:pPr>
              <a:defRPr/>
            </a:pPr>
            <a:r>
              <a:rPr lang="ja-JP" altLang="en-US" sz="2000" dirty="0">
                <a:solidFill>
                  <a:schemeClr val="bg1"/>
                </a:solidFill>
                <a:latin typeface="Meiryo UI" panose="020B0604030504040204" pitchFamily="50" charset="-128"/>
                <a:ea typeface="Meiryo UI" panose="020B0604030504040204" pitchFamily="50" charset="-128"/>
              </a:rPr>
              <a:t>・急速な少子高齢化や人口減少による担い手不足の中、「持続可能な社会の創り手</a:t>
            </a:r>
            <a:r>
              <a:rPr lang="ja-JP" altLang="en-US" sz="2000" dirty="0" smtClean="0">
                <a:solidFill>
                  <a:schemeClr val="bg1"/>
                </a:solidFill>
                <a:latin typeface="Meiryo UI" panose="020B0604030504040204" pitchFamily="50" charset="-128"/>
                <a:ea typeface="Meiryo UI" panose="020B0604030504040204" pitchFamily="50" charset="-128"/>
              </a:rPr>
              <a:t>」たる子どもたちには　</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r>
              <a:rPr lang="ja-JP" altLang="en-US" sz="2000" dirty="0" smtClean="0">
                <a:solidFill>
                  <a:schemeClr val="bg1"/>
                </a:solidFill>
                <a:latin typeface="Meiryo UI" panose="020B0604030504040204" pitchFamily="50" charset="-128"/>
                <a:ea typeface="Meiryo UI" panose="020B0604030504040204" pitchFamily="50" charset="-128"/>
              </a:rPr>
              <a:t>　</a:t>
            </a:r>
            <a:r>
              <a:rPr lang="ja-JP" altLang="en-US" sz="2000" b="1" u="sng" dirty="0" smtClean="0">
                <a:solidFill>
                  <a:schemeClr val="bg1"/>
                </a:solidFill>
                <a:latin typeface="Meiryo UI" panose="020B0604030504040204" pitchFamily="50" charset="-128"/>
                <a:ea typeface="Meiryo UI" panose="020B0604030504040204" pitchFamily="50" charset="-128"/>
              </a:rPr>
              <a:t>見通し</a:t>
            </a:r>
            <a:r>
              <a:rPr lang="ja-JP" altLang="en-US" sz="2000" b="1" u="sng" dirty="0">
                <a:solidFill>
                  <a:schemeClr val="bg1"/>
                </a:solidFill>
                <a:latin typeface="Meiryo UI" panose="020B0604030504040204" pitchFamily="50" charset="-128"/>
                <a:ea typeface="Meiryo UI" panose="020B0604030504040204" pitchFamily="50" charset="-128"/>
              </a:rPr>
              <a:t>の利かない不確実な将来に立ち向かう力</a:t>
            </a:r>
            <a:r>
              <a:rPr lang="ja-JP" altLang="en-US" sz="2000" dirty="0">
                <a:solidFill>
                  <a:schemeClr val="bg1"/>
                </a:solidFill>
                <a:latin typeface="Meiryo UI" panose="020B0604030504040204" pitchFamily="50" charset="-128"/>
                <a:ea typeface="Meiryo UI" panose="020B0604030504040204" pitchFamily="50" charset="-128"/>
              </a:rPr>
              <a:t>が求められます。</a:t>
            </a:r>
          </a:p>
          <a:p>
            <a:pPr>
              <a:defRPr/>
            </a:pPr>
            <a:r>
              <a:rPr lang="ja-JP" altLang="en-US" sz="2000" dirty="0" smtClean="0">
                <a:solidFill>
                  <a:schemeClr val="bg1"/>
                </a:solidFill>
                <a:latin typeface="Meiryo UI" panose="020B0604030504040204" pitchFamily="50" charset="-128"/>
                <a:ea typeface="Meiryo UI" panose="020B0604030504040204" pitchFamily="50" charset="-128"/>
              </a:rPr>
              <a:t>・徳島県</a:t>
            </a:r>
            <a:r>
              <a:rPr lang="ja-JP" altLang="en-US" sz="2000" dirty="0">
                <a:solidFill>
                  <a:schemeClr val="bg1"/>
                </a:solidFill>
                <a:latin typeface="Meiryo UI" panose="020B0604030504040204" pitchFamily="50" charset="-128"/>
                <a:ea typeface="Meiryo UI" panose="020B0604030504040204" pitchFamily="50" charset="-128"/>
              </a:rPr>
              <a:t>西部の急峻な山岳地帯には、山腹の急傾斜地に張り付くように形成された集落が存在し</a:t>
            </a:r>
            <a:r>
              <a:rPr lang="ja-JP" altLang="en-US" sz="2000" dirty="0" smtClean="0">
                <a:solidFill>
                  <a:schemeClr val="bg1"/>
                </a:solidFill>
                <a:latin typeface="Meiryo UI" panose="020B0604030504040204" pitchFamily="50" charset="-128"/>
                <a:ea typeface="Meiryo UI" panose="020B0604030504040204" pitchFamily="50" charset="-128"/>
              </a:rPr>
              <a:t>、</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r>
              <a:rPr lang="ja-JP" altLang="en-US" sz="2000" dirty="0" smtClean="0">
                <a:solidFill>
                  <a:schemeClr val="bg1"/>
                </a:solidFill>
                <a:latin typeface="Meiryo UI" panose="020B0604030504040204" pitchFamily="50" charset="-128"/>
                <a:ea typeface="Meiryo UI" panose="020B0604030504040204" pitchFamily="50" charset="-128"/>
              </a:rPr>
              <a:t>　古き</a:t>
            </a:r>
            <a:r>
              <a:rPr lang="ja-JP" altLang="en-US" sz="2000" dirty="0">
                <a:solidFill>
                  <a:schemeClr val="bg1"/>
                </a:solidFill>
                <a:latin typeface="Meiryo UI" panose="020B0604030504040204" pitchFamily="50" charset="-128"/>
                <a:ea typeface="Meiryo UI" panose="020B0604030504040204" pitchFamily="50" charset="-128"/>
              </a:rPr>
              <a:t>良き、素朴で温かみの</a:t>
            </a:r>
            <a:r>
              <a:rPr lang="ja-JP" altLang="en-US" sz="2000" dirty="0" smtClean="0">
                <a:solidFill>
                  <a:schemeClr val="bg1"/>
                </a:solidFill>
                <a:latin typeface="Meiryo UI" panose="020B0604030504040204" pitchFamily="50" charset="-128"/>
                <a:ea typeface="Meiryo UI" panose="020B0604030504040204" pitchFamily="50" charset="-128"/>
              </a:rPr>
              <a:t>ある</a:t>
            </a:r>
            <a:r>
              <a:rPr lang="ja-JP" altLang="en-US" sz="2000" b="1" u="sng" dirty="0" smtClean="0">
                <a:solidFill>
                  <a:schemeClr val="bg1"/>
                </a:solidFill>
                <a:latin typeface="Meiryo UI" panose="020B0604030504040204" pitchFamily="50" charset="-128"/>
                <a:ea typeface="Meiryo UI" panose="020B0604030504040204" pitchFamily="50" charset="-128"/>
              </a:rPr>
              <a:t>日本</a:t>
            </a:r>
            <a:r>
              <a:rPr lang="ja-JP" altLang="en-US" sz="2000" b="1" u="sng" dirty="0">
                <a:solidFill>
                  <a:schemeClr val="bg1"/>
                </a:solidFill>
                <a:latin typeface="Meiryo UI" panose="020B0604030504040204" pitchFamily="50" charset="-128"/>
                <a:ea typeface="Meiryo UI" panose="020B0604030504040204" pitchFamily="50" charset="-128"/>
              </a:rPr>
              <a:t>の</a:t>
            </a:r>
            <a:r>
              <a:rPr lang="ja-JP" altLang="en-US" sz="2000" b="1" u="sng" dirty="0" smtClean="0">
                <a:solidFill>
                  <a:schemeClr val="bg1"/>
                </a:solidFill>
                <a:latin typeface="Meiryo UI" panose="020B0604030504040204" pitchFamily="50" charset="-128"/>
                <a:ea typeface="Meiryo UI" panose="020B0604030504040204" pitchFamily="50" charset="-128"/>
              </a:rPr>
              <a:t>原風景「</a:t>
            </a:r>
            <a:r>
              <a:rPr lang="en-US" altLang="ja-JP" sz="2000" b="1" u="sng" dirty="0" smtClean="0">
                <a:solidFill>
                  <a:schemeClr val="bg1"/>
                </a:solidFill>
                <a:latin typeface="Meiryo UI" panose="020B0604030504040204" pitchFamily="50" charset="-128"/>
                <a:ea typeface="Meiryo UI" panose="020B0604030504040204" pitchFamily="50" charset="-128"/>
              </a:rPr>
              <a:t>Spirit of Japan</a:t>
            </a:r>
            <a:r>
              <a:rPr lang="ja-JP" altLang="en-US" sz="2000" b="1" u="sng" dirty="0" smtClean="0">
                <a:solidFill>
                  <a:schemeClr val="bg1"/>
                </a:solidFill>
                <a:latin typeface="Meiryo UI" panose="020B0604030504040204" pitchFamily="50" charset="-128"/>
                <a:ea typeface="Meiryo UI" panose="020B0604030504040204" pitchFamily="50" charset="-128"/>
              </a:rPr>
              <a:t>」</a:t>
            </a:r>
            <a:r>
              <a:rPr lang="ja-JP" altLang="en-US" sz="2000" dirty="0" smtClean="0">
                <a:solidFill>
                  <a:schemeClr val="bg1"/>
                </a:solidFill>
                <a:latin typeface="Meiryo UI" panose="020B0604030504040204" pitchFamily="50" charset="-128"/>
                <a:ea typeface="Meiryo UI" panose="020B0604030504040204" pitchFamily="50" charset="-128"/>
              </a:rPr>
              <a:t>が</a:t>
            </a:r>
            <a:r>
              <a:rPr lang="ja-JP" altLang="en-US" sz="2000" dirty="0">
                <a:solidFill>
                  <a:schemeClr val="bg1"/>
                </a:solidFill>
                <a:latin typeface="Meiryo UI" panose="020B0604030504040204" pitchFamily="50" charset="-128"/>
                <a:ea typeface="Meiryo UI" panose="020B0604030504040204" pitchFamily="50" charset="-128"/>
              </a:rPr>
              <a:t>今も息づいています</a:t>
            </a:r>
            <a:r>
              <a:rPr lang="ja-JP" altLang="en-US" sz="2000" dirty="0" smtClean="0">
                <a:solidFill>
                  <a:schemeClr val="bg1"/>
                </a:solidFill>
                <a:latin typeface="Meiryo UI" panose="020B0604030504040204" pitchFamily="50" charset="-128"/>
                <a:ea typeface="Meiryo UI" panose="020B0604030504040204" pitchFamily="50" charset="-128"/>
              </a:rPr>
              <a:t>。</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r>
              <a:rPr lang="ja-JP" altLang="en-US" sz="2000" dirty="0" smtClean="0">
                <a:solidFill>
                  <a:schemeClr val="bg1"/>
                </a:solidFill>
                <a:latin typeface="Meiryo UI" panose="020B0604030504040204" pitchFamily="50" charset="-128"/>
                <a:ea typeface="Meiryo UI" panose="020B0604030504040204" pitchFamily="50" charset="-128"/>
              </a:rPr>
              <a:t>・近隣</a:t>
            </a:r>
            <a:r>
              <a:rPr lang="ja-JP" altLang="en-US" sz="2000" dirty="0">
                <a:solidFill>
                  <a:schemeClr val="bg1"/>
                </a:solidFill>
                <a:latin typeface="Meiryo UI" panose="020B0604030504040204" pitchFamily="50" charset="-128"/>
                <a:ea typeface="Meiryo UI" panose="020B0604030504040204" pitchFamily="50" charset="-128"/>
              </a:rPr>
              <a:t>には「祖谷のかずら橋」や「うだつの町並み」といった文化遺産が存在する他</a:t>
            </a:r>
            <a:r>
              <a:rPr lang="ja-JP" altLang="en-US" sz="2000" dirty="0" smtClean="0">
                <a:solidFill>
                  <a:schemeClr val="bg1"/>
                </a:solidFill>
                <a:latin typeface="Meiryo UI" panose="020B0604030504040204" pitchFamily="50" charset="-128"/>
                <a:ea typeface="Meiryo UI" panose="020B0604030504040204" pitchFamily="50" charset="-128"/>
              </a:rPr>
              <a:t>、美しい自然を活かし、</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r>
              <a:rPr lang="ja-JP" altLang="en-US" sz="2000" dirty="0">
                <a:solidFill>
                  <a:schemeClr val="bg1"/>
                </a:solidFill>
                <a:latin typeface="Meiryo UI" panose="020B0604030504040204" pitchFamily="50" charset="-128"/>
                <a:ea typeface="Meiryo UI" panose="020B0604030504040204" pitchFamily="50" charset="-128"/>
              </a:rPr>
              <a:t> </a:t>
            </a:r>
            <a:r>
              <a:rPr lang="ja-JP" altLang="en-US" sz="2000" b="1" u="sng" dirty="0" smtClean="0">
                <a:solidFill>
                  <a:schemeClr val="bg1"/>
                </a:solidFill>
                <a:latin typeface="Meiryo UI" panose="020B0604030504040204" pitchFamily="50" charset="-128"/>
                <a:ea typeface="Meiryo UI" panose="020B0604030504040204" pitchFamily="50" charset="-128"/>
              </a:rPr>
              <a:t>ラフティング</a:t>
            </a:r>
            <a:r>
              <a:rPr lang="ja-JP" altLang="en-US" sz="2000" dirty="0">
                <a:solidFill>
                  <a:schemeClr val="bg1"/>
                </a:solidFill>
                <a:latin typeface="Meiryo UI" panose="020B0604030504040204" pitchFamily="50" charset="-128"/>
                <a:ea typeface="Meiryo UI" panose="020B0604030504040204" pitchFamily="50" charset="-128"/>
              </a:rPr>
              <a:t>やウェイクボード、カヌーといったウォータースポーツも盛んに行われています</a:t>
            </a:r>
            <a:r>
              <a:rPr lang="ja-JP" altLang="en-US" sz="2000" dirty="0" smtClean="0">
                <a:solidFill>
                  <a:schemeClr val="bg1"/>
                </a:solidFill>
                <a:latin typeface="Meiryo UI" panose="020B0604030504040204" pitchFamily="50" charset="-128"/>
                <a:ea typeface="Meiryo UI" panose="020B0604030504040204" pitchFamily="50" charset="-128"/>
              </a:rPr>
              <a:t>。</a:t>
            </a: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endParaRPr lang="en-US" altLang="ja-JP" sz="2000" dirty="0" smtClean="0">
              <a:solidFill>
                <a:schemeClr val="bg1"/>
              </a:solidFill>
              <a:latin typeface="Meiryo UI" panose="020B0604030504040204" pitchFamily="50" charset="-128"/>
              <a:ea typeface="Meiryo UI" panose="020B0604030504040204" pitchFamily="50" charset="-128"/>
            </a:endParaRPr>
          </a:p>
          <a:p>
            <a:pPr>
              <a:defRPr/>
            </a:pPr>
            <a:endParaRPr kumimoji="1" lang="en-US" altLang="ja-JP" sz="2000"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1" name="object 11"/>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endParaRPr/>
          </a:p>
        </p:txBody>
      </p:sp>
      <p:sp>
        <p:nvSpPr>
          <p:cNvPr id="27" name="object 4"/>
          <p:cNvSpPr txBox="1"/>
          <p:nvPr/>
        </p:nvSpPr>
        <p:spPr>
          <a:xfrm>
            <a:off x="0" y="977756"/>
            <a:ext cx="10693400" cy="566822"/>
          </a:xfrm>
          <a:prstGeom prst="rect">
            <a:avLst/>
          </a:prstGeom>
          <a:solidFill>
            <a:srgbClr val="002060"/>
          </a:solidFill>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1" lang="ja-JP" altLang="en-US" sz="3600" b="1" i="0" u="none" strike="noStrike" kern="1200" cap="none" spc="-1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UI"/>
              </a:rPr>
              <a:t>なぜ、</a:t>
            </a:r>
            <a:r>
              <a:rPr kumimoji="1" sz="3600" b="1" i="0" u="none" strike="noStrike" kern="1200" cap="none" spc="-15" normalizeH="0" baseline="0" noProof="0" dirty="0" err="1" smtClean="0">
                <a:ln>
                  <a:noFill/>
                </a:ln>
                <a:solidFill>
                  <a:schemeClr val="bg1"/>
                </a:solidFill>
                <a:effectLst/>
                <a:uLnTx/>
                <a:uFillTx/>
                <a:latin typeface="Meiryo UI" panose="020B0604030504040204" pitchFamily="50" charset="-128"/>
                <a:ea typeface="Meiryo UI" panose="020B0604030504040204" pitchFamily="50" charset="-128"/>
                <a:cs typeface="Yu Gothic UI"/>
              </a:rPr>
              <a:t>徳島</a:t>
            </a:r>
            <a:r>
              <a:rPr kumimoji="1" sz="3600" b="1" i="0" u="none" strike="noStrike" kern="1200" cap="none" spc="170" normalizeH="0" baseline="0" noProof="0" dirty="0" err="1" smtClean="0">
                <a:ln>
                  <a:noFill/>
                </a:ln>
                <a:solidFill>
                  <a:schemeClr val="bg1"/>
                </a:solidFill>
                <a:effectLst/>
                <a:uLnTx/>
                <a:uFillTx/>
                <a:latin typeface="Meiryo UI" panose="020B0604030504040204" pitchFamily="50" charset="-128"/>
                <a:ea typeface="Meiryo UI" panose="020B0604030504040204" pitchFamily="50" charset="-128"/>
                <a:cs typeface="Yu Gothic UI"/>
              </a:rPr>
              <a:t>で</a:t>
            </a:r>
            <a:r>
              <a:rPr kumimoji="1" sz="3600" b="1" i="0" u="none" strike="noStrike" kern="1200" cap="none" spc="-2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icrosoft JhengHei"/>
              </a:rPr>
              <a:t>「</a:t>
            </a:r>
            <a:r>
              <a:rPr kumimoji="1" lang="ja-JP" altLang="en-US" sz="3600" b="1" i="0" u="none" strike="noStrike" kern="1200" cap="none" spc="-2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icrosoft JhengHei"/>
              </a:rPr>
              <a:t>民泊農業体験</a:t>
            </a:r>
            <a:r>
              <a:rPr kumimoji="1" sz="3600" b="1" i="0" u="none" strike="noStrike" kern="1200" cap="none" spc="-1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UI"/>
              </a:rPr>
              <a:t>」</a:t>
            </a:r>
            <a:r>
              <a:rPr kumimoji="1" sz="3600" b="1" i="0" u="none" strike="noStrike" kern="1200" cap="none" spc="180"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Yu Gothic UI"/>
              </a:rPr>
              <a:t>を</a:t>
            </a:r>
            <a:r>
              <a:rPr kumimoji="1" sz="3600" b="1" i="0" u="none" strike="noStrike" kern="1200" cap="none" spc="-15"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Yu Gothic UI"/>
              </a:rPr>
              <a:t>学</a:t>
            </a:r>
            <a:r>
              <a:rPr kumimoji="1" sz="3600" b="1" i="0" u="none" strike="noStrike" kern="1200" cap="none" spc="350"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Yu Gothic UI"/>
              </a:rPr>
              <a:t>ぶ</a:t>
            </a:r>
            <a:r>
              <a:rPr kumimoji="1" sz="3600" b="1" i="0" u="none" strike="noStrike" kern="1200" cap="none" spc="375"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Yu Gothic UI"/>
              </a:rPr>
              <a:t>のか</a:t>
            </a:r>
            <a:r>
              <a:rPr kumimoji="1" sz="3600" b="1" i="0" u="none" strike="noStrike" kern="1200" cap="none" spc="-15"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UI"/>
              </a:rPr>
              <a:t>？</a:t>
            </a:r>
            <a:endParaRPr kumimoji="1" sz="2000" b="0" i="0" u="none" strike="noStrike" kern="1200" cap="none" spc="0" normalizeH="0" baseline="0" noProof="0" dirty="0">
              <a:ln>
                <a:noFill/>
              </a:ln>
              <a:solidFill>
                <a:prstClr val="black"/>
              </a:solidFill>
              <a:effectLst/>
              <a:uLnTx/>
              <a:uFillTx/>
              <a:latin typeface="Yu Gothic UI"/>
              <a:ea typeface="+mn-ea"/>
              <a:cs typeface="Yu Gothic UI"/>
            </a:endParaRPr>
          </a:p>
        </p:txBody>
      </p:sp>
      <p:sp>
        <p:nvSpPr>
          <p:cNvPr id="35" name="object 5"/>
          <p:cNvSpPr txBox="1"/>
          <p:nvPr/>
        </p:nvSpPr>
        <p:spPr>
          <a:xfrm>
            <a:off x="471280" y="393620"/>
            <a:ext cx="9559468" cy="320601"/>
          </a:xfrm>
          <a:prstGeom prst="rect">
            <a:avLst/>
          </a:prstGeom>
          <a:solidFill>
            <a:srgbClr val="002060"/>
          </a:solidFill>
          <a:ln>
            <a:noFill/>
          </a:ln>
        </p:spPr>
        <p:txBody>
          <a:bodyPr vert="horz" wrap="square" lIns="0" tIns="12700" rIns="0" bIns="0" rtlCol="0">
            <a:spAutoFit/>
          </a:bodyPr>
          <a:lstStyle/>
          <a:p>
            <a:pPr marL="504200" lvl="0" indent="-504200" defTabSz="1008400" fontAlgn="base">
              <a:spcBef>
                <a:spcPct val="0"/>
              </a:spcBef>
              <a:spcAft>
                <a:spcPct val="0"/>
              </a:spcAft>
              <a:defRPr/>
            </a:pPr>
            <a:r>
              <a:rPr kumimoji="1" lang="ja-JP" altLang="en-US"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探究</a:t>
            </a:r>
            <a:r>
              <a:rPr kumimoji="1"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素材</a:t>
            </a:r>
            <a:r>
              <a:rPr kumimoji="1" lang="en-US"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3</a:t>
            </a:r>
            <a:r>
              <a:rPr kumimoji="1" lang="en-US" altLang="ja-JP"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a:t>
            </a:r>
            <a:r>
              <a:rPr kumimoji="1" lang="ja-JP" altLang="en-US"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西部エリア</a:t>
            </a:r>
            <a:r>
              <a:rPr kumimoji="1" lang="en-US" altLang="ja-JP" sz="2000"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Yu Gothic"/>
              </a:rPr>
              <a:t>】</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先人</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徳</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a:t>
            </a:r>
            <a:r>
              <a:rPr kumimoji="0" lang="ja-JP" altLang="en-US" sz="14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学ぶ</a:t>
            </a:r>
            <a:r>
              <a:rPr kumimoji="0" lang="ja-JP" altLang="en-US" sz="20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日本の原風景　そら</a:t>
            </a:r>
            <a:r>
              <a:rPr kumimoji="0" lang="ja-JP" altLang="en-US" sz="2000" kern="0"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kumimoji="0" lang="ja-JP" altLang="en-US" sz="20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郷</a:t>
            </a:r>
            <a:endParaRPr kumimoji="0" lang="en-US" altLang="ja-JP" sz="20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a:blip r:embed="rId3"/>
          <a:stretch>
            <a:fillRect/>
          </a:stretch>
        </p:blipFill>
        <p:spPr>
          <a:xfrm>
            <a:off x="7404099" y="286219"/>
            <a:ext cx="2140246" cy="540000"/>
          </a:xfrm>
          <a:prstGeom prst="rect">
            <a:avLst/>
          </a:prstGeom>
        </p:spPr>
      </p:pic>
      <p:sp>
        <p:nvSpPr>
          <p:cNvPr id="16" name="テキスト ボックス 15"/>
          <p:cNvSpPr txBox="1"/>
          <p:nvPr/>
        </p:nvSpPr>
        <p:spPr>
          <a:xfrm>
            <a:off x="7876857" y="1633984"/>
            <a:ext cx="2700000" cy="276999"/>
          </a:xfrm>
          <a:prstGeom prst="rect">
            <a:avLst/>
          </a:prstGeom>
          <a:solidFill>
            <a:srgbClr val="002060"/>
          </a:solidFill>
        </p:spPr>
        <p:txBody>
          <a:bodyPr wrap="square" rtlCol="0">
            <a:spAutoFit/>
          </a:bodyPr>
          <a:lstStyle/>
          <a:p>
            <a:r>
              <a:rPr kumimoji="1" lang="ja-JP" altLang="en-US" sz="1200" dirty="0" smtClean="0">
                <a:solidFill>
                  <a:schemeClr val="bg1"/>
                </a:solidFill>
              </a:rPr>
              <a:t>写真：</a:t>
            </a:r>
            <a:r>
              <a:rPr lang="ja-JP" altLang="en-US" sz="1200" dirty="0" smtClean="0">
                <a:solidFill>
                  <a:schemeClr val="bg1"/>
                </a:solidFill>
              </a:rPr>
              <a:t>家賀</a:t>
            </a:r>
            <a:r>
              <a:rPr kumimoji="1" lang="ja-JP" altLang="en-US" sz="1200" dirty="0" smtClean="0">
                <a:solidFill>
                  <a:schemeClr val="bg1"/>
                </a:solidFill>
              </a:rPr>
              <a:t>集落（つるぎ町）</a:t>
            </a:r>
            <a:endParaRPr kumimoji="1" lang="ja-JP" altLang="en-US" sz="1200" dirty="0">
              <a:solidFill>
                <a:schemeClr val="bg1"/>
              </a:solidFill>
            </a:endParaRPr>
          </a:p>
        </p:txBody>
      </p:sp>
      <p:sp>
        <p:nvSpPr>
          <p:cNvPr id="5" name="テキスト ボックス 4"/>
          <p:cNvSpPr txBox="1"/>
          <p:nvPr/>
        </p:nvSpPr>
        <p:spPr>
          <a:xfrm>
            <a:off x="6718301" y="2867025"/>
            <a:ext cx="3853206" cy="1077218"/>
          </a:xfrm>
          <a:prstGeom prst="rect">
            <a:avLst/>
          </a:prstGeom>
          <a:solidFill>
            <a:srgbClr val="002060">
              <a:alpha val="60000"/>
            </a:srgbClr>
          </a:solidFill>
        </p:spPr>
        <p:txBody>
          <a:bodyPr wrap="square" rtlCol="0">
            <a:spAutoFit/>
          </a:bodyPr>
          <a:lstStyle/>
          <a:p>
            <a:pPr algn="ctr"/>
            <a:r>
              <a:rPr kumimoji="1" lang="en-US" altLang="ja-JP" b="1" dirty="0" smtClean="0">
                <a:solidFill>
                  <a:schemeClr val="bg1"/>
                </a:solidFill>
                <a:latin typeface="Meiryo UI" panose="020B0604030504040204" pitchFamily="50" charset="-128"/>
                <a:ea typeface="Meiryo UI" panose="020B0604030504040204" pitchFamily="50" charset="-128"/>
              </a:rPr>
              <a:t>JAPAN TRAVEL AWARDS 2022</a:t>
            </a:r>
          </a:p>
          <a:p>
            <a:pPr algn="ctr"/>
            <a:r>
              <a:rPr lang="en-US" altLang="ja-JP" b="1" dirty="0">
                <a:solidFill>
                  <a:schemeClr val="bg1"/>
                </a:solidFill>
                <a:latin typeface="Meiryo UI" panose="020B0604030504040204" pitchFamily="50" charset="-128"/>
                <a:ea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rPr>
              <a:t>サステイナブル部門賞　受賞</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r>
              <a:rPr lang="en-US" altLang="ja-JP" sz="1400" b="1" dirty="0" smtClean="0">
                <a:solidFill>
                  <a:schemeClr val="bg1"/>
                </a:solidFill>
                <a:latin typeface="Meiryo UI" panose="020B0604030504040204" pitchFamily="50" charset="-128"/>
                <a:ea typeface="Meiryo UI" panose="020B0604030504040204" pitchFamily="50" charset="-128"/>
              </a:rPr>
              <a:t>-</a:t>
            </a:r>
            <a:r>
              <a:rPr lang="ja-JP" altLang="en-US" sz="1400" b="1" dirty="0" smtClean="0">
                <a:solidFill>
                  <a:schemeClr val="bg1"/>
                </a:solidFill>
                <a:latin typeface="Meiryo UI" panose="020B0604030504040204" pitchFamily="50" charset="-128"/>
                <a:ea typeface="Meiryo UI" panose="020B0604030504040204" pitchFamily="50" charset="-128"/>
              </a:rPr>
              <a:t>にし阿波　剣山</a:t>
            </a:r>
            <a:r>
              <a:rPr lang="ja-JP" altLang="en-US" sz="1400" b="1" dirty="0">
                <a:solidFill>
                  <a:schemeClr val="bg1"/>
                </a:solidFill>
                <a:latin typeface="Meiryo UI" panose="020B0604030504040204" pitchFamily="50" charset="-128"/>
                <a:ea typeface="Meiryo UI" panose="020B0604030504040204" pitchFamily="50" charset="-128"/>
              </a:rPr>
              <a:t>・吉野川</a:t>
            </a:r>
            <a:r>
              <a:rPr lang="ja-JP" altLang="en-US" sz="1400" b="1" dirty="0" smtClean="0">
                <a:solidFill>
                  <a:schemeClr val="bg1"/>
                </a:solidFill>
                <a:latin typeface="Meiryo UI" panose="020B0604030504040204" pitchFamily="50" charset="-128"/>
                <a:ea typeface="Meiryo UI" panose="020B0604030504040204" pitchFamily="50" charset="-128"/>
              </a:rPr>
              <a:t>観光圏</a:t>
            </a:r>
            <a:r>
              <a:rPr lang="en-US" altLang="ja-JP" sz="1400" b="1" dirty="0" smtClean="0">
                <a:solidFill>
                  <a:schemeClr val="bg1"/>
                </a:solidFill>
                <a:latin typeface="Meiryo UI" panose="020B0604030504040204" pitchFamily="50" charset="-128"/>
                <a:ea typeface="Meiryo UI" panose="020B0604030504040204" pitchFamily="50" charset="-128"/>
              </a:rPr>
              <a:t>-</a:t>
            </a:r>
          </a:p>
          <a:p>
            <a:pPr algn="ctr"/>
            <a:r>
              <a:rPr lang="ja-JP" altLang="en-US" sz="1400" b="1" dirty="0" smtClean="0">
                <a:solidFill>
                  <a:schemeClr val="bg1"/>
                </a:solidFill>
                <a:latin typeface="Meiryo UI" panose="020B0604030504040204" pitchFamily="50" charset="-128"/>
                <a:ea typeface="Meiryo UI" panose="020B0604030504040204" pitchFamily="50" charset="-128"/>
              </a:rPr>
              <a:t>（観光庁認定観光圏）</a:t>
            </a:r>
            <a:endParaRPr lang="en-US" altLang="ja-JP" sz="1400" b="1" dirty="0" smtClean="0">
              <a:solidFill>
                <a:schemeClr val="bg1"/>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6718301" y="4132009"/>
            <a:ext cx="3853203" cy="861774"/>
          </a:xfrm>
          <a:prstGeom prst="rect">
            <a:avLst/>
          </a:prstGeom>
          <a:solidFill>
            <a:srgbClr val="002060">
              <a:alpha val="60000"/>
            </a:srgbClr>
          </a:solidFill>
        </p:spPr>
        <p:txBody>
          <a:bodyPr wrap="square" rtlCol="0">
            <a:spAutoFit/>
          </a:bodyPr>
          <a:lstStyle/>
          <a:p>
            <a:pPr algn="ctr"/>
            <a:r>
              <a:rPr lang="ja-JP" altLang="en-US" b="1" dirty="0" smtClean="0">
                <a:solidFill>
                  <a:schemeClr val="bg1"/>
                </a:solidFill>
                <a:latin typeface="Meiryo UI" panose="020B0604030504040204" pitchFamily="50" charset="-128"/>
                <a:ea typeface="Meiryo UI" panose="020B0604030504040204" pitchFamily="50" charset="-128"/>
              </a:rPr>
              <a:t>国連食糧農業機関</a:t>
            </a:r>
            <a:r>
              <a:rPr lang="en-US" altLang="ja-JP" b="1" dirty="0" smtClean="0">
                <a:solidFill>
                  <a:schemeClr val="bg1"/>
                </a:solidFill>
                <a:latin typeface="Meiryo UI" panose="020B0604030504040204" pitchFamily="50" charset="-128"/>
                <a:ea typeface="Meiryo UI" panose="020B0604030504040204" pitchFamily="50" charset="-128"/>
              </a:rPr>
              <a:t>(FAO)</a:t>
            </a:r>
            <a:r>
              <a:rPr lang="ja-JP" altLang="en-US" b="1" dirty="0" smtClean="0">
                <a:solidFill>
                  <a:schemeClr val="bg1"/>
                </a:solidFill>
                <a:latin typeface="Meiryo UI" panose="020B0604030504040204" pitchFamily="50" charset="-128"/>
                <a:ea typeface="Meiryo UI" panose="020B0604030504040204" pitchFamily="50" charset="-128"/>
              </a:rPr>
              <a:t> 認定</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r>
              <a:rPr lang="ja-JP" altLang="en-US" b="1" dirty="0" smtClean="0">
                <a:solidFill>
                  <a:schemeClr val="bg1"/>
                </a:solidFill>
                <a:latin typeface="Meiryo UI" panose="020B0604030504040204" pitchFamily="50" charset="-128"/>
                <a:ea typeface="Meiryo UI" panose="020B0604030504040204" pitchFamily="50" charset="-128"/>
              </a:rPr>
              <a:t>世界農業遺産</a:t>
            </a:r>
            <a:endParaRPr lang="en-US" altLang="ja-JP" b="1" dirty="0" smtClean="0">
              <a:solidFill>
                <a:schemeClr val="bg1"/>
              </a:solidFill>
              <a:latin typeface="Meiryo UI" panose="020B0604030504040204" pitchFamily="50" charset="-128"/>
              <a:ea typeface="Meiryo UI" panose="020B0604030504040204" pitchFamily="50" charset="-128"/>
            </a:endParaRPr>
          </a:p>
          <a:p>
            <a:pPr algn="ctr"/>
            <a:r>
              <a:rPr lang="en-US" altLang="ja-JP" sz="1400" b="1" dirty="0" smtClean="0">
                <a:solidFill>
                  <a:schemeClr val="bg1"/>
                </a:solidFill>
                <a:latin typeface="Meiryo UI" panose="020B0604030504040204" pitchFamily="50" charset="-128"/>
                <a:ea typeface="Meiryo UI" panose="020B0604030504040204" pitchFamily="50" charset="-128"/>
              </a:rPr>
              <a:t>-</a:t>
            </a:r>
            <a:r>
              <a:rPr lang="ja-JP" altLang="en-US" sz="1400" b="1" dirty="0" smtClean="0">
                <a:solidFill>
                  <a:schemeClr val="bg1"/>
                </a:solidFill>
                <a:latin typeface="Meiryo UI" panose="020B0604030504040204" pitchFamily="50" charset="-128"/>
                <a:ea typeface="Meiryo UI" panose="020B0604030504040204" pitchFamily="50" charset="-128"/>
              </a:rPr>
              <a:t>にし阿波の傾斜地農耕システム</a:t>
            </a:r>
            <a:r>
              <a:rPr lang="en-US" altLang="ja-JP" sz="1400" b="1" dirty="0" smtClean="0">
                <a:solidFill>
                  <a:schemeClr val="bg1"/>
                </a:solidFill>
                <a:latin typeface="Meiryo UI" panose="020B0604030504040204" pitchFamily="50" charset="-128"/>
                <a:ea typeface="Meiryo UI" panose="020B0604030504040204" pitchFamily="50" charset="-128"/>
              </a:rPr>
              <a:t>-</a:t>
            </a:r>
          </a:p>
        </p:txBody>
      </p:sp>
      <p:sp>
        <p:nvSpPr>
          <p:cNvPr id="9" name="スライド番号プレースホルダー 8"/>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chemeClr val="bg1"/>
                </a:solidFill>
              </a:rPr>
              <a:t>7</a:t>
            </a:fld>
            <a:endParaRPr lang="ja-JP" altLang="en-US" dirty="0">
              <a:solidFill>
                <a:schemeClr val="bg1"/>
              </a:solidFill>
            </a:endParaRPr>
          </a:p>
        </p:txBody>
      </p:sp>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spTree>
    <p:extLst>
      <p:ext uri="{BB962C8B-B14F-4D97-AF65-F5344CB8AC3E}">
        <p14:creationId xmlns:p14="http://schemas.microsoft.com/office/powerpoint/2010/main" val="1587351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5"/>
          <p:cNvSpPr txBox="1"/>
          <p:nvPr/>
        </p:nvSpPr>
        <p:spPr>
          <a:xfrm>
            <a:off x="471280" y="393620"/>
            <a:ext cx="9559468" cy="320601"/>
          </a:xfrm>
          <a:prstGeom prst="rect">
            <a:avLst/>
          </a:prstGeom>
          <a:solidFill>
            <a:srgbClr val="002060"/>
          </a:solidFill>
          <a:ln>
            <a:noFill/>
          </a:ln>
        </p:spPr>
        <p:txBody>
          <a:bodyPr vert="horz" wrap="square" lIns="0" tIns="12700" rIns="0" bIns="0" rtlCol="0">
            <a:spAutoFit/>
          </a:bodyPr>
          <a:lstStyle/>
          <a:p>
            <a:pPr marL="504200" lvl="0" indent="-504200" defTabSz="1008400" fontAlgn="base">
              <a:spcBef>
                <a:spcPct val="0"/>
              </a:spcBef>
              <a:spcAft>
                <a:spcPct val="0"/>
              </a:spcAft>
              <a:defRPr/>
            </a:pPr>
            <a:r>
              <a:rPr lang="ja-JP" altLang="en-US" sz="2000" dirty="0" smtClean="0">
                <a:solidFill>
                  <a:schemeClr val="bg1"/>
                </a:solidFill>
                <a:latin typeface="Meiryo UI" panose="020B0604030504040204" pitchFamily="50" charset="-128"/>
                <a:ea typeface="Meiryo UI" panose="020B0604030504040204" pitchFamily="50" charset="-128"/>
                <a:cs typeface="Yu Gothic"/>
              </a:rPr>
              <a:t>探究素材</a:t>
            </a:r>
            <a:r>
              <a:rPr lang="en-US" altLang="ja-JP" sz="2000" dirty="0" smtClean="0">
                <a:solidFill>
                  <a:schemeClr val="bg1"/>
                </a:solidFill>
                <a:latin typeface="Meiryo UI" panose="020B0604030504040204" pitchFamily="50" charset="-128"/>
                <a:ea typeface="Meiryo UI" panose="020B0604030504040204" pitchFamily="50" charset="-128"/>
                <a:cs typeface="Yu Gothic"/>
              </a:rPr>
              <a:t>3【</a:t>
            </a:r>
            <a:r>
              <a:rPr lang="ja-JP" altLang="en-US" sz="2000" dirty="0">
                <a:solidFill>
                  <a:schemeClr val="bg1"/>
                </a:solidFill>
                <a:latin typeface="Meiryo UI" panose="020B0604030504040204" pitchFamily="50" charset="-128"/>
                <a:ea typeface="Meiryo UI" panose="020B0604030504040204" pitchFamily="50" charset="-128"/>
                <a:cs typeface="Yu Gothic"/>
              </a:rPr>
              <a:t>西部エリア</a:t>
            </a:r>
            <a:r>
              <a:rPr lang="en-US" altLang="ja-JP" sz="2000" dirty="0">
                <a:solidFill>
                  <a:schemeClr val="bg1"/>
                </a:solidFill>
                <a:latin typeface="Meiryo UI" panose="020B0604030504040204" pitchFamily="50" charset="-128"/>
                <a:ea typeface="Meiryo UI" panose="020B0604030504040204" pitchFamily="50" charset="-128"/>
                <a:cs typeface="Yu Gothic"/>
              </a:rPr>
              <a:t>】</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先人の</a:t>
            </a:r>
            <a:r>
              <a:rPr kumimoji="0" lang="ja-JP" altLang="en-US" sz="1400" b="1" kern="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徳</a:t>
            </a:r>
            <a:r>
              <a:rPr kumimoji="0" lang="ja-JP" altLang="en-US" sz="14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に学ぶ</a:t>
            </a:r>
            <a:r>
              <a:rPr kumimoji="0" lang="ja-JP" altLang="en-US" sz="20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20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日本の原風景　そら</a:t>
            </a:r>
            <a:r>
              <a:rPr kumimoji="0" lang="ja-JP" altLang="en-US" sz="2000" kern="0"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kumimoji="0" lang="ja-JP" altLang="en-US" sz="2000" kern="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郷</a:t>
            </a:r>
            <a:endParaRPr kumimoji="0" lang="ja-JP" altLang="en-US" sz="2000" kern="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object 11"/>
          <p:cNvSpPr/>
          <p:nvPr/>
        </p:nvSpPr>
        <p:spPr>
          <a:xfrm>
            <a:off x="772668" y="870204"/>
            <a:ext cx="9144000" cy="26034"/>
          </a:xfrm>
          <a:custGeom>
            <a:avLst/>
            <a:gdLst/>
            <a:ahLst/>
            <a:cxnLst/>
            <a:rect l="l" t="t" r="r" b="b"/>
            <a:pathLst>
              <a:path w="9144000" h="26034">
                <a:moveTo>
                  <a:pt x="9144000" y="0"/>
                </a:moveTo>
                <a:lnTo>
                  <a:pt x="0" y="0"/>
                </a:lnTo>
                <a:lnTo>
                  <a:pt x="0" y="25907"/>
                </a:lnTo>
                <a:lnTo>
                  <a:pt x="9144000" y="25907"/>
                </a:lnTo>
                <a:lnTo>
                  <a:pt x="9144000" y="0"/>
                </a:lnTo>
                <a:close/>
              </a:path>
            </a:pathLst>
          </a:custGeom>
          <a:solidFill>
            <a:srgbClr val="00206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25"/>
          <p:cNvSpPr txBox="1"/>
          <p:nvPr/>
        </p:nvSpPr>
        <p:spPr>
          <a:xfrm>
            <a:off x="264140" y="1016878"/>
            <a:ext cx="10080000" cy="6387004"/>
          </a:xfrm>
          <a:prstGeom prst="rect">
            <a:avLst/>
          </a:prstGeom>
          <a:solidFill>
            <a:srgbClr val="002060"/>
          </a:solidFill>
        </p:spPr>
        <p:txBody>
          <a:bodyPr vert="horz" wrap="square" lIns="0" tIns="26034" rIns="0" bIns="0" rtlCol="0">
            <a:spAutoFit/>
          </a:bodyPr>
          <a:lstStyle/>
          <a:p>
            <a:pPr marL="12700" lvl="0">
              <a:spcBef>
                <a:spcPts val="204"/>
              </a:spcBef>
              <a:buSzPct val="91666"/>
              <a:tabLst>
                <a:tab pos="165735" algn="l"/>
              </a:tabLst>
              <a:defRPr/>
            </a:pPr>
            <a:r>
              <a:rPr lang="ja-JP" altLang="en-US" sz="2000" b="1" dirty="0" smtClean="0">
                <a:solidFill>
                  <a:schemeClr val="bg1"/>
                </a:solidFill>
                <a:latin typeface="Meiryo UI" panose="020B0604030504040204" pitchFamily="50" charset="-128"/>
                <a:ea typeface="Meiryo UI" panose="020B0604030504040204" pitchFamily="50" charset="-128"/>
                <a:cs typeface="MS UI Gothic"/>
              </a:rPr>
              <a:t>■そら</a:t>
            </a:r>
            <a:r>
              <a:rPr lang="ja-JP" altLang="en-US" sz="2000" b="1" dirty="0" err="1" smtClean="0">
                <a:solidFill>
                  <a:schemeClr val="bg1"/>
                </a:solidFill>
                <a:latin typeface="Meiryo UI" panose="020B0604030504040204" pitchFamily="50" charset="-128"/>
                <a:ea typeface="Meiryo UI" panose="020B0604030504040204" pitchFamily="50" charset="-128"/>
                <a:cs typeface="MS UI Gothic"/>
              </a:rPr>
              <a:t>の</a:t>
            </a:r>
            <a:r>
              <a:rPr lang="ja-JP" altLang="en-US" sz="2000" b="1" dirty="0" smtClean="0">
                <a:solidFill>
                  <a:schemeClr val="bg1"/>
                </a:solidFill>
                <a:latin typeface="Meiryo UI" panose="020B0604030504040204" pitchFamily="50" charset="-128"/>
                <a:ea typeface="Meiryo UI" panose="020B0604030504040204" pitchFamily="50" charset="-128"/>
                <a:cs typeface="MS UI Gothic"/>
              </a:rPr>
              <a:t>郷山里物語</a:t>
            </a:r>
            <a:endParaRPr lang="ja-JP" altLang="en-US" sz="2000" b="1"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dirty="0" smtClean="0">
                <a:solidFill>
                  <a:schemeClr val="bg1"/>
                </a:solidFill>
                <a:latin typeface="Meiryo UI" panose="020B0604030504040204" pitchFamily="50" charset="-128"/>
                <a:ea typeface="Meiryo UI" panose="020B0604030504040204" pitchFamily="50" charset="-128"/>
                <a:cs typeface="MS UI Gothic"/>
              </a:rPr>
              <a:t>・</a:t>
            </a:r>
            <a:r>
              <a:rPr lang="ja-JP" altLang="en-US" dirty="0">
                <a:solidFill>
                  <a:schemeClr val="bg1"/>
                </a:solidFill>
                <a:latin typeface="Meiryo UI" panose="020B0604030504040204" pitchFamily="50" charset="-128"/>
                <a:ea typeface="Meiryo UI" panose="020B0604030504040204" pitchFamily="50" charset="-128"/>
                <a:cs typeface="MS UI Gothic"/>
              </a:rPr>
              <a:t>急傾斜地の集落に</a:t>
            </a:r>
            <a:r>
              <a:rPr lang="ja-JP" altLang="en-US" dirty="0" smtClean="0">
                <a:solidFill>
                  <a:schemeClr val="bg1"/>
                </a:solidFill>
                <a:latin typeface="Meiryo UI" panose="020B0604030504040204" pitchFamily="50" charset="-128"/>
                <a:ea typeface="Meiryo UI" panose="020B0604030504040204" pitchFamily="50" charset="-128"/>
                <a:cs typeface="MS UI Gothic"/>
              </a:rPr>
              <a:t>存在する</a:t>
            </a:r>
            <a:r>
              <a:rPr lang="ja-JP" altLang="en-US" b="1" u="sng" dirty="0" smtClean="0">
                <a:solidFill>
                  <a:schemeClr val="bg1"/>
                </a:solidFill>
                <a:latin typeface="Meiryo UI" panose="020B0604030504040204" pitchFamily="50" charset="-128"/>
                <a:ea typeface="Meiryo UI" panose="020B0604030504040204" pitchFamily="50" charset="-128"/>
                <a:cs typeface="MS UI Gothic"/>
              </a:rPr>
              <a:t>教育旅行民泊</a:t>
            </a:r>
            <a:r>
              <a:rPr lang="ja-JP" altLang="en-US" dirty="0" smtClean="0">
                <a:solidFill>
                  <a:schemeClr val="bg1"/>
                </a:solidFill>
                <a:latin typeface="Meiryo UI" panose="020B0604030504040204" pitchFamily="50" charset="-128"/>
                <a:ea typeface="Meiryo UI" panose="020B0604030504040204" pitchFamily="50" charset="-128"/>
                <a:cs typeface="MS UI Gothic"/>
              </a:rPr>
              <a:t>で、生徒</a:t>
            </a:r>
            <a:r>
              <a:rPr lang="ja-JP" altLang="en-US" dirty="0">
                <a:solidFill>
                  <a:schemeClr val="bg1"/>
                </a:solidFill>
                <a:latin typeface="Meiryo UI" panose="020B0604030504040204" pitchFamily="50" charset="-128"/>
                <a:ea typeface="Meiryo UI" panose="020B0604030504040204" pitchFamily="50" charset="-128"/>
                <a:cs typeface="MS UI Gothic"/>
              </a:rPr>
              <a:t>たちを家族の一員として</a:t>
            </a:r>
            <a:r>
              <a:rPr lang="ja-JP" altLang="en-US" dirty="0" smtClean="0">
                <a:solidFill>
                  <a:schemeClr val="bg1"/>
                </a:solidFill>
                <a:latin typeface="Meiryo UI" panose="020B0604030504040204" pitchFamily="50" charset="-128"/>
                <a:ea typeface="Meiryo UI" panose="020B0604030504040204" pitchFamily="50" charset="-128"/>
                <a:cs typeface="MS UI Gothic"/>
              </a:rPr>
              <a:t>迎え入れます。</a:t>
            </a: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dirty="0" smtClean="0">
                <a:solidFill>
                  <a:schemeClr val="bg1"/>
                </a:solidFill>
                <a:latin typeface="Meiryo UI" panose="020B0604030504040204" pitchFamily="50" charset="-128"/>
                <a:ea typeface="Meiryo UI" panose="020B0604030504040204" pitchFamily="50" charset="-128"/>
                <a:cs typeface="MS UI Gothic"/>
              </a:rPr>
              <a:t>・自然循環型農法「</a:t>
            </a:r>
            <a:r>
              <a:rPr lang="ja-JP" altLang="en-US" b="1" u="sng" dirty="0" smtClean="0">
                <a:solidFill>
                  <a:schemeClr val="bg1"/>
                </a:solidFill>
                <a:latin typeface="Meiryo UI" panose="020B0604030504040204" pitchFamily="50" charset="-128"/>
                <a:ea typeface="Meiryo UI" panose="020B0604030504040204" pitchFamily="50" charset="-128"/>
                <a:cs typeface="MS UI Gothic"/>
              </a:rPr>
              <a:t>傾斜地農耕システム</a:t>
            </a:r>
            <a:r>
              <a:rPr lang="ja-JP" altLang="en-US" dirty="0" smtClean="0">
                <a:solidFill>
                  <a:schemeClr val="bg1"/>
                </a:solidFill>
                <a:latin typeface="Meiryo UI" panose="020B0604030504040204" pitchFamily="50" charset="-128"/>
                <a:ea typeface="Meiryo UI" panose="020B0604030504040204" pitchFamily="50" charset="-128"/>
                <a:cs typeface="MS UI Gothic"/>
              </a:rPr>
              <a:t>」による作物栽培・収穫体験や</a:t>
            </a:r>
            <a:r>
              <a:rPr lang="ja-JP" altLang="en-US" b="1" u="sng" dirty="0" smtClean="0">
                <a:solidFill>
                  <a:schemeClr val="bg1"/>
                </a:solidFill>
                <a:latin typeface="Meiryo UI" panose="020B0604030504040204" pitchFamily="50" charset="-128"/>
                <a:ea typeface="Meiryo UI" panose="020B0604030504040204" pitchFamily="50" charset="-128"/>
                <a:cs typeface="MS UI Gothic"/>
              </a:rPr>
              <a:t>共同調理</a:t>
            </a:r>
            <a:r>
              <a:rPr lang="ja-JP" altLang="en-US" dirty="0" smtClean="0">
                <a:solidFill>
                  <a:schemeClr val="bg1"/>
                </a:solidFill>
                <a:latin typeface="Meiryo UI" panose="020B0604030504040204" pitchFamily="50" charset="-128"/>
                <a:ea typeface="Meiryo UI" panose="020B0604030504040204" pitchFamily="50" charset="-128"/>
                <a:cs typeface="MS UI Gothic"/>
              </a:rPr>
              <a:t>という農山村の暮らし体験を</a:t>
            </a: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dirty="0" smtClean="0">
                <a:solidFill>
                  <a:schemeClr val="bg1"/>
                </a:solidFill>
                <a:latin typeface="Meiryo UI" panose="020B0604030504040204" pitchFamily="50" charset="-128"/>
                <a:ea typeface="Meiryo UI" panose="020B0604030504040204" pitchFamily="50" charset="-128"/>
                <a:cs typeface="MS UI Gothic"/>
              </a:rPr>
              <a:t>　通じて、持続可能な社会について考える機会を得ることができます。</a:t>
            </a: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r>
              <a:rPr lang="ja-JP" altLang="en-US" dirty="0" smtClean="0">
                <a:solidFill>
                  <a:schemeClr val="bg1"/>
                </a:solidFill>
                <a:latin typeface="Meiryo UI" panose="020B0604030504040204" pitchFamily="50" charset="-128"/>
                <a:ea typeface="Meiryo UI" panose="020B0604030504040204" pitchFamily="50" charset="-128"/>
                <a:cs typeface="MS UI Gothic"/>
              </a:rPr>
              <a:t>　</a:t>
            </a:r>
            <a:endParaRPr lang="en-US" altLang="ja-JP" dirty="0" smtClean="0">
              <a:solidFill>
                <a:schemeClr val="bg1"/>
              </a:solidFill>
              <a:latin typeface="Meiryo UI" panose="020B0604030504040204" pitchFamily="50" charset="-128"/>
              <a:ea typeface="Meiryo UI" panose="020B0604030504040204" pitchFamily="50" charset="-128"/>
              <a:cs typeface="MS UI Gothic"/>
            </a:endParaRPr>
          </a:p>
          <a:p>
            <a:pPr marL="12700" lvl="0">
              <a:spcBef>
                <a:spcPts val="204"/>
              </a:spcBef>
              <a:buSzPct val="91666"/>
              <a:tabLst>
                <a:tab pos="165735" algn="l"/>
              </a:tabLst>
              <a:defRPr/>
            </a:pPr>
            <a:endParaRPr lang="en-US" altLang="ja-JP" dirty="0">
              <a:solidFill>
                <a:schemeClr val="bg1"/>
              </a:solidFill>
              <a:latin typeface="Meiryo UI" panose="020B0604030504040204" pitchFamily="50" charset="-128"/>
              <a:ea typeface="Meiryo UI" panose="020B0604030504040204" pitchFamily="50" charset="-128"/>
              <a:cs typeface="MS UI Gothic"/>
            </a:endParaRPr>
          </a:p>
        </p:txBody>
      </p:sp>
      <p:sp>
        <p:nvSpPr>
          <p:cNvPr id="16" name="object 4">
            <a:extLst>
              <a:ext uri="{FF2B5EF4-FFF2-40B4-BE49-F238E27FC236}">
                <a16:creationId xmlns:a16="http://schemas.microsoft.com/office/drawing/2014/main" id="{C002F009-09FE-1DEF-57FD-620E24FC7FD9}"/>
              </a:ext>
            </a:extLst>
          </p:cNvPr>
          <p:cNvSpPr txBox="1"/>
          <p:nvPr/>
        </p:nvSpPr>
        <p:spPr>
          <a:xfrm>
            <a:off x="3010897" y="5023944"/>
            <a:ext cx="3083454" cy="2232000"/>
          </a:xfrm>
          <a:prstGeom prst="rect">
            <a:avLst/>
          </a:prstGeom>
          <a:solidFill>
            <a:schemeClr val="bg1"/>
          </a:solidFill>
          <a:ln w="38100">
            <a:noFill/>
          </a:ln>
        </p:spPr>
        <p:txBody>
          <a:bodyPr vert="horz" wrap="square" lIns="0" tIns="12700" rIns="0" bIns="0" rtlCol="0">
            <a:spAutoFit/>
          </a:bodyPr>
          <a:lstStyle/>
          <a:p>
            <a:pPr marL="85725" marR="0" lvl="0" indent="0" algn="l" defTabSz="914400" rtl="0" eaLnBrk="1" fontAlgn="auto" latinLnBrk="0" hangingPunct="1">
              <a:lnSpc>
                <a:spcPts val="1340"/>
              </a:lnSpc>
              <a:spcBef>
                <a:spcPts val="50"/>
              </a:spcBef>
              <a:spcAft>
                <a:spcPts val="0"/>
              </a:spcAft>
              <a:buClrTx/>
              <a:buSzTx/>
              <a:buFontTx/>
              <a:buNone/>
              <a:tabLst/>
              <a:defRPr/>
            </a:pPr>
            <a:endParaRPr kumimoji="1" lang="en-US" altLang="ja-JP" b="0" i="0" u="none" strike="noStrike" kern="1200" cap="none" spc="0" normalizeH="0" baseline="0" noProof="0" dirty="0" smtClean="0">
              <a:ln>
                <a:noFill/>
              </a:ln>
              <a:solidFill>
                <a:srgbClr val="FF0000"/>
              </a:solidFill>
              <a:effectLst/>
              <a:uLnTx/>
              <a:uFillTx/>
              <a:latin typeface="+mn-ea"/>
              <a:cs typeface="Yu Gothic"/>
            </a:endParaRPr>
          </a:p>
          <a:p>
            <a:pPr marL="85725" lvl="0">
              <a:lnSpc>
                <a:spcPts val="1340"/>
              </a:lnSpc>
              <a:spcBef>
                <a:spcPts val="50"/>
              </a:spcBef>
              <a:defRPr/>
            </a:pPr>
            <a:r>
              <a:rPr lang="ja-JP" altLang="en-US" b="1" dirty="0">
                <a:solidFill>
                  <a:srgbClr val="FF0000"/>
                </a:solidFill>
                <a:latin typeface="Meiryo UI" panose="020B0604030504040204" pitchFamily="50" charset="-128"/>
                <a:ea typeface="Meiryo UI" panose="020B0604030504040204" pitchFamily="50" charset="-128"/>
                <a:cs typeface="Yu Gothic"/>
              </a:rPr>
              <a:t>体験概要</a:t>
            </a:r>
          </a:p>
          <a:p>
            <a:pPr marL="85725" lvl="0">
              <a:lnSpc>
                <a:spcPts val="1340"/>
              </a:lnSpc>
              <a:spcBef>
                <a:spcPts val="50"/>
              </a:spcBef>
              <a:defRPr/>
            </a:pPr>
            <a:endParaRPr lang="ja-JP" altLang="en-US" b="1" dirty="0">
              <a:solidFill>
                <a:srgbClr val="FF000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体験期間</a:t>
            </a:r>
            <a:r>
              <a:rPr lang="ja-JP" altLang="en-US" sz="1400" b="1" dirty="0">
                <a:solidFill>
                  <a:srgbClr val="002060"/>
                </a:solidFill>
                <a:latin typeface="Meiryo UI" panose="020B0604030504040204" pitchFamily="50" charset="-128"/>
                <a:ea typeface="Meiryo UI" panose="020B0604030504040204" pitchFamily="50" charset="-128"/>
                <a:cs typeface="Yu Gothic"/>
              </a:rPr>
              <a:t>：年中</a:t>
            </a:r>
          </a:p>
          <a:p>
            <a:pPr marL="85725" lvl="0">
              <a:lnSpc>
                <a:spcPts val="1340"/>
              </a:lnSpc>
              <a:spcBef>
                <a:spcPts val="50"/>
              </a:spcBef>
              <a:defRPr/>
            </a:pPr>
            <a:r>
              <a:rPr lang="ja-JP" altLang="en-US" sz="1400" b="1" dirty="0">
                <a:solidFill>
                  <a:srgbClr val="002060"/>
                </a:solidFill>
                <a:latin typeface="Meiryo UI" panose="020B0604030504040204" pitchFamily="50" charset="-128"/>
                <a:ea typeface="Meiryo UI" panose="020B0604030504040204" pitchFamily="50" charset="-128"/>
                <a:cs typeface="Yu Gothic"/>
              </a:rPr>
              <a:t>受入人数：</a:t>
            </a:r>
            <a:r>
              <a:rPr lang="en-US" altLang="ja-JP" sz="1400" b="1" dirty="0">
                <a:solidFill>
                  <a:srgbClr val="002060"/>
                </a:solidFill>
                <a:latin typeface="Meiryo UI" panose="020B0604030504040204" pitchFamily="50" charset="-128"/>
                <a:ea typeface="Meiryo UI" panose="020B0604030504040204" pitchFamily="50" charset="-128"/>
                <a:cs typeface="Yu Gothic"/>
              </a:rPr>
              <a:t>350</a:t>
            </a:r>
            <a:r>
              <a:rPr lang="ja-JP" altLang="en-US" sz="1400" b="1" dirty="0">
                <a:solidFill>
                  <a:srgbClr val="002060"/>
                </a:solidFill>
                <a:latin typeface="Meiryo UI" panose="020B0604030504040204" pitchFamily="50" charset="-128"/>
                <a:ea typeface="Meiryo UI" panose="020B0604030504040204" pitchFamily="50" charset="-128"/>
                <a:cs typeface="Yu Gothic"/>
              </a:rPr>
              <a:t>名</a:t>
            </a:r>
          </a:p>
          <a:p>
            <a:pPr marL="85725" lvl="0">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住　　　所：徳島県</a:t>
            </a:r>
            <a:r>
              <a:rPr lang="ja-JP" altLang="en-US" sz="1400" b="1" dirty="0">
                <a:solidFill>
                  <a:srgbClr val="002060"/>
                </a:solidFill>
                <a:latin typeface="Meiryo UI" panose="020B0604030504040204" pitchFamily="50" charset="-128"/>
                <a:ea typeface="Meiryo UI" panose="020B0604030504040204" pitchFamily="50" charset="-128"/>
                <a:cs typeface="Yu Gothic"/>
              </a:rPr>
              <a:t>三好市池田町</a:t>
            </a:r>
          </a:p>
          <a:p>
            <a:pPr marL="85725" lvl="0">
              <a:lnSpc>
                <a:spcPts val="1340"/>
              </a:lnSpc>
              <a:spcBef>
                <a:spcPts val="50"/>
              </a:spcBef>
              <a:defRPr/>
            </a:pPr>
            <a:r>
              <a:rPr lang="ja-JP" altLang="en-US" sz="1400" b="1" dirty="0">
                <a:solidFill>
                  <a:srgbClr val="002060"/>
                </a:solidFill>
                <a:latin typeface="Meiryo UI" panose="020B0604030504040204" pitchFamily="50" charset="-128"/>
                <a:ea typeface="Meiryo UI" panose="020B0604030504040204" pitchFamily="50" charset="-128"/>
                <a:cs typeface="Yu Gothic"/>
              </a:rPr>
              <a:t>　　　　　　 　シマ</a:t>
            </a:r>
            <a:r>
              <a:rPr lang="en-US" altLang="ja-JP" sz="1400" b="1" dirty="0">
                <a:solidFill>
                  <a:srgbClr val="002060"/>
                </a:solidFill>
                <a:latin typeface="Meiryo UI" panose="020B0604030504040204" pitchFamily="50" charset="-128"/>
                <a:ea typeface="Meiryo UI" panose="020B0604030504040204" pitchFamily="50" charset="-128"/>
                <a:cs typeface="Yu Gothic"/>
              </a:rPr>
              <a:t>995‐1</a:t>
            </a:r>
          </a:p>
          <a:p>
            <a:pPr marL="85725" lvl="0">
              <a:lnSpc>
                <a:spcPts val="1340"/>
              </a:lnSpc>
              <a:spcBef>
                <a:spcPts val="50"/>
              </a:spcBef>
              <a:defRPr/>
            </a:pPr>
            <a:r>
              <a:rPr lang="ja-JP" altLang="en-US" sz="1400" b="1" dirty="0" smtClean="0">
                <a:solidFill>
                  <a:srgbClr val="002060"/>
                </a:solidFill>
                <a:latin typeface="Meiryo UI" panose="020B0604030504040204" pitchFamily="50" charset="-128"/>
                <a:ea typeface="Meiryo UI" panose="020B0604030504040204" pitchFamily="50" charset="-128"/>
                <a:cs typeface="Yu Gothic"/>
              </a:rPr>
              <a:t>連 絡 先 </a:t>
            </a:r>
            <a:r>
              <a:rPr lang="ja-JP" altLang="en-US" sz="1400" b="1" dirty="0">
                <a:solidFill>
                  <a:srgbClr val="002060"/>
                </a:solidFill>
                <a:latin typeface="Meiryo UI" panose="020B0604030504040204" pitchFamily="50" charset="-128"/>
                <a:ea typeface="Meiryo UI" panose="020B0604030504040204" pitchFamily="50" charset="-128"/>
                <a:cs typeface="Yu Gothic"/>
              </a:rPr>
              <a:t>：</a:t>
            </a:r>
            <a:r>
              <a:rPr lang="en-US" altLang="ja-JP" sz="1400" b="1" dirty="0">
                <a:solidFill>
                  <a:srgbClr val="002060"/>
                </a:solidFill>
                <a:latin typeface="Meiryo UI" panose="020B0604030504040204" pitchFamily="50" charset="-128"/>
                <a:ea typeface="Meiryo UI" panose="020B0604030504040204" pitchFamily="50" charset="-128"/>
                <a:cs typeface="Yu Gothic"/>
              </a:rPr>
              <a:t>TEL 0883 76 0713 </a:t>
            </a:r>
          </a:p>
          <a:p>
            <a:pPr marL="85725" lvl="0">
              <a:lnSpc>
                <a:spcPts val="1340"/>
              </a:lnSpc>
              <a:spcBef>
                <a:spcPts val="50"/>
              </a:spcBef>
              <a:defRPr/>
            </a:pPr>
            <a:r>
              <a:rPr lang="ja-JP" altLang="en-US" sz="1400" b="1" dirty="0">
                <a:solidFill>
                  <a:srgbClr val="002060"/>
                </a:solidFill>
                <a:latin typeface="Meiryo UI" panose="020B0604030504040204" pitchFamily="50" charset="-128"/>
                <a:ea typeface="Meiryo UI" panose="020B0604030504040204" pitchFamily="50" charset="-128"/>
                <a:cs typeface="Yu Gothic"/>
              </a:rPr>
              <a:t>　　　   　</a:t>
            </a:r>
            <a:r>
              <a:rPr lang="ja-JP" altLang="en-US" sz="1400" b="1" dirty="0" smtClean="0">
                <a:solidFill>
                  <a:srgbClr val="002060"/>
                </a:solidFill>
                <a:latin typeface="Meiryo UI" panose="020B0604030504040204" pitchFamily="50" charset="-128"/>
                <a:ea typeface="Meiryo UI" panose="020B0604030504040204" pitchFamily="50" charset="-128"/>
                <a:cs typeface="Yu Gothic"/>
              </a:rPr>
              <a:t>    </a:t>
            </a:r>
            <a:r>
              <a:rPr lang="en-US" altLang="ja-JP" sz="1400" b="1" dirty="0" smtClean="0">
                <a:solidFill>
                  <a:srgbClr val="002060"/>
                </a:solidFill>
                <a:latin typeface="Meiryo UI" panose="020B0604030504040204" pitchFamily="50" charset="-128"/>
                <a:ea typeface="Meiryo UI" panose="020B0604030504040204" pitchFamily="50" charset="-128"/>
                <a:cs typeface="Yu Gothic"/>
              </a:rPr>
              <a:t>FAX </a:t>
            </a:r>
            <a:r>
              <a:rPr lang="en-US" altLang="ja-JP" sz="1400" b="1" dirty="0">
                <a:solidFill>
                  <a:srgbClr val="002060"/>
                </a:solidFill>
                <a:latin typeface="Meiryo UI" panose="020B0604030504040204" pitchFamily="50" charset="-128"/>
                <a:ea typeface="Meiryo UI" panose="020B0604030504040204" pitchFamily="50" charset="-128"/>
                <a:cs typeface="Yu Gothic"/>
              </a:rPr>
              <a:t>0883 72 </a:t>
            </a:r>
            <a:r>
              <a:rPr lang="en-US" altLang="ja-JP" sz="1400" b="1" dirty="0" smtClean="0">
                <a:solidFill>
                  <a:srgbClr val="002060"/>
                </a:solidFill>
                <a:latin typeface="Meiryo UI" panose="020B0604030504040204" pitchFamily="50" charset="-128"/>
                <a:ea typeface="Meiryo UI" panose="020B0604030504040204" pitchFamily="50" charset="-128"/>
                <a:cs typeface="Yu Gothic"/>
              </a:rPr>
              <a:t>0753</a:t>
            </a:r>
          </a:p>
          <a:p>
            <a:pPr marL="85725" lvl="0">
              <a:lnSpc>
                <a:spcPts val="1340"/>
              </a:lnSpc>
              <a:spcBef>
                <a:spcPts val="50"/>
              </a:spcBef>
              <a:defRPr/>
            </a:pPr>
            <a:endParaRPr lang="en-US" altLang="ja-JP" sz="1400" b="1" dirty="0">
              <a:solidFill>
                <a:srgbClr val="00206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endParaRPr lang="en-US" altLang="ja-JP" sz="1400" b="1" dirty="0" smtClean="0">
              <a:solidFill>
                <a:srgbClr val="002060"/>
              </a:solidFill>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endParaRPr lang="en-US" altLang="ja-JP" sz="1400" b="1" dirty="0">
              <a:solidFill>
                <a:srgbClr val="002060"/>
              </a:solidFill>
              <a:latin typeface="Meiryo UI" panose="020B0604030504040204" pitchFamily="50" charset="-128"/>
              <a:ea typeface="Meiryo UI" panose="020B0604030504040204" pitchFamily="50" charset="-128"/>
              <a:cs typeface="Yu Gothic"/>
            </a:endParaRPr>
          </a:p>
        </p:txBody>
      </p:sp>
      <p:sp>
        <p:nvSpPr>
          <p:cNvPr id="28" name="object 4">
            <a:extLst>
              <a:ext uri="{FF2B5EF4-FFF2-40B4-BE49-F238E27FC236}">
                <a16:creationId xmlns:a16="http://schemas.microsoft.com/office/drawing/2014/main" id="{C002F009-09FE-1DEF-57FD-620E24FC7FD9}"/>
              </a:ext>
            </a:extLst>
          </p:cNvPr>
          <p:cNvSpPr txBox="1"/>
          <p:nvPr/>
        </p:nvSpPr>
        <p:spPr>
          <a:xfrm>
            <a:off x="6214355" y="5042504"/>
            <a:ext cx="4011684" cy="2232000"/>
          </a:xfrm>
          <a:prstGeom prst="rect">
            <a:avLst/>
          </a:prstGeom>
          <a:solidFill>
            <a:schemeClr val="bg1"/>
          </a:solidFill>
          <a:ln w="38100">
            <a:noFill/>
          </a:ln>
        </p:spPr>
        <p:txBody>
          <a:bodyPr vert="horz" wrap="square" lIns="0" tIns="12700" rIns="0" bIns="0" rtlCol="0">
            <a:spAutoFit/>
          </a:bodyPr>
          <a:lstStyle/>
          <a:p>
            <a:pPr marL="85725" marR="0" lvl="0" indent="0" algn="l" defTabSz="914400" rtl="0" eaLnBrk="1" fontAlgn="auto" latinLnBrk="0" hangingPunct="1">
              <a:lnSpc>
                <a:spcPts val="1340"/>
              </a:lnSpc>
              <a:spcBef>
                <a:spcPts val="50"/>
              </a:spcBef>
              <a:spcAft>
                <a:spcPts val="0"/>
              </a:spcAft>
              <a:buClrTx/>
              <a:buSzTx/>
              <a:buFontTx/>
              <a:buNone/>
              <a:tabLst/>
              <a:defRPr/>
            </a:pPr>
            <a:endParaRPr kumimoji="1" lang="en-US" altLang="ja-JP" b="0" i="0" u="none" strike="noStrike" kern="1200" cap="none" spc="0" normalizeH="0" baseline="0" noProof="0" dirty="0" smtClean="0">
              <a:ln>
                <a:noFill/>
              </a:ln>
              <a:solidFill>
                <a:srgbClr val="FF0000"/>
              </a:solidFill>
              <a:effectLst/>
              <a:uLnTx/>
              <a:uFillTx/>
              <a:latin typeface="+mn-ea"/>
              <a:cs typeface="Yu Gothic"/>
            </a:endParaRPr>
          </a:p>
          <a:p>
            <a:pPr marL="85725" marR="0" lvl="0" indent="0" algn="l" defTabSz="914400" rtl="0" eaLnBrk="1" fontAlgn="auto" latinLnBrk="0" hangingPunct="1">
              <a:lnSpc>
                <a:spcPts val="1340"/>
              </a:lnSpc>
              <a:spcBef>
                <a:spcPts val="50"/>
              </a:spcBef>
              <a:spcAft>
                <a:spcPts val="0"/>
              </a:spcAft>
              <a:buClrTx/>
              <a:buSzTx/>
              <a:buFontTx/>
              <a:buNone/>
              <a:tabLst/>
              <a:defRPr/>
            </a:pPr>
            <a:r>
              <a:rPr kumimoji="1" lang="ja-JP" altLang="en-US"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rPr>
              <a:t>参考情報</a:t>
            </a:r>
            <a:endParaRPr kumimoji="1" lang="en-US" altLang="ja-JP" b="1" i="0" u="none" strike="noStrike" kern="1200" cap="none" spc="0" normalizeH="0" baseline="0" noProof="0" dirty="0" smtClean="0">
              <a:ln>
                <a:noFill/>
              </a:ln>
              <a:solidFill>
                <a:srgbClr val="002060"/>
              </a:solidFill>
              <a:effectLst/>
              <a:uLnTx/>
              <a:uFillTx/>
              <a:latin typeface="Meiryo UI" panose="020B0604030504040204" pitchFamily="50" charset="-128"/>
              <a:ea typeface="Meiryo UI" panose="020B0604030504040204" pitchFamily="50" charset="-128"/>
              <a:cs typeface="Yu Gothic"/>
            </a:endParaRPr>
          </a:p>
          <a:p>
            <a:pPr marL="85725" lvl="0">
              <a:lnSpc>
                <a:spcPts val="1340"/>
              </a:lnSpc>
              <a:spcBef>
                <a:spcPts val="50"/>
              </a:spcBef>
              <a:defRPr/>
            </a:pPr>
            <a:endParaRPr lang="en-US" altLang="ja-JP" sz="1400" b="1" dirty="0" smtClean="0">
              <a:solidFill>
                <a:prstClr val="black"/>
              </a:solidFill>
              <a:latin typeface="Meiryo UI" panose="020B0604030504040204" pitchFamily="50" charset="-128"/>
              <a:ea typeface="Meiryo UI" panose="020B0604030504040204" pitchFamily="50" charset="-128"/>
              <a:cs typeface="Yu Gothic"/>
            </a:endParaRPr>
          </a:p>
        </p:txBody>
      </p:sp>
      <p:pic>
        <p:nvPicPr>
          <p:cNvPr id="22" name="図 21"/>
          <p:cNvPicPr>
            <a:picLocks noChangeAspect="1"/>
          </p:cNvPicPr>
          <p:nvPr/>
        </p:nvPicPr>
        <p:blipFill rotWithShape="1">
          <a:blip r:embed="rId2"/>
          <a:srcRect l="22588" r="3282"/>
          <a:stretch/>
        </p:blipFill>
        <p:spPr>
          <a:xfrm>
            <a:off x="357235" y="2263306"/>
            <a:ext cx="3236865" cy="2664000"/>
          </a:xfrm>
          <a:prstGeom prst="rect">
            <a:avLst/>
          </a:prstGeom>
        </p:spPr>
      </p:pic>
      <p:pic>
        <p:nvPicPr>
          <p:cNvPr id="27" name="図 26"/>
          <p:cNvPicPr>
            <a:picLocks noChangeAspect="1"/>
          </p:cNvPicPr>
          <p:nvPr/>
        </p:nvPicPr>
        <p:blipFill rotWithShape="1">
          <a:blip r:embed="rId3"/>
          <a:srcRect l="3614" r="17174"/>
          <a:stretch/>
        </p:blipFill>
        <p:spPr>
          <a:xfrm>
            <a:off x="6946900" y="2228433"/>
            <a:ext cx="3276600" cy="2664000"/>
          </a:xfrm>
          <a:prstGeom prst="rect">
            <a:avLst/>
          </a:prstGeom>
        </p:spPr>
      </p:pic>
      <p:pic>
        <p:nvPicPr>
          <p:cNvPr id="29" name="図 28"/>
          <p:cNvPicPr>
            <a:picLocks noChangeAspect="1"/>
          </p:cNvPicPr>
          <p:nvPr/>
        </p:nvPicPr>
        <p:blipFill rotWithShape="1">
          <a:blip r:embed="rId4"/>
          <a:srcRect l="4717" r="17768"/>
          <a:stretch/>
        </p:blipFill>
        <p:spPr>
          <a:xfrm>
            <a:off x="3708400" y="2263306"/>
            <a:ext cx="3124200" cy="2664000"/>
          </a:xfrm>
          <a:prstGeom prst="rect">
            <a:avLst/>
          </a:prstGeom>
        </p:spPr>
      </p:pic>
      <p:sp>
        <p:nvSpPr>
          <p:cNvPr id="3" name="テキスト ボックス 2"/>
          <p:cNvSpPr txBox="1"/>
          <p:nvPr/>
        </p:nvSpPr>
        <p:spPr>
          <a:xfrm>
            <a:off x="6169034" y="5505986"/>
            <a:ext cx="3969487" cy="1323439"/>
          </a:xfrm>
          <a:prstGeom prst="rect">
            <a:avLst/>
          </a:prstGeom>
          <a:noFill/>
        </p:spPr>
        <p:txBody>
          <a:bodyPr wrap="square" rtlCol="0">
            <a:spAutoFit/>
          </a:bodyPr>
          <a:lstStyle/>
          <a:p>
            <a:r>
              <a:rPr kumimoji="1" lang="ja-JP" altLang="en-US" sz="2000" dirty="0" smtClean="0">
                <a:solidFill>
                  <a:srgbClr val="002060"/>
                </a:solidFill>
                <a:latin typeface="Meiryo UI" panose="020B0604030504040204" pitchFamily="50" charset="-128"/>
                <a:ea typeface="Meiryo UI" panose="020B0604030504040204" pitchFamily="50" charset="-128"/>
              </a:rPr>
              <a:t>○コロナ前の受入実績</a:t>
            </a:r>
            <a:endParaRPr lang="en-US" altLang="ja-JP" sz="2000" dirty="0">
              <a:solidFill>
                <a:srgbClr val="002060"/>
              </a:solidFill>
              <a:latin typeface="Meiryo UI" panose="020B0604030504040204" pitchFamily="50" charset="-128"/>
              <a:ea typeface="Meiryo UI" panose="020B0604030504040204" pitchFamily="50" charset="-128"/>
            </a:endParaRPr>
          </a:p>
          <a:p>
            <a:r>
              <a:rPr kumimoji="1" lang="ja-JP" altLang="en-US" sz="2000" dirty="0" smtClean="0">
                <a:solidFill>
                  <a:srgbClr val="002060"/>
                </a:solidFill>
                <a:latin typeface="Meiryo UI" panose="020B0604030504040204" pitchFamily="50" charset="-128"/>
                <a:ea typeface="Meiryo UI" panose="020B0604030504040204" pitchFamily="50" charset="-128"/>
              </a:rPr>
              <a:t>　 </a:t>
            </a:r>
            <a:r>
              <a:rPr kumimoji="1" lang="en-US" altLang="ja-JP" sz="2000" dirty="0" smtClean="0">
                <a:solidFill>
                  <a:srgbClr val="002060"/>
                </a:solidFill>
                <a:latin typeface="Meiryo UI" panose="020B0604030504040204" pitchFamily="50" charset="-128"/>
                <a:ea typeface="Meiryo UI" panose="020B0604030504040204" pitchFamily="50" charset="-128"/>
              </a:rPr>
              <a:t>R01</a:t>
            </a:r>
            <a:r>
              <a:rPr kumimoji="1" lang="ja-JP" altLang="en-US" sz="2000" dirty="0" smtClean="0">
                <a:solidFill>
                  <a:srgbClr val="002060"/>
                </a:solidFill>
                <a:latin typeface="Meiryo UI" panose="020B0604030504040204" pitchFamily="50" charset="-128"/>
                <a:ea typeface="Meiryo UI" panose="020B0604030504040204" pitchFamily="50" charset="-128"/>
              </a:rPr>
              <a:t>年度　</a:t>
            </a:r>
            <a:r>
              <a:rPr kumimoji="1" lang="en-US" altLang="ja-JP" sz="2000" dirty="0" smtClean="0">
                <a:solidFill>
                  <a:srgbClr val="002060"/>
                </a:solidFill>
                <a:latin typeface="Meiryo UI" panose="020B0604030504040204" pitchFamily="50" charset="-128"/>
                <a:ea typeface="Meiryo UI" panose="020B0604030504040204" pitchFamily="50" charset="-128"/>
              </a:rPr>
              <a:t>25</a:t>
            </a:r>
            <a:r>
              <a:rPr kumimoji="1" lang="ja-JP" altLang="en-US" sz="2000" dirty="0" smtClean="0">
                <a:solidFill>
                  <a:srgbClr val="002060"/>
                </a:solidFill>
                <a:latin typeface="Meiryo UI" panose="020B0604030504040204" pitchFamily="50" charset="-128"/>
                <a:ea typeface="Meiryo UI" panose="020B0604030504040204" pitchFamily="50" charset="-128"/>
              </a:rPr>
              <a:t>校　</a:t>
            </a:r>
            <a:r>
              <a:rPr kumimoji="1" lang="en-US" altLang="ja-JP" sz="2000" dirty="0" smtClean="0">
                <a:solidFill>
                  <a:srgbClr val="002060"/>
                </a:solidFill>
                <a:latin typeface="Meiryo UI" panose="020B0604030504040204" pitchFamily="50" charset="-128"/>
                <a:ea typeface="Meiryo UI" panose="020B0604030504040204" pitchFamily="50" charset="-128"/>
              </a:rPr>
              <a:t>3,319</a:t>
            </a:r>
            <a:r>
              <a:rPr kumimoji="1" lang="ja-JP" altLang="en-US" sz="2000" dirty="0" smtClean="0">
                <a:solidFill>
                  <a:srgbClr val="002060"/>
                </a:solidFill>
                <a:latin typeface="Meiryo UI" panose="020B0604030504040204" pitchFamily="50" charset="-128"/>
                <a:ea typeface="Meiryo UI" panose="020B0604030504040204" pitchFamily="50" charset="-128"/>
              </a:rPr>
              <a:t>人泊</a:t>
            </a:r>
            <a:endParaRPr kumimoji="1" lang="en-US" altLang="ja-JP" sz="2000" dirty="0" smtClean="0">
              <a:solidFill>
                <a:srgbClr val="002060"/>
              </a:solidFill>
              <a:latin typeface="Meiryo UI" panose="020B0604030504040204" pitchFamily="50" charset="-128"/>
              <a:ea typeface="Meiryo UI" panose="020B0604030504040204" pitchFamily="50" charset="-128"/>
            </a:endParaRPr>
          </a:p>
          <a:p>
            <a:r>
              <a:rPr kumimoji="1" lang="ja-JP" altLang="en-US" sz="2000" dirty="0" smtClean="0">
                <a:solidFill>
                  <a:srgbClr val="002060"/>
                </a:solidFill>
                <a:latin typeface="Meiryo UI" panose="020B0604030504040204" pitchFamily="50" charset="-128"/>
                <a:ea typeface="Meiryo UI" panose="020B0604030504040204" pitchFamily="50" charset="-128"/>
              </a:rPr>
              <a:t>　 </a:t>
            </a:r>
            <a:r>
              <a:rPr kumimoji="1" lang="en-US" altLang="ja-JP" sz="2000" dirty="0" smtClean="0">
                <a:solidFill>
                  <a:srgbClr val="002060"/>
                </a:solidFill>
                <a:latin typeface="Meiryo UI" panose="020B0604030504040204" pitchFamily="50" charset="-128"/>
                <a:ea typeface="Meiryo UI" panose="020B0604030504040204" pitchFamily="50" charset="-128"/>
              </a:rPr>
              <a:t>H30</a:t>
            </a:r>
            <a:r>
              <a:rPr kumimoji="1" lang="ja-JP" altLang="en-US" sz="2000" dirty="0" smtClean="0">
                <a:solidFill>
                  <a:srgbClr val="002060"/>
                </a:solidFill>
                <a:latin typeface="Meiryo UI" panose="020B0604030504040204" pitchFamily="50" charset="-128"/>
                <a:ea typeface="Meiryo UI" panose="020B0604030504040204" pitchFamily="50" charset="-128"/>
              </a:rPr>
              <a:t>年度　</a:t>
            </a:r>
            <a:r>
              <a:rPr kumimoji="1" lang="en-US" altLang="ja-JP" sz="2000" dirty="0" smtClean="0">
                <a:solidFill>
                  <a:srgbClr val="002060"/>
                </a:solidFill>
                <a:latin typeface="Meiryo UI" panose="020B0604030504040204" pitchFamily="50" charset="-128"/>
                <a:ea typeface="Meiryo UI" panose="020B0604030504040204" pitchFamily="50" charset="-128"/>
              </a:rPr>
              <a:t>21</a:t>
            </a:r>
            <a:r>
              <a:rPr kumimoji="1" lang="ja-JP" altLang="en-US" sz="2000" dirty="0" smtClean="0">
                <a:solidFill>
                  <a:srgbClr val="002060"/>
                </a:solidFill>
                <a:latin typeface="Meiryo UI" panose="020B0604030504040204" pitchFamily="50" charset="-128"/>
                <a:ea typeface="Meiryo UI" panose="020B0604030504040204" pitchFamily="50" charset="-128"/>
              </a:rPr>
              <a:t>校　</a:t>
            </a:r>
            <a:r>
              <a:rPr lang="en-US" altLang="ja-JP" sz="2000" dirty="0" smtClean="0">
                <a:solidFill>
                  <a:srgbClr val="002060"/>
                </a:solidFill>
                <a:latin typeface="Meiryo UI" panose="020B0604030504040204" pitchFamily="50" charset="-128"/>
                <a:ea typeface="Meiryo UI" panose="020B0604030504040204" pitchFamily="50" charset="-128"/>
              </a:rPr>
              <a:t>2,760</a:t>
            </a:r>
            <a:r>
              <a:rPr lang="ja-JP" altLang="en-US" sz="2000" dirty="0" smtClean="0">
                <a:solidFill>
                  <a:srgbClr val="002060"/>
                </a:solidFill>
                <a:latin typeface="Meiryo UI" panose="020B0604030504040204" pitchFamily="50" charset="-128"/>
                <a:ea typeface="Meiryo UI" panose="020B0604030504040204" pitchFamily="50" charset="-128"/>
              </a:rPr>
              <a:t>人泊</a:t>
            </a:r>
            <a:endParaRPr lang="en-US" altLang="ja-JP" sz="2000" dirty="0" smtClean="0">
              <a:solidFill>
                <a:srgbClr val="002060"/>
              </a:solidFill>
              <a:latin typeface="Meiryo UI" panose="020B0604030504040204" pitchFamily="50" charset="-128"/>
              <a:ea typeface="Meiryo UI" panose="020B0604030504040204" pitchFamily="50" charset="-128"/>
            </a:endParaRPr>
          </a:p>
          <a:p>
            <a:r>
              <a:rPr kumimoji="1" lang="ja-JP" altLang="en-US" sz="2000" dirty="0" smtClean="0">
                <a:solidFill>
                  <a:srgbClr val="002060"/>
                </a:solidFill>
                <a:latin typeface="Meiryo UI" panose="020B0604030504040204" pitchFamily="50" charset="-128"/>
                <a:ea typeface="Meiryo UI" panose="020B0604030504040204" pitchFamily="50" charset="-128"/>
              </a:rPr>
              <a:t>　 </a:t>
            </a:r>
            <a:r>
              <a:rPr kumimoji="1" lang="en-US" altLang="ja-JP" sz="2000" dirty="0" smtClean="0">
                <a:solidFill>
                  <a:srgbClr val="002060"/>
                </a:solidFill>
                <a:latin typeface="Meiryo UI" panose="020B0604030504040204" pitchFamily="50" charset="-128"/>
                <a:ea typeface="Meiryo UI" panose="020B0604030504040204" pitchFamily="50" charset="-128"/>
              </a:rPr>
              <a:t>H29</a:t>
            </a:r>
            <a:r>
              <a:rPr kumimoji="1" lang="ja-JP" altLang="en-US" sz="2000" dirty="0" smtClean="0">
                <a:solidFill>
                  <a:srgbClr val="002060"/>
                </a:solidFill>
                <a:latin typeface="Meiryo UI" panose="020B0604030504040204" pitchFamily="50" charset="-128"/>
                <a:ea typeface="Meiryo UI" panose="020B0604030504040204" pitchFamily="50" charset="-128"/>
              </a:rPr>
              <a:t>年度　</a:t>
            </a:r>
            <a:r>
              <a:rPr kumimoji="1" lang="en-US" altLang="ja-JP" sz="2000" dirty="0" smtClean="0">
                <a:solidFill>
                  <a:srgbClr val="002060"/>
                </a:solidFill>
                <a:latin typeface="Meiryo UI" panose="020B0604030504040204" pitchFamily="50" charset="-128"/>
                <a:ea typeface="Meiryo UI" panose="020B0604030504040204" pitchFamily="50" charset="-128"/>
              </a:rPr>
              <a:t>26</a:t>
            </a:r>
            <a:r>
              <a:rPr kumimoji="1" lang="ja-JP" altLang="en-US" sz="2000" dirty="0" smtClean="0">
                <a:solidFill>
                  <a:srgbClr val="002060"/>
                </a:solidFill>
                <a:latin typeface="Meiryo UI" panose="020B0604030504040204" pitchFamily="50" charset="-128"/>
                <a:ea typeface="Meiryo UI" panose="020B0604030504040204" pitchFamily="50" charset="-128"/>
              </a:rPr>
              <a:t>校　</a:t>
            </a:r>
            <a:r>
              <a:rPr kumimoji="1" lang="en-US" altLang="ja-JP" sz="2000" dirty="0" smtClean="0">
                <a:solidFill>
                  <a:srgbClr val="002060"/>
                </a:solidFill>
                <a:latin typeface="Meiryo UI" panose="020B0604030504040204" pitchFamily="50" charset="-128"/>
                <a:ea typeface="Meiryo UI" panose="020B0604030504040204" pitchFamily="50" charset="-128"/>
              </a:rPr>
              <a:t>2,751</a:t>
            </a:r>
            <a:r>
              <a:rPr kumimoji="1" lang="ja-JP" altLang="en-US" sz="2000" dirty="0" smtClean="0">
                <a:solidFill>
                  <a:srgbClr val="002060"/>
                </a:solidFill>
                <a:latin typeface="Meiryo UI" panose="020B0604030504040204" pitchFamily="50" charset="-128"/>
                <a:ea typeface="Meiryo UI" panose="020B0604030504040204" pitchFamily="50" charset="-128"/>
              </a:rPr>
              <a:t>人泊</a:t>
            </a:r>
            <a:endParaRPr kumimoji="1" lang="ja-JP" altLang="en-US" sz="2000" dirty="0">
              <a:solidFill>
                <a:srgbClr val="002060"/>
              </a:solidFill>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l="46942" t="36852" r="28880" b="30598"/>
          <a:stretch/>
        </p:blipFill>
        <p:spPr>
          <a:xfrm>
            <a:off x="357234" y="5011823"/>
            <a:ext cx="2551065" cy="2244121"/>
          </a:xfrm>
          <a:prstGeom prst="rect">
            <a:avLst/>
          </a:prstGeom>
        </p:spPr>
      </p:pic>
      <p:sp>
        <p:nvSpPr>
          <p:cNvPr id="31" name="星 5 30"/>
          <p:cNvSpPr/>
          <p:nvPr/>
        </p:nvSpPr>
        <p:spPr>
          <a:xfrm>
            <a:off x="1409534" y="6296025"/>
            <a:ext cx="225046" cy="172714"/>
          </a:xfrm>
          <a:prstGeom prst="star5">
            <a:avLst/>
          </a:prstGeom>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スライド番号プレースホルダー 9"/>
          <p:cNvSpPr>
            <a:spLocks noGrp="1"/>
          </p:cNvSpPr>
          <p:nvPr>
            <p:ph type="sldNum" sz="quarter" idx="7"/>
          </p:nvPr>
        </p:nvSpPr>
        <p:spPr>
          <a:xfrm>
            <a:off x="8166100" y="7289483"/>
            <a:ext cx="2459482" cy="276999"/>
          </a:xfrm>
        </p:spPr>
        <p:txBody>
          <a:bodyPr/>
          <a:lstStyle/>
          <a:p>
            <a:fld id="{B6F15528-21DE-4FAA-801E-634DDDAF4B2B}" type="slidenum">
              <a:rPr lang="en-US" altLang="ja-JP" smtClean="0">
                <a:solidFill>
                  <a:srgbClr val="002060"/>
                </a:solidFill>
              </a:rPr>
              <a:t>8</a:t>
            </a:fld>
            <a:endParaRPr lang="ja-JP" altLang="en-US" dirty="0">
              <a:solidFill>
                <a:srgbClr val="002060"/>
              </a:solidFill>
            </a:endParaRPr>
          </a:p>
        </p:txBody>
      </p:sp>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500" y="234577"/>
            <a:ext cx="689424" cy="632230"/>
          </a:xfrm>
          <a:prstGeom prst="rect">
            <a:avLst/>
          </a:prstGeom>
        </p:spPr>
      </p:pic>
      <p:pic>
        <p:nvPicPr>
          <p:cNvPr id="24" name="図 23"/>
          <p:cNvPicPr>
            <a:picLocks noChangeAspect="1"/>
          </p:cNvPicPr>
          <p:nvPr/>
        </p:nvPicPr>
        <p:blipFill>
          <a:blip r:embed="rId7"/>
          <a:stretch>
            <a:fillRect/>
          </a:stretch>
        </p:blipFill>
        <p:spPr>
          <a:xfrm>
            <a:off x="7404099" y="286219"/>
            <a:ext cx="2140246" cy="540000"/>
          </a:xfrm>
          <a:prstGeom prst="rect">
            <a:avLst/>
          </a:prstGeom>
        </p:spPr>
      </p:pic>
    </p:spTree>
    <p:extLst>
      <p:ext uri="{BB962C8B-B14F-4D97-AF65-F5344CB8AC3E}">
        <p14:creationId xmlns:p14="http://schemas.microsoft.com/office/powerpoint/2010/main" val="23240831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10351</TotalTime>
  <Words>7034</Words>
  <Application>Microsoft Office PowerPoint</Application>
  <PresentationFormat>ユーザー設定</PresentationFormat>
  <Paragraphs>932</Paragraphs>
  <Slides>24</Slides>
  <Notes>6</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24</vt:i4>
      </vt:variant>
    </vt:vector>
  </HeadingPairs>
  <TitlesOfParts>
    <vt:vector size="36" baseType="lpstr">
      <vt:lpstr>ＭＳ Ｐゴシック</vt:lpstr>
      <vt:lpstr>MS UI Gothic</vt:lpstr>
      <vt:lpstr>MS Gothic</vt:lpstr>
      <vt:lpstr>Calibri</vt:lpstr>
      <vt:lpstr>Meiryo UI</vt:lpstr>
      <vt:lpstr>Microsoft JhengHei</vt:lpstr>
      <vt:lpstr>Microsoft YaHei UI</vt:lpstr>
      <vt:lpstr>Tahoma</vt:lpstr>
      <vt:lpstr>Yu Gothic UI</vt:lpstr>
      <vt:lpstr>游ゴシック</vt:lpstr>
      <vt:lpstr>游ゴシック</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教育旅行受入宿泊施設（受入人数80名以上）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教育旅行誘致企画書骨格（案）</dc:title>
  <dc:creator>1210254</dc:creator>
  <cp:lastModifiedBy>taoka masaaki</cp:lastModifiedBy>
  <cp:revision>530</cp:revision>
  <cp:lastPrinted>2023-03-02T02:05:04Z</cp:lastPrinted>
  <dcterms:created xsi:type="dcterms:W3CDTF">2022-12-22T03:54:34Z</dcterms:created>
  <dcterms:modified xsi:type="dcterms:W3CDTF">2023-03-13T05:37:14Z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2022-10-24T00:00:00Z</vt:filetime>
  </property>
  <property fmtid="{D5CDD505-2E9C-101B-9397-08002B2CF9AE}" pid="3" name="LastSaved">
    <vt:filetime>2022-12-22T00:00:00Z</vt:filetime>
  </property>
</Properties>
</file>