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5" r:id="rId4"/>
    <p:sldMasterId id="2147483688" r:id="rId5"/>
  </p:sldMasterIdLst>
  <p:notesMasterIdLst>
    <p:notesMasterId r:id="rId26"/>
  </p:notesMasterIdLst>
  <p:sldIdLst>
    <p:sldId id="256" r:id="rId6"/>
    <p:sldId id="625" r:id="rId7"/>
    <p:sldId id="624" r:id="rId8"/>
    <p:sldId id="612" r:id="rId9"/>
    <p:sldId id="611" r:id="rId10"/>
    <p:sldId id="627" r:id="rId11"/>
    <p:sldId id="294" r:id="rId12"/>
    <p:sldId id="295" r:id="rId13"/>
    <p:sldId id="626" r:id="rId14"/>
    <p:sldId id="613" r:id="rId15"/>
    <p:sldId id="628" r:id="rId16"/>
    <p:sldId id="632" r:id="rId17"/>
    <p:sldId id="629" r:id="rId18"/>
    <p:sldId id="623" r:id="rId19"/>
    <p:sldId id="620" r:id="rId20"/>
    <p:sldId id="604" r:id="rId21"/>
    <p:sldId id="634" r:id="rId22"/>
    <p:sldId id="635" r:id="rId23"/>
    <p:sldId id="267" r:id="rId24"/>
    <p:sldId id="574" r:id="rId25"/>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1254A3A-1413-4297-991A-C74EF73DF1BE}">
          <p14:sldIdLst>
            <p14:sldId id="256"/>
            <p14:sldId id="625"/>
            <p14:sldId id="624"/>
            <p14:sldId id="612"/>
            <p14:sldId id="611"/>
            <p14:sldId id="627"/>
            <p14:sldId id="294"/>
            <p14:sldId id="295"/>
            <p14:sldId id="626"/>
            <p14:sldId id="613"/>
            <p14:sldId id="628"/>
            <p14:sldId id="632"/>
            <p14:sldId id="629"/>
            <p14:sldId id="623"/>
            <p14:sldId id="620"/>
            <p14:sldId id="604"/>
            <p14:sldId id="634"/>
            <p14:sldId id="635"/>
            <p14:sldId id="267"/>
            <p14:sldId id="574"/>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4" pos="421" userDrawn="1">
          <p15:clr>
            <a:srgbClr val="A4A3A4"/>
          </p15:clr>
        </p15:guide>
        <p15:guide id="6" orient="horz" pos="3498" userDrawn="1">
          <p15:clr>
            <a:srgbClr val="A4A3A4"/>
          </p15:clr>
        </p15:guide>
        <p15:guide id="8" pos="149" userDrawn="1">
          <p15:clr>
            <a:srgbClr val="A4A3A4"/>
          </p15:clr>
        </p15:guide>
        <p15:guide id="9" orient="horz" pos="572" userDrawn="1">
          <p15:clr>
            <a:srgbClr val="A4A3A4"/>
          </p15:clr>
        </p15:guide>
        <p15:guide id="10" orient="horz" pos="4110"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 id="2" name="松田 敏弘(JTB)" initials="松田" lastIdx="6" clrIdx="1">
    <p:extLst>
      <p:ext uri="{19B8F6BF-5375-455C-9EA6-DF929625EA0E}">
        <p15:presenceInfo xmlns:p15="http://schemas.microsoft.com/office/powerpoint/2012/main" userId="松田 敏弘(JT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C00"/>
    <a:srgbClr val="EB6906"/>
    <a:srgbClr val="F38542"/>
    <a:srgbClr val="FFFFCC"/>
    <a:srgbClr val="C40D27"/>
    <a:srgbClr val="28A838"/>
    <a:srgbClr val="0075B9"/>
    <a:srgbClr val="407835"/>
    <a:srgbClr val="FABD00"/>
    <a:srgbClr val="FBE8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6336" autoAdjust="0"/>
  </p:normalViewPr>
  <p:slideViewPr>
    <p:cSldViewPr snapToGrid="0" showGuides="1">
      <p:cViewPr varScale="1">
        <p:scale>
          <a:sx n="100" d="100"/>
          <a:sy n="100" d="100"/>
        </p:scale>
        <p:origin x="859" y="62"/>
      </p:cViewPr>
      <p:guideLst>
        <p:guide orient="horz" pos="2160"/>
        <p:guide pos="3120"/>
        <p:guide pos="421"/>
        <p:guide orient="horz" pos="3498"/>
        <p:guide pos="149"/>
        <p:guide orient="horz" pos="572"/>
        <p:guide orient="horz" pos="411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78" d="100"/>
          <a:sy n="78" d="100"/>
        </p:scale>
        <p:origin x="3996" y="10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830" cy="495029"/>
          </a:xfrm>
          <a:prstGeom prst="rect">
            <a:avLst/>
          </a:prstGeom>
        </p:spPr>
        <p:txBody>
          <a:bodyPr vert="horz" lIns="90313" tIns="45157" rIns="90313" bIns="4515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0" cy="495029"/>
          </a:xfrm>
          <a:prstGeom prst="rect">
            <a:avLst/>
          </a:prstGeom>
        </p:spPr>
        <p:txBody>
          <a:bodyPr vert="horz" lIns="90313" tIns="45157" rIns="90313" bIns="45157" rtlCol="0"/>
          <a:lstStyle>
            <a:lvl1pPr algn="r">
              <a:defRPr sz="1200"/>
            </a:lvl1pPr>
          </a:lstStyle>
          <a:p>
            <a:fld id="{ECD009CB-C12D-4465-B580-FA615EA46D18}" type="datetimeFigureOut">
              <a:rPr kumimoji="1" lang="ja-JP" altLang="en-US" smtClean="0"/>
              <a:t>2026/1/28</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313" tIns="45157" rIns="90313" bIns="45157"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0313" tIns="45157" rIns="90313" bIns="451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0" cy="495028"/>
          </a:xfrm>
          <a:prstGeom prst="rect">
            <a:avLst/>
          </a:prstGeom>
        </p:spPr>
        <p:txBody>
          <a:bodyPr vert="horz" lIns="90313" tIns="45157" rIns="90313" bIns="451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5028"/>
          </a:xfrm>
          <a:prstGeom prst="rect">
            <a:avLst/>
          </a:prstGeom>
        </p:spPr>
        <p:txBody>
          <a:bodyPr vert="horz" lIns="90313" tIns="45157" rIns="90313" bIns="45157" rtlCol="0" anchor="b"/>
          <a:lstStyle>
            <a:lvl1pPr algn="r">
              <a:defRPr sz="1200"/>
            </a:lvl1pPr>
          </a:lstStyle>
          <a:p>
            <a:fld id="{936E0FF5-AE24-47A4-8583-3D02DF90596C}" type="slidenum">
              <a:rPr kumimoji="1" lang="ja-JP" altLang="en-US" smtClean="0"/>
              <a:t>‹#›</a:t>
            </a:fld>
            <a:endParaRPr kumimoji="1" lang="ja-JP" altLang="en-US"/>
          </a:p>
        </p:txBody>
      </p:sp>
    </p:spTree>
    <p:extLst>
      <p:ext uri="{BB962C8B-B14F-4D97-AF65-F5344CB8AC3E}">
        <p14:creationId xmlns:p14="http://schemas.microsoft.com/office/powerpoint/2010/main" val="34559830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87F54-A9A7-AE98-6C6A-B7CEC1FDCE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275078-256E-5111-3024-1E57C08193A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F57850-E23E-5579-1969-A1F858DB315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6E03A03-CD2A-C702-46A4-31192DA0BFB5}"/>
              </a:ext>
            </a:extLst>
          </p:cNvPr>
          <p:cNvSpPr>
            <a:spLocks noGrp="1"/>
          </p:cNvSpPr>
          <p:nvPr>
            <p:ph type="sldNum" sz="quarter" idx="5"/>
          </p:nvPr>
        </p:nvSpPr>
        <p:spPr/>
        <p:txBody>
          <a:bodyPr/>
          <a:lstStyle/>
          <a:p>
            <a:fld id="{936E0FF5-AE24-47A4-8583-3D02DF90596C}" type="slidenum">
              <a:rPr kumimoji="1" lang="ja-JP" altLang="en-US" smtClean="0"/>
              <a:t>3</a:t>
            </a:fld>
            <a:endParaRPr kumimoji="1" lang="ja-JP" altLang="en-US"/>
          </a:p>
        </p:txBody>
      </p:sp>
    </p:spTree>
    <p:extLst>
      <p:ext uri="{BB962C8B-B14F-4D97-AF65-F5344CB8AC3E}">
        <p14:creationId xmlns:p14="http://schemas.microsoft.com/office/powerpoint/2010/main" val="374463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294C3-43C0-A00D-41B7-0BB7569339A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9354A0A-867F-0CC4-0A13-C60FE0F4364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58E666-7A55-979E-B6B4-96EDF424532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1B6FA2E-3892-C2E2-4D4C-94EB45B4E40E}"/>
              </a:ext>
            </a:extLst>
          </p:cNvPr>
          <p:cNvSpPr>
            <a:spLocks noGrp="1"/>
          </p:cNvSpPr>
          <p:nvPr>
            <p:ph type="sldNum" sz="quarter" idx="5"/>
          </p:nvPr>
        </p:nvSpPr>
        <p:spPr/>
        <p:txBody>
          <a:bodyPr/>
          <a:lstStyle/>
          <a:p>
            <a:fld id="{936E0FF5-AE24-47A4-8583-3D02DF90596C}" type="slidenum">
              <a:rPr kumimoji="1" lang="ja-JP" altLang="en-US" smtClean="0"/>
              <a:t>5</a:t>
            </a:fld>
            <a:endParaRPr kumimoji="1" lang="ja-JP" altLang="en-US"/>
          </a:p>
        </p:txBody>
      </p:sp>
    </p:spTree>
    <p:extLst>
      <p:ext uri="{BB962C8B-B14F-4D97-AF65-F5344CB8AC3E}">
        <p14:creationId xmlns:p14="http://schemas.microsoft.com/office/powerpoint/2010/main" val="1368436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50EA6-D0AE-C255-DA05-07E82DFD256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6043E44-2D9F-1F96-BC56-2B80FCA0C9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AFB7B9D-7611-BA79-8799-1C7A96F9B42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8209950-AA5C-4C81-4F6E-801FEC3E1FBE}"/>
              </a:ext>
            </a:extLst>
          </p:cNvPr>
          <p:cNvSpPr>
            <a:spLocks noGrp="1"/>
          </p:cNvSpPr>
          <p:nvPr>
            <p:ph type="sldNum" sz="quarter" idx="5"/>
          </p:nvPr>
        </p:nvSpPr>
        <p:spPr/>
        <p:txBody>
          <a:bodyPr/>
          <a:lstStyle/>
          <a:p>
            <a:fld id="{936E0FF5-AE24-47A4-8583-3D02DF90596C}" type="slidenum">
              <a:rPr kumimoji="1" lang="ja-JP" altLang="en-US" smtClean="0"/>
              <a:t>8</a:t>
            </a:fld>
            <a:endParaRPr kumimoji="1" lang="ja-JP" altLang="en-US"/>
          </a:p>
        </p:txBody>
      </p:sp>
    </p:spTree>
    <p:extLst>
      <p:ext uri="{BB962C8B-B14F-4D97-AF65-F5344CB8AC3E}">
        <p14:creationId xmlns:p14="http://schemas.microsoft.com/office/powerpoint/2010/main" val="53469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BCCD3-671D-0F95-45C3-23AF872587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CFCEDA-9937-FCB4-ABE3-1BFA28AED4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8535AF-6B88-151D-B110-3DF60696A84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DF67932-3584-5DDA-6793-1EFF749A3CF2}"/>
              </a:ext>
            </a:extLst>
          </p:cNvPr>
          <p:cNvSpPr>
            <a:spLocks noGrp="1"/>
          </p:cNvSpPr>
          <p:nvPr>
            <p:ph type="sldNum" sz="quarter" idx="5"/>
          </p:nvPr>
        </p:nvSpPr>
        <p:spPr/>
        <p:txBody>
          <a:bodyPr/>
          <a:lstStyle/>
          <a:p>
            <a:fld id="{936E0FF5-AE24-47A4-8583-3D02DF90596C}" type="slidenum">
              <a:rPr kumimoji="1" lang="ja-JP" altLang="en-US" smtClean="0"/>
              <a:t>9</a:t>
            </a:fld>
            <a:endParaRPr kumimoji="1" lang="ja-JP" altLang="en-US"/>
          </a:p>
        </p:txBody>
      </p:sp>
    </p:spTree>
    <p:extLst>
      <p:ext uri="{BB962C8B-B14F-4D97-AF65-F5344CB8AC3E}">
        <p14:creationId xmlns:p14="http://schemas.microsoft.com/office/powerpoint/2010/main" val="296206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5970F-AE2C-76FA-7F3F-B3079E18FD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7C8ACFB-2B38-24FC-765A-5012B72F708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077525-1AFA-E87A-50F6-933CC74D551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CD9B320-6D08-3DE5-7104-0CFB4D7A9AEC}"/>
              </a:ext>
            </a:extLst>
          </p:cNvPr>
          <p:cNvSpPr>
            <a:spLocks noGrp="1"/>
          </p:cNvSpPr>
          <p:nvPr>
            <p:ph type="sldNum" sz="quarter" idx="5"/>
          </p:nvPr>
        </p:nvSpPr>
        <p:spPr/>
        <p:txBody>
          <a:bodyPr/>
          <a:lstStyle/>
          <a:p>
            <a:fld id="{936E0FF5-AE24-47A4-8583-3D02DF90596C}" type="slidenum">
              <a:rPr kumimoji="1" lang="ja-JP" altLang="en-US" smtClean="0"/>
              <a:t>10</a:t>
            </a:fld>
            <a:endParaRPr kumimoji="1" lang="ja-JP" altLang="en-US"/>
          </a:p>
        </p:txBody>
      </p:sp>
    </p:spTree>
    <p:extLst>
      <p:ext uri="{BB962C8B-B14F-4D97-AF65-F5344CB8AC3E}">
        <p14:creationId xmlns:p14="http://schemas.microsoft.com/office/powerpoint/2010/main" val="111396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A19E2-4BA8-D317-B2D5-E80118D29B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6C14E0E-4A95-850B-AA15-57649D36381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C0070F6-20D6-2B6B-A8E4-92C4714678D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CCDD48F-DA05-7A91-C645-CF571C542BF8}"/>
              </a:ext>
            </a:extLst>
          </p:cNvPr>
          <p:cNvSpPr>
            <a:spLocks noGrp="1"/>
          </p:cNvSpPr>
          <p:nvPr>
            <p:ph type="sldNum" sz="quarter" idx="5"/>
          </p:nvPr>
        </p:nvSpPr>
        <p:spPr/>
        <p:txBody>
          <a:bodyPr/>
          <a:lstStyle/>
          <a:p>
            <a:fld id="{936E0FF5-AE24-47A4-8583-3D02DF90596C}" type="slidenum">
              <a:rPr kumimoji="1" lang="ja-JP" altLang="en-US" smtClean="0"/>
              <a:t>11</a:t>
            </a:fld>
            <a:endParaRPr kumimoji="1" lang="ja-JP" altLang="en-US"/>
          </a:p>
        </p:txBody>
      </p:sp>
    </p:spTree>
    <p:extLst>
      <p:ext uri="{BB962C8B-B14F-4D97-AF65-F5344CB8AC3E}">
        <p14:creationId xmlns:p14="http://schemas.microsoft.com/office/powerpoint/2010/main" val="360613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93210-CB84-07CD-055C-EAFEFFC4F17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3B6E2DC-AA77-C5F2-3B1B-BEC264FFD24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D8B0C93-9C77-6747-1F9F-D359309B423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389B2CA-D1E4-14F6-4408-280D71705E7B}"/>
              </a:ext>
            </a:extLst>
          </p:cNvPr>
          <p:cNvSpPr>
            <a:spLocks noGrp="1"/>
          </p:cNvSpPr>
          <p:nvPr>
            <p:ph type="sldNum" sz="quarter" idx="5"/>
          </p:nvPr>
        </p:nvSpPr>
        <p:spPr/>
        <p:txBody>
          <a:bodyPr/>
          <a:lstStyle/>
          <a:p>
            <a:fld id="{936E0FF5-AE24-47A4-8583-3D02DF90596C}" type="slidenum">
              <a:rPr kumimoji="1" lang="ja-JP" altLang="en-US" smtClean="0"/>
              <a:t>12</a:t>
            </a:fld>
            <a:endParaRPr kumimoji="1" lang="ja-JP" altLang="en-US"/>
          </a:p>
        </p:txBody>
      </p:sp>
    </p:spTree>
    <p:extLst>
      <p:ext uri="{BB962C8B-B14F-4D97-AF65-F5344CB8AC3E}">
        <p14:creationId xmlns:p14="http://schemas.microsoft.com/office/powerpoint/2010/main" val="415092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73D3D-8D57-893A-50A1-AA92C21775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663BEA-9572-14B0-F307-54DEE35697C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B03E40F-0279-261F-8FEC-62E2B52C2C9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FE301C1-7386-CE4D-2F97-DD3A53437149}"/>
              </a:ext>
            </a:extLst>
          </p:cNvPr>
          <p:cNvSpPr>
            <a:spLocks noGrp="1"/>
          </p:cNvSpPr>
          <p:nvPr>
            <p:ph type="sldNum" sz="quarter" idx="5"/>
          </p:nvPr>
        </p:nvSpPr>
        <p:spPr/>
        <p:txBody>
          <a:bodyPr/>
          <a:lstStyle/>
          <a:p>
            <a:fld id="{936E0FF5-AE24-47A4-8583-3D02DF90596C}" type="slidenum">
              <a:rPr kumimoji="1" lang="ja-JP" altLang="en-US" smtClean="0"/>
              <a:t>13</a:t>
            </a:fld>
            <a:endParaRPr kumimoji="1" lang="ja-JP" altLang="en-US"/>
          </a:p>
        </p:txBody>
      </p:sp>
    </p:spTree>
    <p:extLst>
      <p:ext uri="{BB962C8B-B14F-4D97-AF65-F5344CB8AC3E}">
        <p14:creationId xmlns:p14="http://schemas.microsoft.com/office/powerpoint/2010/main" val="2049934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A20803-ABB5-44D1-AE20-DFA250C2A45C}" type="slidenum">
              <a:rPr kumimoji="1" lang="ja-JP" altLang="en-US" smtClean="0"/>
              <a:t>‹#›</a:t>
            </a:fld>
            <a:endParaRPr kumimoji="1" lang="ja-JP" altLang="en-US"/>
          </a:p>
        </p:txBody>
      </p:sp>
    </p:spTree>
    <p:extLst>
      <p:ext uri="{BB962C8B-B14F-4D97-AF65-F5344CB8AC3E}">
        <p14:creationId xmlns:p14="http://schemas.microsoft.com/office/powerpoint/2010/main" val="16924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78588-E9EF-CF9B-3C62-0B5753B14DDC}"/>
              </a:ext>
            </a:extLst>
          </p:cNvPr>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A83FC62-7B80-DC45-9F24-4AE58983A342}"/>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988A781-3DDE-BC56-4026-BC13164E3D8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10107A0-75F7-0317-853F-D21649ED8A9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E110F2-81BB-BA33-156A-0B8B705ACF7B}"/>
              </a:ext>
            </a:extLst>
          </p:cNvPr>
          <p:cNvSpPr>
            <a:spLocks noGrp="1"/>
          </p:cNvSpPr>
          <p:nvPr>
            <p:ph type="sldNum" sz="quarter" idx="12"/>
          </p:nvPr>
        </p:nvSpPr>
        <p:spPr/>
        <p:txBody>
          <a:bodyPr/>
          <a:lstStyle/>
          <a:p>
            <a:fld id="{4875B2F4-E3EC-4766-97C2-72C59288E9D4}" type="slidenum">
              <a:rPr kumimoji="1" lang="ja-JP" altLang="en-US" smtClean="0"/>
              <a:t>‹#›</a:t>
            </a:fld>
            <a:endParaRPr kumimoji="1" lang="ja-JP" altLang="en-US"/>
          </a:p>
        </p:txBody>
      </p:sp>
    </p:spTree>
    <p:extLst>
      <p:ext uri="{BB962C8B-B14F-4D97-AF65-F5344CB8AC3E}">
        <p14:creationId xmlns:p14="http://schemas.microsoft.com/office/powerpoint/2010/main" val="1639360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B6748B-01FB-35AF-9411-9DBF9DE8D54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649547-8856-6A1B-60F1-FF64A5F868CA}"/>
              </a:ext>
            </a:extLst>
          </p:cNvPr>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48C61CD-C670-C31A-E370-2D91310AF768}"/>
              </a:ext>
            </a:extLst>
          </p:cNvPr>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EEC0270-C005-F14E-BEAF-5CAA6CC78D73}"/>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8A9B220-C490-D4D7-17E0-82DF759063C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75B3A4D-BC9B-7BFF-F2B9-DF97C4F7AD81}"/>
              </a:ext>
            </a:extLst>
          </p:cNvPr>
          <p:cNvSpPr>
            <a:spLocks noGrp="1"/>
          </p:cNvSpPr>
          <p:nvPr>
            <p:ph type="sldNum" sz="quarter" idx="12"/>
          </p:nvPr>
        </p:nvSpPr>
        <p:spPr/>
        <p:txBody>
          <a:bodyPr/>
          <a:lstStyle/>
          <a:p>
            <a:fld id="{4875B2F4-E3EC-4766-97C2-72C59288E9D4}" type="slidenum">
              <a:rPr kumimoji="1" lang="ja-JP" altLang="en-US" smtClean="0"/>
              <a:t>‹#›</a:t>
            </a:fld>
            <a:endParaRPr kumimoji="1" lang="ja-JP" altLang="en-US"/>
          </a:p>
        </p:txBody>
      </p:sp>
    </p:spTree>
    <p:extLst>
      <p:ext uri="{BB962C8B-B14F-4D97-AF65-F5344CB8AC3E}">
        <p14:creationId xmlns:p14="http://schemas.microsoft.com/office/powerpoint/2010/main" val="79320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E348A-4F36-49EC-C74A-ADEA78CF31D6}"/>
              </a:ext>
            </a:extLst>
          </p:cNvPr>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A110CFB-A61E-BC4E-E150-12B3020A281B}"/>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32EF001-BDEF-0908-5C6E-5A19BF72DBC3}"/>
              </a:ext>
            </a:extLst>
          </p:cNvPr>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D399625-E37E-CD41-4102-23B875FD9EB9}"/>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F4EB2EC-8903-5D4C-9A03-C106595916F2}"/>
              </a:ext>
            </a:extLst>
          </p:cNvPr>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4FA3068-2A4E-696E-5EFE-BE6C3754A281}"/>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3616B04A-E93F-3878-E6C9-17C1BEC8D19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A4AEB09-5F40-2746-B04F-07E48D63D29E}"/>
              </a:ext>
            </a:extLst>
          </p:cNvPr>
          <p:cNvSpPr>
            <a:spLocks noGrp="1"/>
          </p:cNvSpPr>
          <p:nvPr>
            <p:ph type="sldNum" sz="quarter" idx="12"/>
          </p:nvPr>
        </p:nvSpPr>
        <p:spPr/>
        <p:txBody>
          <a:bodyPr/>
          <a:lstStyle/>
          <a:p>
            <a:fld id="{4875B2F4-E3EC-4766-97C2-72C59288E9D4}" type="slidenum">
              <a:rPr kumimoji="1" lang="ja-JP" altLang="en-US" smtClean="0"/>
              <a:t>‹#›</a:t>
            </a:fld>
            <a:endParaRPr kumimoji="1" lang="ja-JP" altLang="en-US"/>
          </a:p>
        </p:txBody>
      </p:sp>
    </p:spTree>
    <p:extLst>
      <p:ext uri="{BB962C8B-B14F-4D97-AF65-F5344CB8AC3E}">
        <p14:creationId xmlns:p14="http://schemas.microsoft.com/office/powerpoint/2010/main" val="3671361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D97828-FC2A-1772-B7A8-DF419D666A3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63AFC77-D6BC-F619-C2C4-A632237FFC42}"/>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93B5E07C-BF56-76F1-F4B8-D5C8622DFA0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EF1FC3-A3D3-21AF-9DFE-AC083424BE0E}"/>
              </a:ext>
            </a:extLst>
          </p:cNvPr>
          <p:cNvSpPr>
            <a:spLocks noGrp="1"/>
          </p:cNvSpPr>
          <p:nvPr>
            <p:ph type="sldNum" sz="quarter" idx="12"/>
          </p:nvPr>
        </p:nvSpPr>
        <p:spPr/>
        <p:txBody>
          <a:bodyPr/>
          <a:lstStyle/>
          <a:p>
            <a:fld id="{4875B2F4-E3EC-4766-97C2-72C59288E9D4}" type="slidenum">
              <a:rPr kumimoji="1" lang="ja-JP" altLang="en-US" smtClean="0"/>
              <a:t>‹#›</a:t>
            </a:fld>
            <a:endParaRPr kumimoji="1" lang="ja-JP" altLang="en-US"/>
          </a:p>
        </p:txBody>
      </p:sp>
    </p:spTree>
    <p:extLst>
      <p:ext uri="{BB962C8B-B14F-4D97-AF65-F5344CB8AC3E}">
        <p14:creationId xmlns:p14="http://schemas.microsoft.com/office/powerpoint/2010/main" val="3886304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FF77901-752F-9E5F-BA84-B751A24BA910}"/>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EB720F4-80AD-3FD5-8891-EB4F74F0565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109BA74-7CB9-8D6C-C067-BDE7ED82B73D}"/>
              </a:ext>
            </a:extLst>
          </p:cNvPr>
          <p:cNvSpPr>
            <a:spLocks noGrp="1"/>
          </p:cNvSpPr>
          <p:nvPr>
            <p:ph type="sldNum" sz="quarter" idx="12"/>
          </p:nvPr>
        </p:nvSpPr>
        <p:spPr/>
        <p:txBody>
          <a:bodyPr/>
          <a:lstStyle/>
          <a:p>
            <a:fld id="{4875B2F4-E3EC-4766-97C2-72C59288E9D4}" type="slidenum">
              <a:rPr kumimoji="1" lang="ja-JP" altLang="en-US" smtClean="0"/>
              <a:t>‹#›</a:t>
            </a:fld>
            <a:endParaRPr kumimoji="1" lang="ja-JP" altLang="en-US"/>
          </a:p>
        </p:txBody>
      </p:sp>
    </p:spTree>
    <p:extLst>
      <p:ext uri="{BB962C8B-B14F-4D97-AF65-F5344CB8AC3E}">
        <p14:creationId xmlns:p14="http://schemas.microsoft.com/office/powerpoint/2010/main" val="2622947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22F100-3AA7-F22D-1FF9-044808089E47}"/>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8ABDDD-0EDE-18C2-A221-C585BC1C4B95}"/>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C2C1EE8-EAF2-8F7A-A2BE-1224766D49A8}"/>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550617-DEB1-D33C-4F65-2578A1E172E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66B04F0-EF34-A2B8-F12B-A897D76E36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660D4C-9A14-C6D4-EB6D-FBB4FCE7628C}"/>
              </a:ext>
            </a:extLst>
          </p:cNvPr>
          <p:cNvSpPr>
            <a:spLocks noGrp="1"/>
          </p:cNvSpPr>
          <p:nvPr>
            <p:ph type="sldNum" sz="quarter" idx="12"/>
          </p:nvPr>
        </p:nvSpPr>
        <p:spPr/>
        <p:txBody>
          <a:bodyPr/>
          <a:lstStyle/>
          <a:p>
            <a:fld id="{4875B2F4-E3EC-4766-97C2-72C59288E9D4}" type="slidenum">
              <a:rPr kumimoji="1" lang="ja-JP" altLang="en-US" smtClean="0"/>
              <a:t>‹#›</a:t>
            </a:fld>
            <a:endParaRPr kumimoji="1" lang="ja-JP" altLang="en-US"/>
          </a:p>
        </p:txBody>
      </p:sp>
    </p:spTree>
    <p:extLst>
      <p:ext uri="{BB962C8B-B14F-4D97-AF65-F5344CB8AC3E}">
        <p14:creationId xmlns:p14="http://schemas.microsoft.com/office/powerpoint/2010/main" val="3627367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75665B-B931-6E7B-EDF1-A34ABBAC6C3F}"/>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0A4B209-6B7D-811C-A151-754E1682576F}"/>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99489EB-1AB3-BA98-1663-CC1905654A46}"/>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FB95168-67A4-77F1-7EA3-FC0BDE9D170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4C35ACD2-619C-50A6-4E46-5F8768FF0C8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F6A0BAB-452F-C8F9-9DB1-71536271FF43}"/>
              </a:ext>
            </a:extLst>
          </p:cNvPr>
          <p:cNvSpPr>
            <a:spLocks noGrp="1"/>
          </p:cNvSpPr>
          <p:nvPr>
            <p:ph type="sldNum" sz="quarter" idx="12"/>
          </p:nvPr>
        </p:nvSpPr>
        <p:spPr/>
        <p:txBody>
          <a:bodyPr/>
          <a:lstStyle/>
          <a:p>
            <a:fld id="{4875B2F4-E3EC-4766-97C2-72C59288E9D4}" type="slidenum">
              <a:rPr kumimoji="1" lang="ja-JP" altLang="en-US" smtClean="0"/>
              <a:t>‹#›</a:t>
            </a:fld>
            <a:endParaRPr kumimoji="1" lang="ja-JP" altLang="en-US"/>
          </a:p>
        </p:txBody>
      </p:sp>
    </p:spTree>
    <p:extLst>
      <p:ext uri="{BB962C8B-B14F-4D97-AF65-F5344CB8AC3E}">
        <p14:creationId xmlns:p14="http://schemas.microsoft.com/office/powerpoint/2010/main" val="2921767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B6C4C0-F9DF-F93F-15D5-4C2D35C2C5F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7A43ED-B769-8B92-0F9D-67ED2EED3B0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46A25F7-9C89-E825-F93A-E22F2523E5C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98DE366-877D-B95A-BC84-301C3FA0E8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5FC18D-0E94-F41A-F439-81AA130DEBFF}"/>
              </a:ext>
            </a:extLst>
          </p:cNvPr>
          <p:cNvSpPr>
            <a:spLocks noGrp="1"/>
          </p:cNvSpPr>
          <p:nvPr>
            <p:ph type="sldNum" sz="quarter" idx="12"/>
          </p:nvPr>
        </p:nvSpPr>
        <p:spPr/>
        <p:txBody>
          <a:bodyPr/>
          <a:lstStyle/>
          <a:p>
            <a:fld id="{4875B2F4-E3EC-4766-97C2-72C59288E9D4}" type="slidenum">
              <a:rPr kumimoji="1" lang="ja-JP" altLang="en-US" smtClean="0"/>
              <a:t>‹#›</a:t>
            </a:fld>
            <a:endParaRPr kumimoji="1" lang="ja-JP" altLang="en-US"/>
          </a:p>
        </p:txBody>
      </p:sp>
    </p:spTree>
    <p:extLst>
      <p:ext uri="{BB962C8B-B14F-4D97-AF65-F5344CB8AC3E}">
        <p14:creationId xmlns:p14="http://schemas.microsoft.com/office/powerpoint/2010/main" val="860108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7875E90-8CC4-82CB-BF18-F086AE1BAEF2}"/>
              </a:ext>
            </a:extLst>
          </p:cNvPr>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E878762-9B8A-CE79-1D25-1EA4D04E06D7}"/>
              </a:ext>
            </a:extLst>
          </p:cNvPr>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AF8E78-98A9-C9EE-35E1-B8ED2AA53DD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E4CF36E-08D4-793B-53CB-83B52CB62C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A291BC-0B77-4E98-58DB-D7693C71163D}"/>
              </a:ext>
            </a:extLst>
          </p:cNvPr>
          <p:cNvSpPr>
            <a:spLocks noGrp="1"/>
          </p:cNvSpPr>
          <p:nvPr>
            <p:ph type="sldNum" sz="quarter" idx="12"/>
          </p:nvPr>
        </p:nvSpPr>
        <p:spPr/>
        <p:txBody>
          <a:bodyPr/>
          <a:lstStyle/>
          <a:p>
            <a:fld id="{4875B2F4-E3EC-4766-97C2-72C59288E9D4}" type="slidenum">
              <a:rPr kumimoji="1" lang="ja-JP" altLang="en-US" smtClean="0"/>
              <a:t>‹#›</a:t>
            </a:fld>
            <a:endParaRPr kumimoji="1" lang="ja-JP" altLang="en-US"/>
          </a:p>
        </p:txBody>
      </p:sp>
    </p:spTree>
    <p:extLst>
      <p:ext uri="{BB962C8B-B14F-4D97-AF65-F5344CB8AC3E}">
        <p14:creationId xmlns:p14="http://schemas.microsoft.com/office/powerpoint/2010/main" val="297030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A20803-ABB5-44D1-AE20-DFA250C2A45C}" type="slidenum">
              <a:rPr kumimoji="1" lang="ja-JP" altLang="en-US" smtClean="0"/>
              <a:t>‹#›</a:t>
            </a:fld>
            <a:endParaRPr kumimoji="1" lang="ja-JP" altLang="en-US"/>
          </a:p>
        </p:txBody>
      </p:sp>
    </p:spTree>
    <p:extLst>
      <p:ext uri="{BB962C8B-B14F-4D97-AF65-F5344CB8AC3E}">
        <p14:creationId xmlns:p14="http://schemas.microsoft.com/office/powerpoint/2010/main" val="205728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5A20803-ABB5-44D1-AE20-DFA250C2A45C}" type="slidenum">
              <a:rPr kumimoji="1" lang="ja-JP" altLang="en-US" smtClean="0"/>
              <a:t>‹#›</a:t>
            </a:fld>
            <a:endParaRPr kumimoji="1" lang="ja-JP" altLang="en-US"/>
          </a:p>
        </p:txBody>
      </p:sp>
    </p:spTree>
    <p:extLst>
      <p:ext uri="{BB962C8B-B14F-4D97-AF65-F5344CB8AC3E}">
        <p14:creationId xmlns:p14="http://schemas.microsoft.com/office/powerpoint/2010/main" val="93551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77150" y="6496148"/>
            <a:ext cx="2228850" cy="347718"/>
          </a:xfrm>
        </p:spPr>
        <p:txBody>
          <a:bodyPr/>
          <a:lstStyle>
            <a:lvl1pPr>
              <a:defRPr sz="1200">
                <a:solidFill>
                  <a:schemeClr val="tx1"/>
                </a:solidFill>
                <a:latin typeface="BIZ UDPゴシック" panose="020B0400000000000000" pitchFamily="50" charset="-128"/>
                <a:ea typeface="BIZ UDPゴシック" panose="020B0400000000000000" pitchFamily="50" charset="-128"/>
              </a:defRPr>
            </a:lvl1pPr>
          </a:lstStyle>
          <a:p>
            <a:fld id="{7F017380-7033-4F00-8397-3745051E6906}" type="slidenum">
              <a:rPr lang="ja-JP" altLang="en-US" smtClean="0"/>
              <a:pPr/>
              <a:t>‹#›</a:t>
            </a:fld>
            <a:endParaRPr lang="ja-JP" altLang="en-US" dirty="0"/>
          </a:p>
        </p:txBody>
      </p:sp>
      <p:sp>
        <p:nvSpPr>
          <p:cNvPr id="4" name="Rectangle 3">
            <a:extLst>
              <a:ext uri="{FF2B5EF4-FFF2-40B4-BE49-F238E27FC236}">
                <a16:creationId xmlns:a16="http://schemas.microsoft.com/office/drawing/2014/main" id="{A0DA767B-AEFE-AE82-5B73-B8CE9339ABED}"/>
              </a:ext>
            </a:extLst>
          </p:cNvPr>
          <p:cNvSpPr>
            <a:spLocks noChangeArrowheads="1"/>
          </p:cNvSpPr>
          <p:nvPr userDrawn="1"/>
        </p:nvSpPr>
        <p:spPr bwMode="auto">
          <a:xfrm>
            <a:off x="0" y="2"/>
            <a:ext cx="8037163" cy="367508"/>
          </a:xfrm>
          <a:prstGeom prst="rect">
            <a:avLst/>
          </a:prstGeom>
          <a:solidFill>
            <a:srgbClr val="0070C0"/>
          </a:solidFill>
          <a:ln>
            <a:noFill/>
          </a:ln>
        </p:spPr>
        <p:txBody>
          <a:bodyPr wrap="none" lIns="49986" tIns="24993" rIns="49986" bIns="24993" anchor="ctr"/>
          <a:lstStyle/>
          <a:p>
            <a:pPr marL="0" marR="0" lvl="0" indent="0" algn="ctr" defTabSz="487435" rtl="0" eaLnBrk="1" fontAlgn="base" latinLnBrk="0" hangingPunct="1">
              <a:lnSpc>
                <a:spcPct val="100000"/>
              </a:lnSpc>
              <a:spcBef>
                <a:spcPct val="0"/>
              </a:spcBef>
              <a:spcAft>
                <a:spcPct val="0"/>
              </a:spcAft>
              <a:buClr>
                <a:srgbClr val="528416"/>
              </a:buClr>
              <a:buSzPct val="80000"/>
              <a:buFont typeface="Monotype Sorts" pitchFamily="2" charset="2"/>
              <a:buNone/>
              <a:tabLst/>
              <a:defRPr/>
            </a:pPr>
            <a:endParaRPr kumimoji="0" lang="ja-JP" altLang="ja-JP" sz="962" b="0" i="0" u="none" strike="noStrike" kern="1200" cap="none" spc="0" normalizeH="0" baseline="0" noProof="0">
              <a:ln>
                <a:noFill/>
              </a:ln>
              <a:solidFill>
                <a:srgbClr val="FF0000"/>
              </a:solidFill>
              <a:effectLst/>
              <a:uLnTx/>
              <a:uFillTx/>
              <a:latin typeface="Verdana" pitchFamily="34" charset="0"/>
              <a:ea typeface="ＭＳ Ｐゴシック" pitchFamily="50" charset="-128"/>
            </a:endParaRPr>
          </a:p>
        </p:txBody>
      </p:sp>
      <p:sp>
        <p:nvSpPr>
          <p:cNvPr id="2" name="Title 1"/>
          <p:cNvSpPr>
            <a:spLocks noGrp="1"/>
          </p:cNvSpPr>
          <p:nvPr>
            <p:ph type="title"/>
          </p:nvPr>
        </p:nvSpPr>
        <p:spPr>
          <a:xfrm>
            <a:off x="214017" y="1"/>
            <a:ext cx="7356125" cy="379864"/>
          </a:xfrm>
        </p:spPr>
        <p:txBody>
          <a:bodyPr>
            <a:noAutofit/>
          </a:bodyPr>
          <a:lstStyle>
            <a:lvl1pPr>
              <a:defRPr sz="2000" b="1">
                <a:solidFill>
                  <a:schemeClr val="bg1"/>
                </a:solidFill>
                <a:latin typeface="BIZ UDPゴシック" panose="020B0400000000000000" pitchFamily="50" charset="-128"/>
                <a:ea typeface="BIZ UDPゴシック" panose="020B0400000000000000" pitchFamily="50" charset="-128"/>
              </a:defRPr>
            </a:lvl1pPr>
          </a:lstStyle>
          <a:p>
            <a:endParaRPr lang="en-US" dirty="0"/>
          </a:p>
        </p:txBody>
      </p:sp>
      <p:cxnSp>
        <p:nvCxnSpPr>
          <p:cNvPr id="9" name="直線コネクタ 8">
            <a:extLst>
              <a:ext uri="{FF2B5EF4-FFF2-40B4-BE49-F238E27FC236}">
                <a16:creationId xmlns:a16="http://schemas.microsoft.com/office/drawing/2014/main" id="{98776803-71C3-94CB-2830-68B36A10B3C6}"/>
              </a:ext>
            </a:extLst>
          </p:cNvPr>
          <p:cNvCxnSpPr/>
          <p:nvPr userDrawn="1"/>
        </p:nvCxnSpPr>
        <p:spPr>
          <a:xfrm>
            <a:off x="0" y="379865"/>
            <a:ext cx="9906000" cy="0"/>
          </a:xfrm>
          <a:prstGeom prst="line">
            <a:avLst/>
          </a:prstGeom>
          <a:ln w="2857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テキスト ボックス 21">
            <a:extLst>
              <a:ext uri="{FF2B5EF4-FFF2-40B4-BE49-F238E27FC236}">
                <a16:creationId xmlns:a16="http://schemas.microsoft.com/office/drawing/2014/main" id="{BA61A963-A6E9-EF18-C087-20D2C6B79FA4}"/>
              </a:ext>
            </a:extLst>
          </p:cNvPr>
          <p:cNvSpPr txBox="1">
            <a:spLocks noChangeArrowheads="1"/>
          </p:cNvSpPr>
          <p:nvPr userDrawn="1"/>
        </p:nvSpPr>
        <p:spPr bwMode="auto">
          <a:xfrm>
            <a:off x="3" y="6489149"/>
            <a:ext cx="5461684" cy="338554"/>
          </a:xfrm>
          <a:prstGeom prst="rect">
            <a:avLst/>
          </a:prstGeom>
          <a:noFill/>
          <a:ln>
            <a:noFill/>
          </a:ln>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defRPr/>
            </a:pPr>
            <a:r>
              <a:rPr lang="en-US" altLang="ja-JP" sz="800" dirty="0">
                <a:solidFill>
                  <a:srgbClr val="7F7F7F"/>
                </a:solidFill>
                <a:latin typeface="BIZ UDPゴシック" panose="020B0400000000000000" pitchFamily="50" charset="-128"/>
                <a:ea typeface="BIZ UDPゴシック" panose="020B0400000000000000" pitchFamily="50" charset="-128"/>
              </a:rPr>
              <a:t>Copyright ©JTB</a:t>
            </a:r>
            <a:r>
              <a:rPr lang="ja-JP" altLang="en-US" sz="800" dirty="0">
                <a:solidFill>
                  <a:srgbClr val="7F7F7F"/>
                </a:solidFill>
                <a:latin typeface="BIZ UDPゴシック" panose="020B0400000000000000" pitchFamily="50" charset="-128"/>
                <a:ea typeface="BIZ UDPゴシック" panose="020B0400000000000000" pitchFamily="50" charset="-128"/>
              </a:rPr>
              <a:t> </a:t>
            </a:r>
            <a:r>
              <a:rPr lang="en-US" altLang="ja-JP" sz="800" dirty="0">
                <a:solidFill>
                  <a:srgbClr val="7F7F7F"/>
                </a:solidFill>
                <a:latin typeface="BIZ UDPゴシック" panose="020B0400000000000000" pitchFamily="50" charset="-128"/>
                <a:ea typeface="BIZ UDPゴシック" panose="020B0400000000000000" pitchFamily="50" charset="-128"/>
              </a:rPr>
              <a:t>Corp.  All rights reserved.    </a:t>
            </a:r>
          </a:p>
          <a:p>
            <a:pPr eaLnBrk="1" hangingPunct="1">
              <a:defRPr/>
            </a:pPr>
            <a:r>
              <a:rPr lang="ja-JP" altLang="en-US" sz="800" dirty="0">
                <a:solidFill>
                  <a:srgbClr val="7F7F7F"/>
                </a:solidFill>
                <a:latin typeface="BIZ UDPゴシック" panose="020B0400000000000000" pitchFamily="50" charset="-128"/>
                <a:ea typeface="BIZ UDPゴシック" panose="020B0400000000000000" pitchFamily="50" charset="-128"/>
              </a:rPr>
              <a:t>弊社より提出しました企画書における写真、イラスト等に関しましては転用をお断りします　</a:t>
            </a:r>
          </a:p>
        </p:txBody>
      </p:sp>
      <p:cxnSp>
        <p:nvCxnSpPr>
          <p:cNvPr id="12" name="直線コネクタ 11">
            <a:extLst>
              <a:ext uri="{FF2B5EF4-FFF2-40B4-BE49-F238E27FC236}">
                <a16:creationId xmlns:a16="http://schemas.microsoft.com/office/drawing/2014/main" id="{92C8C738-631E-DB89-5152-7AD19322E8FB}"/>
              </a:ext>
            </a:extLst>
          </p:cNvPr>
          <p:cNvCxnSpPr/>
          <p:nvPr userDrawn="1"/>
        </p:nvCxnSpPr>
        <p:spPr>
          <a:xfrm>
            <a:off x="0" y="6476792"/>
            <a:ext cx="9906000" cy="0"/>
          </a:xfrm>
          <a:prstGeom prst="line">
            <a:avLst/>
          </a:prstGeom>
          <a:ln w="952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A323E18A-E542-A650-1B4D-56BEB893C4B0}"/>
              </a:ext>
            </a:extLst>
          </p:cNvPr>
          <p:cNvSpPr txBox="1"/>
          <p:nvPr userDrawn="1"/>
        </p:nvSpPr>
        <p:spPr>
          <a:xfrm>
            <a:off x="8097492" y="45256"/>
            <a:ext cx="180850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教育旅行探求学習ノート</a:t>
            </a:r>
          </a:p>
        </p:txBody>
      </p:sp>
    </p:spTree>
    <p:extLst>
      <p:ext uri="{BB962C8B-B14F-4D97-AF65-F5344CB8AC3E}">
        <p14:creationId xmlns:p14="http://schemas.microsoft.com/office/powerpoint/2010/main" val="297372686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77150" y="6496148"/>
            <a:ext cx="2228850" cy="347718"/>
          </a:xfrm>
        </p:spPr>
        <p:txBody>
          <a:bodyPr/>
          <a:lstStyle>
            <a:lvl1pPr>
              <a:defRPr sz="1200">
                <a:solidFill>
                  <a:schemeClr val="tx1"/>
                </a:solidFill>
                <a:latin typeface="BIZ UDPゴシック" panose="020B0400000000000000" pitchFamily="50" charset="-128"/>
                <a:ea typeface="BIZ UDPゴシック" panose="020B0400000000000000" pitchFamily="50" charset="-128"/>
              </a:defRPr>
            </a:lvl1pPr>
          </a:lstStyle>
          <a:p>
            <a:fld id="{7F017380-7033-4F00-8397-3745051E6906}" type="slidenum">
              <a:rPr lang="ja-JP" altLang="en-US" smtClean="0"/>
              <a:pPr/>
              <a:t>‹#›</a:t>
            </a:fld>
            <a:endParaRPr lang="ja-JP" altLang="en-US" dirty="0"/>
          </a:p>
        </p:txBody>
      </p:sp>
      <p:sp>
        <p:nvSpPr>
          <p:cNvPr id="4" name="Rectangle 3">
            <a:extLst>
              <a:ext uri="{FF2B5EF4-FFF2-40B4-BE49-F238E27FC236}">
                <a16:creationId xmlns:a16="http://schemas.microsoft.com/office/drawing/2014/main" id="{A0DA767B-AEFE-AE82-5B73-B8CE9339ABED}"/>
              </a:ext>
            </a:extLst>
          </p:cNvPr>
          <p:cNvSpPr>
            <a:spLocks noChangeArrowheads="1"/>
          </p:cNvSpPr>
          <p:nvPr userDrawn="1"/>
        </p:nvSpPr>
        <p:spPr bwMode="auto">
          <a:xfrm>
            <a:off x="0" y="1"/>
            <a:ext cx="8037163" cy="399221"/>
          </a:xfrm>
          <a:prstGeom prst="rect">
            <a:avLst/>
          </a:prstGeom>
          <a:solidFill>
            <a:srgbClr val="0199A6"/>
          </a:solidFill>
          <a:ln>
            <a:noFill/>
          </a:ln>
        </p:spPr>
        <p:txBody>
          <a:bodyPr wrap="none" lIns="49986" tIns="24993" rIns="49986" bIns="24993" anchor="ctr"/>
          <a:lstStyle/>
          <a:p>
            <a:pPr marL="0" marR="0" lvl="0" indent="0" algn="ctr" defTabSz="487435" rtl="0" eaLnBrk="1" fontAlgn="base" latinLnBrk="0" hangingPunct="1">
              <a:lnSpc>
                <a:spcPct val="100000"/>
              </a:lnSpc>
              <a:spcBef>
                <a:spcPct val="0"/>
              </a:spcBef>
              <a:spcAft>
                <a:spcPct val="0"/>
              </a:spcAft>
              <a:buClr>
                <a:srgbClr val="528416"/>
              </a:buClr>
              <a:buSzPct val="80000"/>
              <a:buFont typeface="Monotype Sorts" pitchFamily="2" charset="2"/>
              <a:buNone/>
              <a:tabLst/>
              <a:defRPr/>
            </a:pPr>
            <a:endParaRPr kumimoji="0" lang="ja-JP" altLang="ja-JP" sz="962" b="0" i="0" u="none" strike="noStrike" kern="1200" cap="none" spc="0" normalizeH="0" baseline="0" noProof="0">
              <a:ln>
                <a:noFill/>
              </a:ln>
              <a:solidFill>
                <a:srgbClr val="FF0000"/>
              </a:solidFill>
              <a:effectLst/>
              <a:uLnTx/>
              <a:uFillTx/>
              <a:latin typeface="Verdana" pitchFamily="34" charset="0"/>
              <a:ea typeface="ＭＳ Ｐゴシック" pitchFamily="50" charset="-128"/>
            </a:endParaRPr>
          </a:p>
        </p:txBody>
      </p:sp>
      <p:sp>
        <p:nvSpPr>
          <p:cNvPr id="2" name="Title 1"/>
          <p:cNvSpPr>
            <a:spLocks noGrp="1"/>
          </p:cNvSpPr>
          <p:nvPr>
            <p:ph type="title"/>
          </p:nvPr>
        </p:nvSpPr>
        <p:spPr>
          <a:xfrm>
            <a:off x="321025" y="1"/>
            <a:ext cx="7356125" cy="379864"/>
          </a:xfrm>
        </p:spPr>
        <p:txBody>
          <a:bodyPr>
            <a:noAutofit/>
          </a:bodyPr>
          <a:lstStyle>
            <a:lvl1pPr>
              <a:defRPr sz="2000" b="1">
                <a:solidFill>
                  <a:schemeClr val="bg1"/>
                </a:solidFill>
                <a:latin typeface="BIZ UDPゴシック" panose="020B0400000000000000" pitchFamily="50" charset="-128"/>
                <a:ea typeface="BIZ UDPゴシック" panose="020B0400000000000000" pitchFamily="50" charset="-128"/>
              </a:defRPr>
            </a:lvl1pPr>
          </a:lstStyle>
          <a:p>
            <a:endParaRPr lang="en-US" dirty="0"/>
          </a:p>
        </p:txBody>
      </p:sp>
      <p:cxnSp>
        <p:nvCxnSpPr>
          <p:cNvPr id="9" name="直線コネクタ 8">
            <a:extLst>
              <a:ext uri="{FF2B5EF4-FFF2-40B4-BE49-F238E27FC236}">
                <a16:creationId xmlns:a16="http://schemas.microsoft.com/office/drawing/2014/main" id="{98776803-71C3-94CB-2830-68B36A10B3C6}"/>
              </a:ext>
            </a:extLst>
          </p:cNvPr>
          <p:cNvCxnSpPr/>
          <p:nvPr userDrawn="1"/>
        </p:nvCxnSpPr>
        <p:spPr>
          <a:xfrm>
            <a:off x="0" y="396643"/>
            <a:ext cx="9906000" cy="0"/>
          </a:xfrm>
          <a:prstGeom prst="line">
            <a:avLst/>
          </a:prstGeom>
          <a:ln w="28575" cmpd="thickThin">
            <a:solidFill>
              <a:srgbClr val="2B663A"/>
            </a:solidFill>
          </a:ln>
        </p:spPr>
        <p:style>
          <a:lnRef idx="1">
            <a:schemeClr val="accent1"/>
          </a:lnRef>
          <a:fillRef idx="0">
            <a:schemeClr val="accent1"/>
          </a:fillRef>
          <a:effectRef idx="0">
            <a:schemeClr val="accent1"/>
          </a:effectRef>
          <a:fontRef idx="minor">
            <a:schemeClr val="tx1"/>
          </a:fontRef>
        </p:style>
      </p:cxnSp>
      <p:sp>
        <p:nvSpPr>
          <p:cNvPr id="11" name="テキスト ボックス 21">
            <a:extLst>
              <a:ext uri="{FF2B5EF4-FFF2-40B4-BE49-F238E27FC236}">
                <a16:creationId xmlns:a16="http://schemas.microsoft.com/office/drawing/2014/main" id="{BA61A963-A6E9-EF18-C087-20D2C6B79FA4}"/>
              </a:ext>
            </a:extLst>
          </p:cNvPr>
          <p:cNvSpPr txBox="1">
            <a:spLocks noChangeArrowheads="1"/>
          </p:cNvSpPr>
          <p:nvPr userDrawn="1"/>
        </p:nvSpPr>
        <p:spPr bwMode="auto">
          <a:xfrm>
            <a:off x="3" y="6489149"/>
            <a:ext cx="5461684" cy="338554"/>
          </a:xfrm>
          <a:prstGeom prst="rect">
            <a:avLst/>
          </a:prstGeom>
          <a:noFill/>
          <a:ln>
            <a:noFill/>
          </a:ln>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defRPr/>
            </a:pPr>
            <a:r>
              <a:rPr lang="en-US" altLang="ja-JP" sz="800" dirty="0">
                <a:solidFill>
                  <a:srgbClr val="7F7F7F"/>
                </a:solidFill>
                <a:latin typeface="BIZ UDPゴシック" panose="020B0400000000000000" pitchFamily="50" charset="-128"/>
                <a:ea typeface="BIZ UDPゴシック" panose="020B0400000000000000" pitchFamily="50" charset="-128"/>
              </a:rPr>
              <a:t>Copyright ©JTB</a:t>
            </a:r>
            <a:r>
              <a:rPr lang="ja-JP" altLang="en-US" sz="800" dirty="0">
                <a:solidFill>
                  <a:srgbClr val="7F7F7F"/>
                </a:solidFill>
                <a:latin typeface="BIZ UDPゴシック" panose="020B0400000000000000" pitchFamily="50" charset="-128"/>
                <a:ea typeface="BIZ UDPゴシック" panose="020B0400000000000000" pitchFamily="50" charset="-128"/>
              </a:rPr>
              <a:t> </a:t>
            </a:r>
            <a:r>
              <a:rPr lang="en-US" altLang="ja-JP" sz="800" dirty="0">
                <a:solidFill>
                  <a:srgbClr val="7F7F7F"/>
                </a:solidFill>
                <a:latin typeface="BIZ UDPゴシック" panose="020B0400000000000000" pitchFamily="50" charset="-128"/>
                <a:ea typeface="BIZ UDPゴシック" panose="020B0400000000000000" pitchFamily="50" charset="-128"/>
              </a:rPr>
              <a:t>Corp.  All rights reserved.    </a:t>
            </a:r>
          </a:p>
          <a:p>
            <a:pPr eaLnBrk="1" hangingPunct="1">
              <a:defRPr/>
            </a:pPr>
            <a:r>
              <a:rPr lang="ja-JP" altLang="en-US" sz="800" dirty="0">
                <a:solidFill>
                  <a:srgbClr val="7F7F7F"/>
                </a:solidFill>
                <a:latin typeface="BIZ UDPゴシック" panose="020B0400000000000000" pitchFamily="50" charset="-128"/>
                <a:ea typeface="BIZ UDPゴシック" panose="020B0400000000000000" pitchFamily="50" charset="-128"/>
              </a:rPr>
              <a:t>弊社より提出しました企画書における写真、イラスト等に関しましては転用をお断りします　</a:t>
            </a:r>
          </a:p>
        </p:txBody>
      </p:sp>
      <p:cxnSp>
        <p:nvCxnSpPr>
          <p:cNvPr id="12" name="直線コネクタ 11">
            <a:extLst>
              <a:ext uri="{FF2B5EF4-FFF2-40B4-BE49-F238E27FC236}">
                <a16:creationId xmlns:a16="http://schemas.microsoft.com/office/drawing/2014/main" id="{92C8C738-631E-DB89-5152-7AD19322E8FB}"/>
              </a:ext>
            </a:extLst>
          </p:cNvPr>
          <p:cNvCxnSpPr/>
          <p:nvPr userDrawn="1"/>
        </p:nvCxnSpPr>
        <p:spPr>
          <a:xfrm>
            <a:off x="0" y="6476792"/>
            <a:ext cx="9906000" cy="0"/>
          </a:xfrm>
          <a:prstGeom prst="line">
            <a:avLst/>
          </a:prstGeom>
          <a:ln w="9525">
            <a:solidFill>
              <a:srgbClr val="2B663A"/>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D19B8E6B-9278-5199-2DC5-8E5D3345D19C}"/>
              </a:ext>
            </a:extLst>
          </p:cNvPr>
          <p:cNvSpPr txBox="1"/>
          <p:nvPr userDrawn="1"/>
        </p:nvSpPr>
        <p:spPr>
          <a:xfrm>
            <a:off x="8097492" y="45256"/>
            <a:ext cx="180850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教育旅行探求学習ノート</a:t>
            </a:r>
          </a:p>
        </p:txBody>
      </p:sp>
    </p:spTree>
    <p:extLst>
      <p:ext uri="{BB962C8B-B14F-4D97-AF65-F5344CB8AC3E}">
        <p14:creationId xmlns:p14="http://schemas.microsoft.com/office/powerpoint/2010/main" val="2031082237"/>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77150" y="6496148"/>
            <a:ext cx="2228850" cy="347718"/>
          </a:xfrm>
        </p:spPr>
        <p:txBody>
          <a:bodyPr/>
          <a:lstStyle>
            <a:lvl1pPr>
              <a:defRPr sz="1200">
                <a:solidFill>
                  <a:schemeClr val="tx1"/>
                </a:solidFill>
                <a:latin typeface="BIZ UDPゴシック" panose="020B0400000000000000" pitchFamily="50" charset="-128"/>
                <a:ea typeface="BIZ UDPゴシック" panose="020B0400000000000000" pitchFamily="50" charset="-128"/>
              </a:defRPr>
            </a:lvl1pPr>
          </a:lstStyle>
          <a:p>
            <a:fld id="{7F017380-7033-4F00-8397-3745051E6906}" type="slidenum">
              <a:rPr lang="ja-JP" altLang="en-US" smtClean="0"/>
              <a:pPr/>
              <a:t>‹#›</a:t>
            </a:fld>
            <a:endParaRPr lang="ja-JP" altLang="en-US" dirty="0"/>
          </a:p>
        </p:txBody>
      </p:sp>
      <p:sp>
        <p:nvSpPr>
          <p:cNvPr id="4" name="Rectangle 3">
            <a:extLst>
              <a:ext uri="{FF2B5EF4-FFF2-40B4-BE49-F238E27FC236}">
                <a16:creationId xmlns:a16="http://schemas.microsoft.com/office/drawing/2014/main" id="{A0DA767B-AEFE-AE82-5B73-B8CE9339ABED}"/>
              </a:ext>
            </a:extLst>
          </p:cNvPr>
          <p:cNvSpPr>
            <a:spLocks noChangeArrowheads="1"/>
          </p:cNvSpPr>
          <p:nvPr userDrawn="1"/>
        </p:nvSpPr>
        <p:spPr bwMode="auto">
          <a:xfrm>
            <a:off x="0" y="1"/>
            <a:ext cx="8037163" cy="399221"/>
          </a:xfrm>
          <a:prstGeom prst="rect">
            <a:avLst/>
          </a:prstGeom>
          <a:solidFill>
            <a:srgbClr val="002060"/>
          </a:solidFill>
          <a:ln>
            <a:noFill/>
          </a:ln>
        </p:spPr>
        <p:txBody>
          <a:bodyPr wrap="none" lIns="49986" tIns="24993" rIns="49986" bIns="24993" anchor="ctr"/>
          <a:lstStyle/>
          <a:p>
            <a:pPr marL="0" marR="0" lvl="0" indent="0" algn="ctr" defTabSz="487435" rtl="0" eaLnBrk="1" fontAlgn="base" latinLnBrk="0" hangingPunct="1">
              <a:lnSpc>
                <a:spcPct val="100000"/>
              </a:lnSpc>
              <a:spcBef>
                <a:spcPct val="0"/>
              </a:spcBef>
              <a:spcAft>
                <a:spcPct val="0"/>
              </a:spcAft>
              <a:buClr>
                <a:srgbClr val="528416"/>
              </a:buClr>
              <a:buSzPct val="80000"/>
              <a:buFont typeface="Monotype Sorts" pitchFamily="2" charset="2"/>
              <a:buNone/>
              <a:tabLst/>
              <a:defRPr/>
            </a:pPr>
            <a:endParaRPr kumimoji="0" lang="ja-JP" altLang="ja-JP" sz="962" b="0" i="0" u="none" strike="noStrike" kern="1200" cap="none" spc="0" normalizeH="0" baseline="0" noProof="0">
              <a:ln>
                <a:noFill/>
              </a:ln>
              <a:solidFill>
                <a:srgbClr val="FF0000"/>
              </a:solidFill>
              <a:effectLst/>
              <a:uLnTx/>
              <a:uFillTx/>
              <a:latin typeface="Verdana" pitchFamily="34" charset="0"/>
              <a:ea typeface="ＭＳ Ｐゴシック" pitchFamily="50" charset="-128"/>
            </a:endParaRPr>
          </a:p>
        </p:txBody>
      </p:sp>
      <p:sp>
        <p:nvSpPr>
          <p:cNvPr id="2" name="Title 1"/>
          <p:cNvSpPr>
            <a:spLocks noGrp="1"/>
          </p:cNvSpPr>
          <p:nvPr>
            <p:ph type="title"/>
          </p:nvPr>
        </p:nvSpPr>
        <p:spPr>
          <a:xfrm>
            <a:off x="321025" y="1"/>
            <a:ext cx="7356125" cy="379864"/>
          </a:xfrm>
        </p:spPr>
        <p:txBody>
          <a:bodyPr>
            <a:noAutofit/>
          </a:bodyPr>
          <a:lstStyle>
            <a:lvl1pPr>
              <a:defRPr sz="2000" b="1">
                <a:solidFill>
                  <a:schemeClr val="bg1"/>
                </a:solidFill>
                <a:latin typeface="BIZ UDPゴシック" panose="020B0400000000000000" pitchFamily="50" charset="-128"/>
                <a:ea typeface="BIZ UDPゴシック" panose="020B0400000000000000" pitchFamily="50" charset="-128"/>
              </a:defRPr>
            </a:lvl1pPr>
          </a:lstStyle>
          <a:p>
            <a:endParaRPr lang="en-US" dirty="0"/>
          </a:p>
        </p:txBody>
      </p:sp>
      <p:cxnSp>
        <p:nvCxnSpPr>
          <p:cNvPr id="9" name="直線コネクタ 8">
            <a:extLst>
              <a:ext uri="{FF2B5EF4-FFF2-40B4-BE49-F238E27FC236}">
                <a16:creationId xmlns:a16="http://schemas.microsoft.com/office/drawing/2014/main" id="{98776803-71C3-94CB-2830-68B36A10B3C6}"/>
              </a:ext>
            </a:extLst>
          </p:cNvPr>
          <p:cNvCxnSpPr/>
          <p:nvPr userDrawn="1"/>
        </p:nvCxnSpPr>
        <p:spPr>
          <a:xfrm>
            <a:off x="0" y="412523"/>
            <a:ext cx="9906000" cy="0"/>
          </a:xfrm>
          <a:prstGeom prst="line">
            <a:avLst/>
          </a:prstGeom>
          <a:ln w="285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2C8C738-631E-DB89-5152-7AD19322E8FB}"/>
              </a:ext>
            </a:extLst>
          </p:cNvPr>
          <p:cNvCxnSpPr/>
          <p:nvPr userDrawn="1"/>
        </p:nvCxnSpPr>
        <p:spPr>
          <a:xfrm>
            <a:off x="0" y="6476792"/>
            <a:ext cx="9906000" cy="0"/>
          </a:xfrm>
          <a:prstGeom prst="line">
            <a:avLst/>
          </a:prstGeom>
          <a:ln w="952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03940FC0-7674-2F5F-6D57-3072752AB9FB}"/>
              </a:ext>
            </a:extLst>
          </p:cNvPr>
          <p:cNvSpPr txBox="1"/>
          <p:nvPr userDrawn="1"/>
        </p:nvSpPr>
        <p:spPr>
          <a:xfrm>
            <a:off x="8097492" y="45256"/>
            <a:ext cx="1763624"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とくしま探求学習ノート</a:t>
            </a:r>
          </a:p>
        </p:txBody>
      </p:sp>
    </p:spTree>
    <p:extLst>
      <p:ext uri="{BB962C8B-B14F-4D97-AF65-F5344CB8AC3E}">
        <p14:creationId xmlns:p14="http://schemas.microsoft.com/office/powerpoint/2010/main" val="85422333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kumimoji="1" lang="ja-JP" altLang="en-US"/>
          </a:p>
        </p:txBody>
      </p:sp>
      <p:sp>
        <p:nvSpPr>
          <p:cNvPr id="7" name="テキスト ボックス 6">
            <a:extLst>
              <a:ext uri="{FF2B5EF4-FFF2-40B4-BE49-F238E27FC236}">
                <a16:creationId xmlns:a16="http://schemas.microsoft.com/office/drawing/2014/main" id="{193C3155-D855-4521-8725-0E939C5E6CF8}"/>
              </a:ext>
            </a:extLst>
          </p:cNvPr>
          <p:cNvSpPr txBox="1"/>
          <p:nvPr userDrawn="1"/>
        </p:nvSpPr>
        <p:spPr>
          <a:xfrm>
            <a:off x="0" y="-1255"/>
            <a:ext cx="9906000" cy="28841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1" b="0" i="0" u="none" strike="noStrike" cap="none" spc="0" normalizeH="0" baseline="0">
                <a:ln>
                  <a:noFill/>
                </a:ln>
                <a:solidFill>
                  <a:prstClr val="white"/>
                </a:solidFill>
                <a:effectLst/>
                <a:uLnTx/>
                <a:uFillTx/>
                <a:latin typeface="Calibri" panose="020F0502020204030204"/>
                <a:ea typeface="游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dirty="0">
                <a:latin typeface="BIZ UDPゴシック" panose="020B0400000000000000" pitchFamily="50" charset="-128"/>
                <a:ea typeface="BIZ UDPゴシック" panose="020B0400000000000000" pitchFamily="50" charset="-128"/>
              </a:rPr>
              <a:t>　</a:t>
            </a:r>
          </a:p>
        </p:txBody>
      </p:sp>
      <p:sp>
        <p:nvSpPr>
          <p:cNvPr id="8" name="正方形/長方形 7">
            <a:extLst>
              <a:ext uri="{FF2B5EF4-FFF2-40B4-BE49-F238E27FC236}">
                <a16:creationId xmlns:a16="http://schemas.microsoft.com/office/drawing/2014/main" id="{DB456828-2777-4E50-AD64-F912CB3329CF}"/>
              </a:ext>
            </a:extLst>
          </p:cNvPr>
          <p:cNvSpPr/>
          <p:nvPr userDrawn="1"/>
        </p:nvSpPr>
        <p:spPr>
          <a:xfrm>
            <a:off x="8103008" y="15135"/>
            <a:ext cx="1800493" cy="253916"/>
          </a:xfrm>
          <a:prstGeom prst="rect">
            <a:avLst/>
          </a:prstGeom>
        </p:spPr>
        <p:txBody>
          <a:bodyPr wrap="none">
            <a:spAutoFit/>
          </a:bodyPr>
          <a:lstStyle/>
          <a:p>
            <a:r>
              <a:rPr lang="zh-TW" altLang="en-US" sz="1050" b="1" dirty="0">
                <a:solidFill>
                  <a:schemeClr val="bg1"/>
                </a:solidFill>
                <a:latin typeface="BIZ UDPゴシック" panose="020B0400000000000000" pitchFamily="50" charset="-128"/>
                <a:ea typeface="BIZ UDPゴシック" panose="020B0400000000000000" pitchFamily="50" charset="-128"/>
              </a:rPr>
              <a:t>徳島県教育旅行誘致企画書</a:t>
            </a:r>
          </a:p>
        </p:txBody>
      </p:sp>
      <p:sp>
        <p:nvSpPr>
          <p:cNvPr id="9" name="スライド番号プレースホルダ 15">
            <a:extLst>
              <a:ext uri="{FF2B5EF4-FFF2-40B4-BE49-F238E27FC236}">
                <a16:creationId xmlns:a16="http://schemas.microsoft.com/office/drawing/2014/main" id="{DD64ACDC-A9D2-4B30-8A22-9CC7B801BD69}"/>
              </a:ext>
            </a:extLst>
          </p:cNvPr>
          <p:cNvSpPr txBox="1">
            <a:spLocks/>
          </p:cNvSpPr>
          <p:nvPr userDrawn="1"/>
        </p:nvSpPr>
        <p:spPr bwMode="auto">
          <a:xfrm>
            <a:off x="4602162" y="6596743"/>
            <a:ext cx="701675" cy="26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fld id="{067578E2-5662-41EB-9EAE-62B953A23BEB}" type="slidenum">
              <a:rPr kumimoji="1" lang="en-US" altLang="ja-JP" sz="1200">
                <a:solidFill>
                  <a:schemeClr val="tx1"/>
                </a:solidFill>
                <a:latin typeface="BIZ UDPゴシック" panose="020B0400000000000000" pitchFamily="50" charset="-128"/>
                <a:ea typeface="BIZ UDPゴシック" panose="020B0400000000000000" pitchFamily="50" charset="-128"/>
              </a:rPr>
              <a:pPr algn="ctr" defTabSz="914400" fontAlgn="base">
                <a:spcBef>
                  <a:spcPct val="0"/>
                </a:spcBef>
                <a:spcAft>
                  <a:spcPct val="0"/>
                </a:spcAft>
              </a:pPr>
              <a:t>‹#›</a:t>
            </a:fld>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D0D0D2DB-8B17-9C70-8467-2AA3B1E6148C}"/>
              </a:ext>
            </a:extLst>
          </p:cNvPr>
          <p:cNvSpPr txBox="1"/>
          <p:nvPr userDrawn="1"/>
        </p:nvSpPr>
        <p:spPr>
          <a:xfrm>
            <a:off x="0" y="-88740"/>
            <a:ext cx="638383" cy="461665"/>
          </a:xfrm>
          <a:prstGeom prst="rect">
            <a:avLst/>
          </a:prstGeom>
          <a:noFill/>
        </p:spPr>
        <p:txBody>
          <a:bodyPr wrap="square" rtlCol="0">
            <a:spAutoFit/>
          </a:bodyPr>
          <a:lstStyle/>
          <a:p>
            <a:pPr algn="ctr"/>
            <a:r>
              <a:rPr lang="en-US" altLang="ja-JP" sz="2400" b="1" dirty="0">
                <a:solidFill>
                  <a:schemeClr val="bg1"/>
                </a:solidFill>
                <a:latin typeface="Agency FB" panose="020B0503020202020204" pitchFamily="34" charset="0"/>
              </a:rPr>
              <a:t>02</a:t>
            </a:r>
            <a:endParaRPr lang="ja-JP" altLang="en-US" sz="2400" b="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500409003"/>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7CB8AA-7536-C369-6FC0-7033F09F3400}"/>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672FEA5-2B91-30C9-FE3E-FDCF429D00CB}"/>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A137D72-B8C0-CDFC-0510-E913692D636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BABFB0A-AAEC-A2FD-E154-DC3687EFF7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48DB88-0C97-07E1-B868-CA0AE6D54CBB}"/>
              </a:ext>
            </a:extLst>
          </p:cNvPr>
          <p:cNvSpPr>
            <a:spLocks noGrp="1"/>
          </p:cNvSpPr>
          <p:nvPr>
            <p:ph type="sldNum" sz="quarter" idx="12"/>
          </p:nvPr>
        </p:nvSpPr>
        <p:spPr/>
        <p:txBody>
          <a:bodyPr/>
          <a:lstStyle/>
          <a:p>
            <a:fld id="{4875B2F4-E3EC-4766-97C2-72C59288E9D4}" type="slidenum">
              <a:rPr kumimoji="1" lang="ja-JP" altLang="en-US" smtClean="0"/>
              <a:t>‹#›</a:t>
            </a:fld>
            <a:endParaRPr kumimoji="1" lang="ja-JP" altLang="en-US"/>
          </a:p>
        </p:txBody>
      </p:sp>
    </p:spTree>
    <p:extLst>
      <p:ext uri="{BB962C8B-B14F-4D97-AF65-F5344CB8AC3E}">
        <p14:creationId xmlns:p14="http://schemas.microsoft.com/office/powerpoint/2010/main" val="38773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489258-A99F-E08F-562F-502D9C5F4E1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E6DC00-5F7A-D06E-6F4D-66874713FE0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7FB213-5D24-E955-B219-F9A001AAF6CB}"/>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B40BCA9-7E71-19B8-63FF-7851AE945F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004DCE-298D-4EE3-8A04-726DEBA0E90A}"/>
              </a:ext>
            </a:extLst>
          </p:cNvPr>
          <p:cNvSpPr>
            <a:spLocks noGrp="1"/>
          </p:cNvSpPr>
          <p:nvPr>
            <p:ph type="sldNum" sz="quarter" idx="12"/>
          </p:nvPr>
        </p:nvSpPr>
        <p:spPr/>
        <p:txBody>
          <a:bodyPr/>
          <a:lstStyle/>
          <a:p>
            <a:fld id="{4875B2F4-E3EC-4766-97C2-72C59288E9D4}" type="slidenum">
              <a:rPr kumimoji="1" lang="ja-JP" altLang="en-US" smtClean="0"/>
              <a:t>‹#›</a:t>
            </a:fld>
            <a:endParaRPr kumimoji="1" lang="ja-JP" altLang="en-US"/>
          </a:p>
        </p:txBody>
      </p:sp>
    </p:spTree>
    <p:extLst>
      <p:ext uri="{BB962C8B-B14F-4D97-AF65-F5344CB8AC3E}">
        <p14:creationId xmlns:p14="http://schemas.microsoft.com/office/powerpoint/2010/main" val="30951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20803-ABB5-44D1-AE20-DFA250C2A45C}" type="slidenum">
              <a:rPr kumimoji="1" lang="ja-JP" altLang="en-US" smtClean="0"/>
              <a:t>‹#›</a:t>
            </a:fld>
            <a:endParaRPr kumimoji="1" lang="ja-JP" altLang="en-US"/>
          </a:p>
        </p:txBody>
      </p:sp>
    </p:spTree>
    <p:extLst>
      <p:ext uri="{BB962C8B-B14F-4D97-AF65-F5344CB8AC3E}">
        <p14:creationId xmlns:p14="http://schemas.microsoft.com/office/powerpoint/2010/main" val="11623358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2" r:id="rId3"/>
    <p:sldLayoutId id="2147483701" r:id="rId4"/>
    <p:sldLayoutId id="2147483700" r:id="rId5"/>
    <p:sldLayoutId id="2147483702" r:id="rId6"/>
    <p:sldLayoutId id="2147483703" r:id="rId7"/>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ACA8A70-6D3E-9561-6EC9-B228FD24DE03}"/>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BA8852-46AC-DA62-72D7-B51B191A303F}"/>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A49B43-9345-2F20-F6FE-8B09B0062230}"/>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D244B7B2-6EE6-BEB8-0703-EE1E5F418EF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5DDAF65-F586-0FB1-AAEE-1E14F47F3DA2}"/>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5B2F4-E3EC-4766-97C2-72C59288E9D4}" type="slidenum">
              <a:rPr kumimoji="1" lang="ja-JP" altLang="en-US" smtClean="0"/>
              <a:t>‹#›</a:t>
            </a:fld>
            <a:endParaRPr kumimoji="1" lang="ja-JP" altLang="en-US"/>
          </a:p>
        </p:txBody>
      </p:sp>
    </p:spTree>
    <p:extLst>
      <p:ext uri="{BB962C8B-B14F-4D97-AF65-F5344CB8AC3E}">
        <p14:creationId xmlns:p14="http://schemas.microsoft.com/office/powerpoint/2010/main" val="178131851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53.png"/><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17"/>
          <p:cNvSpPr>
            <a:spLocks noChangeArrowheads="1"/>
          </p:cNvSpPr>
          <p:nvPr/>
        </p:nvSpPr>
        <p:spPr bwMode="auto">
          <a:xfrm>
            <a:off x="1679575" y="2603070"/>
            <a:ext cx="66119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a:solidFill>
                  <a:schemeClr val="tx1"/>
                </a:solidFill>
                <a:latin typeface="HGPSoeiKakugothicUB" panose="020B0900000000000000" pitchFamily="50" charset="-128"/>
                <a:ea typeface="HGPSoeiKakugothicUB" panose="020B0900000000000000" pitchFamily="50" charset="-128"/>
              </a:defRPr>
            </a:lvl1pPr>
            <a:lvl2pPr marL="742950" indent="-285750">
              <a:defRPr kumimoji="1" sz="1200">
                <a:solidFill>
                  <a:schemeClr val="tx1"/>
                </a:solidFill>
                <a:latin typeface="HGPSoeiKakugothicUB" panose="020B0900000000000000" pitchFamily="50" charset="-128"/>
                <a:ea typeface="HGPSoeiKakugothicUB" panose="020B0900000000000000" pitchFamily="50" charset="-128"/>
              </a:defRPr>
            </a:lvl2pPr>
            <a:lvl3pPr marL="1143000" indent="-228600">
              <a:defRPr kumimoji="1" sz="1200">
                <a:solidFill>
                  <a:schemeClr val="tx1"/>
                </a:solidFill>
                <a:latin typeface="HGPSoeiKakugothicUB" panose="020B0900000000000000" pitchFamily="50" charset="-128"/>
                <a:ea typeface="HGPSoeiKakugothicUB" panose="020B0900000000000000" pitchFamily="50" charset="-128"/>
              </a:defRPr>
            </a:lvl3pPr>
            <a:lvl4pPr marL="1600200" indent="-228600">
              <a:defRPr kumimoji="1" sz="1200">
                <a:solidFill>
                  <a:schemeClr val="tx1"/>
                </a:solidFill>
                <a:latin typeface="HGPSoeiKakugothicUB" panose="020B0900000000000000" pitchFamily="50" charset="-128"/>
                <a:ea typeface="HGPSoeiKakugothicUB" panose="020B0900000000000000" pitchFamily="50" charset="-128"/>
              </a:defRPr>
            </a:lvl4pPr>
            <a:lvl5pPr marL="2057400" indent="-228600">
              <a:defRPr kumimoji="1" sz="1200">
                <a:solidFill>
                  <a:schemeClr val="tx1"/>
                </a:solidFill>
                <a:latin typeface="HGPSoeiKakugothicUB" panose="020B0900000000000000" pitchFamily="50" charset="-128"/>
                <a:ea typeface="HGPSoeiKakugothicUB" panose="020B0900000000000000" pitchFamily="50" charset="-128"/>
              </a:defRPr>
            </a:lvl5pPr>
            <a:lvl6pPr marL="2514600" indent="-228600" eaLnBrk="0" fontAlgn="base" hangingPunct="0">
              <a:spcBef>
                <a:spcPct val="0"/>
              </a:spcBef>
              <a:spcAft>
                <a:spcPct val="0"/>
              </a:spcAft>
              <a:defRPr kumimoji="1" sz="1200">
                <a:solidFill>
                  <a:schemeClr val="tx1"/>
                </a:solidFill>
                <a:latin typeface="HGPSoeiKakugothicUB" panose="020B0900000000000000" pitchFamily="50" charset="-128"/>
                <a:ea typeface="HGPSoeiKakugothicUB" panose="020B0900000000000000" pitchFamily="50" charset="-128"/>
              </a:defRPr>
            </a:lvl6pPr>
            <a:lvl7pPr marL="2971800" indent="-228600" eaLnBrk="0" fontAlgn="base" hangingPunct="0">
              <a:spcBef>
                <a:spcPct val="0"/>
              </a:spcBef>
              <a:spcAft>
                <a:spcPct val="0"/>
              </a:spcAft>
              <a:defRPr kumimoji="1" sz="1200">
                <a:solidFill>
                  <a:schemeClr val="tx1"/>
                </a:solidFill>
                <a:latin typeface="HGPSoeiKakugothicUB" panose="020B0900000000000000" pitchFamily="50" charset="-128"/>
                <a:ea typeface="HGPSoeiKakugothicUB" panose="020B0900000000000000" pitchFamily="50" charset="-128"/>
              </a:defRPr>
            </a:lvl7pPr>
            <a:lvl8pPr marL="3429000" indent="-228600" eaLnBrk="0" fontAlgn="base" hangingPunct="0">
              <a:spcBef>
                <a:spcPct val="0"/>
              </a:spcBef>
              <a:spcAft>
                <a:spcPct val="0"/>
              </a:spcAft>
              <a:defRPr kumimoji="1" sz="1200">
                <a:solidFill>
                  <a:schemeClr val="tx1"/>
                </a:solidFill>
                <a:latin typeface="HGPSoeiKakugothicUB" panose="020B0900000000000000" pitchFamily="50" charset="-128"/>
                <a:ea typeface="HGPSoeiKakugothicUB" panose="020B0900000000000000" pitchFamily="50" charset="-128"/>
              </a:defRPr>
            </a:lvl8pPr>
            <a:lvl9pPr marL="3886200" indent="-228600" eaLnBrk="0" fontAlgn="base" hangingPunct="0">
              <a:spcBef>
                <a:spcPct val="0"/>
              </a:spcBef>
              <a:spcAft>
                <a:spcPct val="0"/>
              </a:spcAft>
              <a:defRPr kumimoji="1" sz="1200">
                <a:solidFill>
                  <a:schemeClr val="tx1"/>
                </a:solidFill>
                <a:latin typeface="HGPSoeiKakugothicUB" panose="020B0900000000000000" pitchFamily="50" charset="-128"/>
                <a:ea typeface="HGPSoeiKakugothicUB" panose="020B0900000000000000" pitchFamily="50" charset="-128"/>
              </a:defRPr>
            </a:lvl9pPr>
          </a:lstStyle>
          <a:p>
            <a:pPr algn="ctr"/>
            <a:r>
              <a:rPr lang="ja-JP" altLang="en-US" sz="4800" b="1" dirty="0">
                <a:latin typeface="BIZ UDPゴシック" panose="020B0400000000000000" pitchFamily="50" charset="-128"/>
                <a:ea typeface="BIZ UDPゴシック" panose="020B0400000000000000" pitchFamily="50" charset="-128"/>
              </a:rPr>
              <a:t>とくしま探究学習ノート</a:t>
            </a:r>
            <a:endParaRPr lang="en-US" altLang="zh-TW" sz="4800" b="1"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D648C4ED-BB07-74F2-886E-5D45705C63A8}"/>
              </a:ext>
            </a:extLst>
          </p:cNvPr>
          <p:cNvPicPr>
            <a:picLocks noChangeAspect="1"/>
          </p:cNvPicPr>
          <p:nvPr/>
        </p:nvPicPr>
        <p:blipFill>
          <a:blip r:embed="rId2"/>
          <a:stretch>
            <a:fillRect/>
          </a:stretch>
        </p:blipFill>
        <p:spPr>
          <a:xfrm>
            <a:off x="0" y="549275"/>
            <a:ext cx="9906000" cy="1452462"/>
          </a:xfrm>
          <a:prstGeom prst="rect">
            <a:avLst/>
          </a:prstGeom>
        </p:spPr>
      </p:pic>
      <p:pic>
        <p:nvPicPr>
          <p:cNvPr id="55" name="図 54">
            <a:extLst>
              <a:ext uri="{FF2B5EF4-FFF2-40B4-BE49-F238E27FC236}">
                <a16:creationId xmlns:a16="http://schemas.microsoft.com/office/drawing/2014/main" id="{172E37D3-E287-A070-EF1A-0AE39055B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161" y="4156748"/>
            <a:ext cx="3350770" cy="2367877"/>
          </a:xfrm>
          <a:prstGeom prst="rect">
            <a:avLst/>
          </a:prstGeom>
        </p:spPr>
      </p:pic>
    </p:spTree>
    <p:extLst>
      <p:ext uri="{BB962C8B-B14F-4D97-AF65-F5344CB8AC3E}">
        <p14:creationId xmlns:p14="http://schemas.microsoft.com/office/powerpoint/2010/main" val="334867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5B1D1-9F29-E4EB-8159-CBF02372E488}"/>
            </a:ext>
          </a:extLst>
        </p:cNvPr>
        <p:cNvGrpSpPr/>
        <p:nvPr/>
      </p:nvGrpSpPr>
      <p:grpSpPr>
        <a:xfrm>
          <a:off x="0" y="0"/>
          <a:ext cx="0" cy="0"/>
          <a:chOff x="0" y="0"/>
          <a:chExt cx="0" cy="0"/>
        </a:xfrm>
      </p:grpSpPr>
      <p:pic>
        <p:nvPicPr>
          <p:cNvPr id="32" name="図 31">
            <a:extLst>
              <a:ext uri="{FF2B5EF4-FFF2-40B4-BE49-F238E27FC236}">
                <a16:creationId xmlns:a16="http://schemas.microsoft.com/office/drawing/2014/main" id="{57A6BC4E-1408-BE80-77E2-D89EDA6887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218" y="3192987"/>
            <a:ext cx="1838316" cy="1289649"/>
          </a:xfrm>
          <a:prstGeom prst="rect">
            <a:avLst/>
          </a:prstGeom>
        </p:spPr>
      </p:pic>
      <p:sp>
        <p:nvSpPr>
          <p:cNvPr id="13" name="スライド番号プレースホルダー 12">
            <a:extLst>
              <a:ext uri="{FF2B5EF4-FFF2-40B4-BE49-F238E27FC236}">
                <a16:creationId xmlns:a16="http://schemas.microsoft.com/office/drawing/2014/main" id="{5488C1C4-25F4-34D3-2364-BBE69608CE25}"/>
              </a:ext>
            </a:extLst>
          </p:cNvPr>
          <p:cNvSpPr>
            <a:spLocks noGrp="1"/>
          </p:cNvSpPr>
          <p:nvPr>
            <p:ph type="sldNum" sz="quarter" idx="12"/>
          </p:nvPr>
        </p:nvSpPr>
        <p:spPr/>
        <p:txBody>
          <a:bodyPr/>
          <a:lstStyle/>
          <a:p>
            <a:fld id="{7F017380-7033-4F00-8397-3745051E6906}" type="slidenum">
              <a:rPr lang="ja-JP" altLang="en-US" smtClean="0"/>
              <a:pPr/>
              <a:t>9</a:t>
            </a:fld>
            <a:endParaRPr lang="ja-JP" altLang="en-US" dirty="0"/>
          </a:p>
        </p:txBody>
      </p:sp>
      <p:sp>
        <p:nvSpPr>
          <p:cNvPr id="2" name="タイトル 1">
            <a:extLst>
              <a:ext uri="{FF2B5EF4-FFF2-40B4-BE49-F238E27FC236}">
                <a16:creationId xmlns:a16="http://schemas.microsoft.com/office/drawing/2014/main" id="{7634E995-35F1-1508-1917-6AAD963302E4}"/>
              </a:ext>
            </a:extLst>
          </p:cNvPr>
          <p:cNvSpPr>
            <a:spLocks noGrp="1"/>
          </p:cNvSpPr>
          <p:nvPr>
            <p:ph type="title"/>
          </p:nvPr>
        </p:nvSpPr>
        <p:spPr>
          <a:xfrm>
            <a:off x="220663" y="26978"/>
            <a:ext cx="7356125" cy="379864"/>
          </a:xfrm>
        </p:spPr>
        <p:txBody>
          <a:bodyPr>
            <a:noAutofit/>
          </a:bodyPr>
          <a:lstStyle/>
          <a:p>
            <a:r>
              <a:rPr lang="ja-JP" altLang="en-US" dirty="0"/>
              <a:t> </a:t>
            </a:r>
            <a:r>
              <a:rPr lang="en-US" altLang="ja-JP" dirty="0"/>
              <a:t>【</a:t>
            </a:r>
            <a:r>
              <a:rPr lang="ja-JP" altLang="en-US" dirty="0"/>
              <a:t>旅マエ学習</a:t>
            </a:r>
            <a:r>
              <a:rPr lang="en-US" altLang="ja-JP" dirty="0"/>
              <a:t>】</a:t>
            </a:r>
            <a:r>
              <a:rPr lang="ja-JP" altLang="en-US" dirty="0"/>
              <a:t>徳島で広がる</a:t>
            </a:r>
            <a:r>
              <a:rPr lang="en-US" altLang="ja-JP" dirty="0"/>
              <a:t>SDGs</a:t>
            </a:r>
            <a:r>
              <a:rPr lang="ja-JP" altLang="en-US" dirty="0"/>
              <a:t>アクション</a:t>
            </a:r>
            <a:r>
              <a:rPr lang="en-US" altLang="ja-JP" dirty="0"/>
              <a:t>-</a:t>
            </a:r>
            <a:r>
              <a:rPr lang="ja-JP" altLang="en-US" dirty="0"/>
              <a:t>その１</a:t>
            </a:r>
          </a:p>
        </p:txBody>
      </p:sp>
      <p:sp>
        <p:nvSpPr>
          <p:cNvPr id="12" name="テキスト ボックス 11">
            <a:extLst>
              <a:ext uri="{FF2B5EF4-FFF2-40B4-BE49-F238E27FC236}">
                <a16:creationId xmlns:a16="http://schemas.microsoft.com/office/drawing/2014/main" id="{A5C4037A-8D82-CEBF-D541-DFB65E8D68D3}"/>
              </a:ext>
            </a:extLst>
          </p:cNvPr>
          <p:cNvSpPr txBox="1"/>
          <p:nvPr/>
        </p:nvSpPr>
        <p:spPr>
          <a:xfrm>
            <a:off x="668338" y="910549"/>
            <a:ext cx="8763975" cy="307777"/>
          </a:xfrm>
          <a:prstGeom prst="rect">
            <a:avLst/>
          </a:prstGeom>
          <a:solidFill>
            <a:srgbClr val="EB6906"/>
          </a:solidFill>
        </p:spPr>
        <p:txBody>
          <a:bodyPr wrap="squar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神山の農業を次世代につなぐ</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フードハブ・プロジェクト</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進行中！（神山町）</a:t>
            </a:r>
          </a:p>
        </p:txBody>
      </p:sp>
      <p:pic>
        <p:nvPicPr>
          <p:cNvPr id="8" name="図 7">
            <a:extLst>
              <a:ext uri="{FF2B5EF4-FFF2-40B4-BE49-F238E27FC236}">
                <a16:creationId xmlns:a16="http://schemas.microsoft.com/office/drawing/2014/main" id="{F74C2FFC-6C99-E494-8082-ED600A80E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145" y="1349397"/>
            <a:ext cx="1802335" cy="1264407"/>
          </a:xfrm>
          <a:prstGeom prst="rect">
            <a:avLst/>
          </a:prstGeom>
        </p:spPr>
      </p:pic>
      <p:grpSp>
        <p:nvGrpSpPr>
          <p:cNvPr id="19" name="グループ化 18">
            <a:extLst>
              <a:ext uri="{FF2B5EF4-FFF2-40B4-BE49-F238E27FC236}">
                <a16:creationId xmlns:a16="http://schemas.microsoft.com/office/drawing/2014/main" id="{AB2961C6-F7B6-FE50-3F1C-59C9C338F2C6}"/>
              </a:ext>
            </a:extLst>
          </p:cNvPr>
          <p:cNvGrpSpPr/>
          <p:nvPr/>
        </p:nvGrpSpPr>
        <p:grpSpPr>
          <a:xfrm>
            <a:off x="8126584" y="1418632"/>
            <a:ext cx="1305729" cy="606801"/>
            <a:chOff x="6915245" y="1090315"/>
            <a:chExt cx="1639486" cy="761905"/>
          </a:xfrm>
        </p:grpSpPr>
        <p:pic>
          <p:nvPicPr>
            <p:cNvPr id="14" name="図 13">
              <a:extLst>
                <a:ext uri="{FF2B5EF4-FFF2-40B4-BE49-F238E27FC236}">
                  <a16:creationId xmlns:a16="http://schemas.microsoft.com/office/drawing/2014/main" id="{52E89A4E-C35C-FBB1-71C2-0D4F8D25F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2826" y="1090315"/>
              <a:ext cx="761905" cy="761905"/>
            </a:xfrm>
            <a:prstGeom prst="rect">
              <a:avLst/>
            </a:prstGeom>
          </p:spPr>
        </p:pic>
        <p:pic>
          <p:nvPicPr>
            <p:cNvPr id="18" name="図 17">
              <a:extLst>
                <a:ext uri="{FF2B5EF4-FFF2-40B4-BE49-F238E27FC236}">
                  <a16:creationId xmlns:a16="http://schemas.microsoft.com/office/drawing/2014/main" id="{81D49B31-2014-ACE2-0D34-6F0BB727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5245" y="1090315"/>
              <a:ext cx="761905" cy="761905"/>
            </a:xfrm>
            <a:prstGeom prst="rect">
              <a:avLst/>
            </a:prstGeom>
          </p:spPr>
        </p:pic>
      </p:grpSp>
      <p:sp>
        <p:nvSpPr>
          <p:cNvPr id="20" name="テキスト ボックス 19">
            <a:extLst>
              <a:ext uri="{FF2B5EF4-FFF2-40B4-BE49-F238E27FC236}">
                <a16:creationId xmlns:a16="http://schemas.microsoft.com/office/drawing/2014/main" id="{CE4CB76B-22C1-9FED-3952-DA59185D50F6}"/>
              </a:ext>
            </a:extLst>
          </p:cNvPr>
          <p:cNvSpPr txBox="1"/>
          <p:nvPr/>
        </p:nvSpPr>
        <p:spPr>
          <a:xfrm>
            <a:off x="2941329" y="1349397"/>
            <a:ext cx="5093127" cy="861774"/>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「地産地食」を合い言葉に、地域で育てて、地域で一緒に食べることで関係性を豊かにし、神山の農業と食文化を次の世代につないでいくことを目的として、「フードハブ・プロジェクト」は</a:t>
            </a:r>
            <a:r>
              <a:rPr kumimoji="1" lang="en-US" altLang="ja-JP" sz="1000" dirty="0">
                <a:latin typeface="BIZ UDPゴシック" panose="020B0400000000000000" pitchFamily="50" charset="-128"/>
                <a:ea typeface="BIZ UDPゴシック" panose="020B0400000000000000" pitchFamily="50" charset="-128"/>
              </a:rPr>
              <a:t>2016</a:t>
            </a:r>
            <a:r>
              <a:rPr kumimoji="1" lang="ja-JP" altLang="en-US" sz="1000" dirty="0">
                <a:latin typeface="BIZ UDPゴシック" panose="020B0400000000000000" pitchFamily="50" charset="-128"/>
                <a:ea typeface="BIZ UDPゴシック" panose="020B0400000000000000" pitchFamily="50" charset="-128"/>
              </a:rPr>
              <a:t>年</a:t>
            </a:r>
            <a:r>
              <a:rPr kumimoji="1" lang="en-US" altLang="ja-JP" sz="1000" dirty="0">
                <a:latin typeface="BIZ UDPゴシック" panose="020B0400000000000000" pitchFamily="50" charset="-128"/>
                <a:ea typeface="BIZ UDPゴシック" panose="020B0400000000000000" pitchFamily="50" charset="-128"/>
              </a:rPr>
              <a:t>4</a:t>
            </a:r>
            <a:r>
              <a:rPr kumimoji="1" lang="ja-JP" altLang="en-US" sz="1000" dirty="0">
                <a:latin typeface="BIZ UDPゴシック" panose="020B0400000000000000" pitchFamily="50" charset="-128"/>
                <a:ea typeface="BIZ UDPゴシック" panose="020B0400000000000000" pitchFamily="50" charset="-128"/>
              </a:rPr>
              <a:t>月に設立されました。</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神山の農業の担い手を育成する活動を中心に、「地域で育て、地域で食べる」場所として、食堂・パン・食品を販売する場所を運営しています。</a:t>
            </a:r>
          </a:p>
        </p:txBody>
      </p:sp>
      <p:sp>
        <p:nvSpPr>
          <p:cNvPr id="21" name="テキスト ボックス 20">
            <a:extLst>
              <a:ext uri="{FF2B5EF4-FFF2-40B4-BE49-F238E27FC236}">
                <a16:creationId xmlns:a16="http://schemas.microsoft.com/office/drawing/2014/main" id="{C5F79968-BBA7-690C-DFA8-B7FFA200FA1C}"/>
              </a:ext>
            </a:extLst>
          </p:cNvPr>
          <p:cNvSpPr txBox="1"/>
          <p:nvPr/>
        </p:nvSpPr>
        <p:spPr>
          <a:xfrm>
            <a:off x="668338" y="2744875"/>
            <a:ext cx="8763975" cy="307777"/>
          </a:xfrm>
          <a:prstGeom prst="rect">
            <a:avLst/>
          </a:prstGeom>
          <a:solidFill>
            <a:srgbClr val="407835"/>
          </a:solidFill>
        </p:spPr>
        <p:txBody>
          <a:bodyPr wrap="squar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「地方発の水素社会」実現を目指して（徳島県）</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8EFBF932-5D6D-79F2-B59C-ABF8CE75FB00}"/>
              </a:ext>
            </a:extLst>
          </p:cNvPr>
          <p:cNvSpPr txBox="1"/>
          <p:nvPr/>
        </p:nvSpPr>
        <p:spPr>
          <a:xfrm>
            <a:off x="2947748" y="3203534"/>
            <a:ext cx="5037842" cy="707886"/>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徳島県は「</a:t>
            </a:r>
            <a:r>
              <a:rPr kumimoji="1" lang="en-US" altLang="ja-JP" sz="1000" dirty="0">
                <a:latin typeface="BIZ UDPゴシック" panose="020B0400000000000000" pitchFamily="50" charset="-128"/>
                <a:ea typeface="BIZ UDPゴシック" panose="020B0400000000000000" pitchFamily="50" charset="-128"/>
              </a:rPr>
              <a:t>2050</a:t>
            </a:r>
            <a:r>
              <a:rPr kumimoji="1" lang="ja-JP" altLang="en-US" sz="1000" dirty="0">
                <a:latin typeface="BIZ UDPゴシック" panose="020B0400000000000000" pitchFamily="50" charset="-128"/>
                <a:ea typeface="BIZ UDPゴシック" panose="020B0400000000000000" pitchFamily="50" charset="-128"/>
              </a:rPr>
              <a:t>年温室効果ガス排出実質ゼロ」実現に向け、究極のクリーンエネルギー「水素」の利活用を進行中。</a:t>
            </a:r>
            <a:r>
              <a:rPr kumimoji="1" lang="en-US" altLang="ja-JP" sz="1000" dirty="0">
                <a:latin typeface="BIZ UDPゴシック" panose="020B0400000000000000" pitchFamily="50" charset="-128"/>
                <a:ea typeface="BIZ UDPゴシック" panose="020B0400000000000000" pitchFamily="50" charset="-128"/>
              </a:rPr>
              <a:t>CO2</a:t>
            </a:r>
            <a:r>
              <a:rPr kumimoji="1" lang="ja-JP" altLang="en-US" sz="1000" dirty="0">
                <a:latin typeface="BIZ UDPゴシック" panose="020B0400000000000000" pitchFamily="50" charset="-128"/>
                <a:ea typeface="BIZ UDPゴシック" panose="020B0400000000000000" pitchFamily="50" charset="-128"/>
              </a:rPr>
              <a:t>を排出せず、災害時の非常用電源としても利用可能な燃料電池自動車</a:t>
            </a:r>
            <a:r>
              <a:rPr kumimoji="1" lang="en-US" altLang="ja-JP" sz="1000" dirty="0">
                <a:latin typeface="BIZ UDPゴシック" panose="020B0400000000000000" pitchFamily="50" charset="-128"/>
                <a:ea typeface="BIZ UDPゴシック" panose="020B0400000000000000" pitchFamily="50" charset="-128"/>
              </a:rPr>
              <a:t>(FCV)</a:t>
            </a:r>
            <a:r>
              <a:rPr kumimoji="1" lang="ja-JP" altLang="en-US" sz="1000" dirty="0">
                <a:latin typeface="BIZ UDPゴシック" panose="020B0400000000000000" pitchFamily="50" charset="-128"/>
                <a:ea typeface="BIZ UDPゴシック" panose="020B0400000000000000" pitchFamily="50" charset="-128"/>
              </a:rPr>
              <a:t>や燃料電池バスなど多様な水素モビリティの導入、「地産水素」を活用した水素供給拠点の整備など、全国に先駆けた取り組みを展開して参ります。</a:t>
            </a:r>
          </a:p>
        </p:txBody>
      </p:sp>
      <p:grpSp>
        <p:nvGrpSpPr>
          <p:cNvPr id="33" name="グループ化 32">
            <a:extLst>
              <a:ext uri="{FF2B5EF4-FFF2-40B4-BE49-F238E27FC236}">
                <a16:creationId xmlns:a16="http://schemas.microsoft.com/office/drawing/2014/main" id="{9819096E-4F40-1B1F-033A-85C20E422AA1}"/>
              </a:ext>
            </a:extLst>
          </p:cNvPr>
          <p:cNvGrpSpPr/>
          <p:nvPr/>
        </p:nvGrpSpPr>
        <p:grpSpPr>
          <a:xfrm>
            <a:off x="8126584" y="3216901"/>
            <a:ext cx="1305729" cy="606801"/>
            <a:chOff x="8126584" y="4181008"/>
            <a:chExt cx="1305729" cy="606801"/>
          </a:xfrm>
        </p:grpSpPr>
        <p:pic>
          <p:nvPicPr>
            <p:cNvPr id="28" name="図 27">
              <a:extLst>
                <a:ext uri="{FF2B5EF4-FFF2-40B4-BE49-F238E27FC236}">
                  <a16:creationId xmlns:a16="http://schemas.microsoft.com/office/drawing/2014/main" id="{907BFF72-07EA-24A8-27DB-9A484C238C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6584" y="4181008"/>
              <a:ext cx="606801" cy="606801"/>
            </a:xfrm>
            <a:prstGeom prst="rect">
              <a:avLst/>
            </a:prstGeom>
          </p:spPr>
        </p:pic>
        <p:pic>
          <p:nvPicPr>
            <p:cNvPr id="30" name="図 29">
              <a:extLst>
                <a:ext uri="{FF2B5EF4-FFF2-40B4-BE49-F238E27FC236}">
                  <a16:creationId xmlns:a16="http://schemas.microsoft.com/office/drawing/2014/main" id="{E21A259D-5F02-3527-BE1A-24F47984DB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25512" y="4181008"/>
              <a:ext cx="606801" cy="606801"/>
            </a:xfrm>
            <a:prstGeom prst="rect">
              <a:avLst/>
            </a:prstGeom>
          </p:spPr>
        </p:pic>
      </p:grpSp>
      <p:sp>
        <p:nvSpPr>
          <p:cNvPr id="34" name="テキスト ボックス 33">
            <a:extLst>
              <a:ext uri="{FF2B5EF4-FFF2-40B4-BE49-F238E27FC236}">
                <a16:creationId xmlns:a16="http://schemas.microsoft.com/office/drawing/2014/main" id="{C657FF86-206C-B287-8350-80A17C0524C6}"/>
              </a:ext>
            </a:extLst>
          </p:cNvPr>
          <p:cNvSpPr txBox="1"/>
          <p:nvPr/>
        </p:nvSpPr>
        <p:spPr>
          <a:xfrm>
            <a:off x="668338" y="4612008"/>
            <a:ext cx="8763975" cy="307777"/>
          </a:xfrm>
          <a:prstGeom prst="rect">
            <a:avLst/>
          </a:prstGeom>
          <a:solidFill>
            <a:srgbClr val="0075B9"/>
          </a:solidFill>
        </p:spPr>
        <p:txBody>
          <a:bodyPr wrap="square" rtlCol="0">
            <a:spAutoFit/>
          </a:body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SUP</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愛でまちおこし！阿南</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SUP TOWN PROJECT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（阿南市）</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EFF610EF-E56E-7662-B75C-75E01E34A876}"/>
              </a:ext>
            </a:extLst>
          </p:cNvPr>
          <p:cNvSpPr txBox="1"/>
          <p:nvPr/>
        </p:nvSpPr>
        <p:spPr>
          <a:xfrm>
            <a:off x="2947748" y="5049157"/>
            <a:ext cx="5037842" cy="861774"/>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阿南市は民間団体と協働で、</a:t>
            </a:r>
            <a:r>
              <a:rPr kumimoji="1" lang="en-US" altLang="ja-JP" sz="1000" dirty="0">
                <a:latin typeface="BIZ UDPゴシック" panose="020B0400000000000000" pitchFamily="50" charset="-128"/>
                <a:ea typeface="BIZ UDPゴシック" panose="020B0400000000000000" pitchFamily="50" charset="-128"/>
              </a:rPr>
              <a:t>SUP</a:t>
            </a:r>
            <a:r>
              <a:rPr kumimoji="1" lang="ja-JP" altLang="en-US" sz="1000" dirty="0">
                <a:latin typeface="BIZ UDPゴシック" panose="020B0400000000000000" pitchFamily="50" charset="-128"/>
                <a:ea typeface="BIZ UDPゴシック" panose="020B0400000000000000" pitchFamily="50" charset="-128"/>
              </a:rPr>
              <a:t>愛好家を通じた交流人口及び関係人口の創出、地域経済の拡大、地域ブランディング等を図るプロジェクトを進行中。</a:t>
            </a:r>
            <a:r>
              <a:rPr kumimoji="1" lang="en-US" altLang="ja-JP" sz="1000" dirty="0">
                <a:latin typeface="BIZ UDPゴシック" panose="020B0400000000000000" pitchFamily="50" charset="-128"/>
                <a:ea typeface="BIZ UDPゴシック" panose="020B0400000000000000" pitchFamily="50" charset="-128"/>
              </a:rPr>
              <a:t>SUP</a:t>
            </a:r>
            <a:r>
              <a:rPr kumimoji="1" lang="ja-JP" altLang="en-US" sz="1000" dirty="0">
                <a:latin typeface="BIZ UDPゴシック" panose="020B0400000000000000" pitchFamily="50" charset="-128"/>
                <a:ea typeface="BIZ UDPゴシック" panose="020B0400000000000000" pitchFamily="50" charset="-128"/>
              </a:rPr>
              <a:t>講習会や体験ツアーのほか、エコバッグ、マイボトル等の使用など自然環境に配慮したライフスタイルの実践、海岸・河川の清掃・美化活動など、美しい海岸・海洋環境を次世代へと繋ぐ活動を展開しています。</a:t>
            </a:r>
          </a:p>
        </p:txBody>
      </p:sp>
      <p:pic>
        <p:nvPicPr>
          <p:cNvPr id="41" name="図 40">
            <a:extLst>
              <a:ext uri="{FF2B5EF4-FFF2-40B4-BE49-F238E27FC236}">
                <a16:creationId xmlns:a16="http://schemas.microsoft.com/office/drawing/2014/main" id="{F6162C04-B270-A3C3-370D-9F2DDC4A4E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8218" y="5049157"/>
            <a:ext cx="1838316" cy="1289649"/>
          </a:xfrm>
          <a:prstGeom prst="rect">
            <a:avLst/>
          </a:prstGeom>
        </p:spPr>
      </p:pic>
      <p:grpSp>
        <p:nvGrpSpPr>
          <p:cNvPr id="49" name="グループ化 48">
            <a:extLst>
              <a:ext uri="{FF2B5EF4-FFF2-40B4-BE49-F238E27FC236}">
                <a16:creationId xmlns:a16="http://schemas.microsoft.com/office/drawing/2014/main" id="{1DBE2FC6-71C5-9456-A75E-3C64381D9380}"/>
              </a:ext>
            </a:extLst>
          </p:cNvPr>
          <p:cNvGrpSpPr/>
          <p:nvPr/>
        </p:nvGrpSpPr>
        <p:grpSpPr>
          <a:xfrm>
            <a:off x="8123147" y="5134144"/>
            <a:ext cx="1309166" cy="610448"/>
            <a:chOff x="8123147" y="5122350"/>
            <a:chExt cx="1309166" cy="610448"/>
          </a:xfrm>
        </p:grpSpPr>
        <p:pic>
          <p:nvPicPr>
            <p:cNvPr id="43" name="図 42">
              <a:extLst>
                <a:ext uri="{FF2B5EF4-FFF2-40B4-BE49-F238E27FC236}">
                  <a16:creationId xmlns:a16="http://schemas.microsoft.com/office/drawing/2014/main" id="{2F0DB116-FBA8-53DF-D304-D31E55C9F2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23147" y="5122350"/>
              <a:ext cx="606801" cy="606801"/>
            </a:xfrm>
            <a:prstGeom prst="rect">
              <a:avLst/>
            </a:prstGeom>
          </p:spPr>
        </p:pic>
        <p:pic>
          <p:nvPicPr>
            <p:cNvPr id="45" name="図 44">
              <a:extLst>
                <a:ext uri="{FF2B5EF4-FFF2-40B4-BE49-F238E27FC236}">
                  <a16:creationId xmlns:a16="http://schemas.microsoft.com/office/drawing/2014/main" id="{CC61239E-E02F-564B-E689-22230549BF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25512" y="5125997"/>
              <a:ext cx="606801" cy="606801"/>
            </a:xfrm>
            <a:prstGeom prst="rect">
              <a:avLst/>
            </a:prstGeom>
          </p:spPr>
        </p:pic>
      </p:grpSp>
      <p:sp>
        <p:nvSpPr>
          <p:cNvPr id="50" name="テキスト ボックス 49">
            <a:extLst>
              <a:ext uri="{FF2B5EF4-FFF2-40B4-BE49-F238E27FC236}">
                <a16:creationId xmlns:a16="http://schemas.microsoft.com/office/drawing/2014/main" id="{0EC72A3E-9721-4114-4FE8-C39CCABDBE69}"/>
              </a:ext>
            </a:extLst>
          </p:cNvPr>
          <p:cNvSpPr txBox="1"/>
          <p:nvPr/>
        </p:nvSpPr>
        <p:spPr>
          <a:xfrm>
            <a:off x="553701" y="436786"/>
            <a:ext cx="8993247" cy="369332"/>
          </a:xfrm>
          <a:prstGeom prst="rect">
            <a:avLst/>
          </a:prstGeom>
          <a:noFill/>
        </p:spPr>
        <p:txBody>
          <a:bodyPr wrap="square" rtlCol="0">
            <a:spAutoFit/>
          </a:bodyPr>
          <a:lstStyle/>
          <a:p>
            <a:pPr fontAlgn="ctr"/>
            <a:r>
              <a:rPr lang="ja-JP" altLang="en-US" b="1" dirty="0">
                <a:latin typeface="BIZ UDPゴシック" panose="020B0400000000000000" pitchFamily="50" charset="-128"/>
                <a:ea typeface="BIZ UDPゴシック" panose="020B0400000000000000" pitchFamily="50" charset="-128"/>
              </a:rPr>
              <a:t>徳島県の各地では、</a:t>
            </a:r>
            <a:r>
              <a:rPr lang="en-US" altLang="ja-JP" b="1" dirty="0">
                <a:latin typeface="BIZ UDPゴシック" panose="020B0400000000000000" pitchFamily="50" charset="-128"/>
                <a:ea typeface="BIZ UDPゴシック" panose="020B0400000000000000" pitchFamily="50" charset="-128"/>
              </a:rPr>
              <a:t>SDGs</a:t>
            </a:r>
            <a:r>
              <a:rPr lang="ja-JP" altLang="en-US" b="1" dirty="0">
                <a:latin typeface="BIZ UDPゴシック" panose="020B0400000000000000" pitchFamily="50" charset="-128"/>
                <a:ea typeface="BIZ UDPゴシック" panose="020B0400000000000000" pitchFamily="50" charset="-128"/>
              </a:rPr>
              <a:t>の達成に向けた具体的な行動や施策を実施しています。</a:t>
            </a:r>
            <a:endParaRPr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1112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C83EE-05D7-6EFD-123D-7B6F3F98D698}"/>
            </a:ext>
          </a:extLst>
        </p:cNvPr>
        <p:cNvGrpSpPr/>
        <p:nvPr/>
      </p:nvGrpSpPr>
      <p:grpSpPr>
        <a:xfrm>
          <a:off x="0" y="0"/>
          <a:ext cx="0" cy="0"/>
          <a:chOff x="0" y="0"/>
          <a:chExt cx="0" cy="0"/>
        </a:xfrm>
      </p:grpSpPr>
      <p:pic>
        <p:nvPicPr>
          <p:cNvPr id="29" name="図 28">
            <a:extLst>
              <a:ext uri="{FF2B5EF4-FFF2-40B4-BE49-F238E27FC236}">
                <a16:creationId xmlns:a16="http://schemas.microsoft.com/office/drawing/2014/main" id="{5C3BE46A-773C-C578-F4F2-C0B53D60F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465" y="3210477"/>
            <a:ext cx="1810961" cy="1270459"/>
          </a:xfrm>
          <a:prstGeom prst="rect">
            <a:avLst/>
          </a:prstGeom>
        </p:spPr>
      </p:pic>
      <p:pic>
        <p:nvPicPr>
          <p:cNvPr id="17" name="図 16">
            <a:extLst>
              <a:ext uri="{FF2B5EF4-FFF2-40B4-BE49-F238E27FC236}">
                <a16:creationId xmlns:a16="http://schemas.microsoft.com/office/drawing/2014/main" id="{1B8BC5D7-4CA5-E259-5736-9ADDD7280E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218" y="5049157"/>
            <a:ext cx="1838316" cy="1289649"/>
          </a:xfrm>
          <a:prstGeom prst="rect">
            <a:avLst/>
          </a:prstGeom>
        </p:spPr>
      </p:pic>
      <p:pic>
        <p:nvPicPr>
          <p:cNvPr id="6" name="図 5">
            <a:extLst>
              <a:ext uri="{FF2B5EF4-FFF2-40B4-BE49-F238E27FC236}">
                <a16:creationId xmlns:a16="http://schemas.microsoft.com/office/drawing/2014/main" id="{D5E13872-3883-5742-88D9-8AB1A87DF4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091" y="1365966"/>
            <a:ext cx="1802335" cy="1264407"/>
          </a:xfrm>
          <a:prstGeom prst="rect">
            <a:avLst/>
          </a:prstGeom>
        </p:spPr>
      </p:pic>
      <p:sp>
        <p:nvSpPr>
          <p:cNvPr id="13" name="スライド番号プレースホルダー 12">
            <a:extLst>
              <a:ext uri="{FF2B5EF4-FFF2-40B4-BE49-F238E27FC236}">
                <a16:creationId xmlns:a16="http://schemas.microsoft.com/office/drawing/2014/main" id="{2018F0A9-1BFD-E1CD-4762-875447D79DC5}"/>
              </a:ext>
            </a:extLst>
          </p:cNvPr>
          <p:cNvSpPr>
            <a:spLocks noGrp="1"/>
          </p:cNvSpPr>
          <p:nvPr>
            <p:ph type="sldNum" sz="quarter" idx="12"/>
          </p:nvPr>
        </p:nvSpPr>
        <p:spPr/>
        <p:txBody>
          <a:bodyPr/>
          <a:lstStyle/>
          <a:p>
            <a:fld id="{7F017380-7033-4F00-8397-3745051E6906}" type="slidenum">
              <a:rPr lang="ja-JP" altLang="en-US" smtClean="0"/>
              <a:pPr/>
              <a:t>10</a:t>
            </a:fld>
            <a:endParaRPr lang="ja-JP" altLang="en-US" dirty="0"/>
          </a:p>
        </p:txBody>
      </p:sp>
      <p:sp>
        <p:nvSpPr>
          <p:cNvPr id="2" name="タイトル 1">
            <a:extLst>
              <a:ext uri="{FF2B5EF4-FFF2-40B4-BE49-F238E27FC236}">
                <a16:creationId xmlns:a16="http://schemas.microsoft.com/office/drawing/2014/main" id="{382FA368-7CD1-81BB-1F47-B0C035028950}"/>
              </a:ext>
            </a:extLst>
          </p:cNvPr>
          <p:cNvSpPr>
            <a:spLocks noGrp="1"/>
          </p:cNvSpPr>
          <p:nvPr>
            <p:ph type="title"/>
          </p:nvPr>
        </p:nvSpPr>
        <p:spPr>
          <a:xfrm>
            <a:off x="220663" y="26978"/>
            <a:ext cx="7356125" cy="379864"/>
          </a:xfrm>
        </p:spPr>
        <p:txBody>
          <a:bodyPr>
            <a:noAutofit/>
          </a:bodyPr>
          <a:lstStyle/>
          <a:p>
            <a:r>
              <a:rPr lang="ja-JP" altLang="en-US" dirty="0"/>
              <a:t> </a:t>
            </a:r>
            <a:r>
              <a:rPr lang="en-US" altLang="ja-JP" dirty="0"/>
              <a:t>【</a:t>
            </a:r>
            <a:r>
              <a:rPr lang="ja-JP" altLang="en-US" dirty="0"/>
              <a:t>旅マエ学習</a:t>
            </a:r>
            <a:r>
              <a:rPr lang="en-US" altLang="ja-JP" dirty="0"/>
              <a:t>】</a:t>
            </a:r>
            <a:r>
              <a:rPr lang="ja-JP" altLang="en-US" dirty="0"/>
              <a:t>徳島で広がる</a:t>
            </a:r>
            <a:r>
              <a:rPr lang="en-US" altLang="ja-JP" dirty="0"/>
              <a:t>SDGs</a:t>
            </a:r>
            <a:r>
              <a:rPr lang="ja-JP" altLang="en-US" dirty="0"/>
              <a:t>アクション－その２</a:t>
            </a:r>
          </a:p>
        </p:txBody>
      </p:sp>
      <p:sp>
        <p:nvSpPr>
          <p:cNvPr id="12" name="テキスト ボックス 11">
            <a:extLst>
              <a:ext uri="{FF2B5EF4-FFF2-40B4-BE49-F238E27FC236}">
                <a16:creationId xmlns:a16="http://schemas.microsoft.com/office/drawing/2014/main" id="{2D49AB29-F5F3-AD49-8A9E-22E5FF397716}"/>
              </a:ext>
            </a:extLst>
          </p:cNvPr>
          <p:cNvSpPr txBox="1"/>
          <p:nvPr/>
        </p:nvSpPr>
        <p:spPr>
          <a:xfrm>
            <a:off x="668338" y="910549"/>
            <a:ext cx="8763975" cy="307777"/>
          </a:xfrm>
          <a:prstGeom prst="rect">
            <a:avLst/>
          </a:prstGeom>
          <a:solidFill>
            <a:srgbClr val="28A838"/>
          </a:solidFill>
        </p:spPr>
        <p:txBody>
          <a:bodyPr wrap="squar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世界農業遺産に認定された「にし阿波の傾斜地農耕システム」（にし阿波）</a:t>
            </a:r>
          </a:p>
        </p:txBody>
      </p:sp>
      <p:sp>
        <p:nvSpPr>
          <p:cNvPr id="20" name="テキスト ボックス 19">
            <a:extLst>
              <a:ext uri="{FF2B5EF4-FFF2-40B4-BE49-F238E27FC236}">
                <a16:creationId xmlns:a16="http://schemas.microsoft.com/office/drawing/2014/main" id="{6678CF98-B792-FC09-909A-26A98781D033}"/>
              </a:ext>
            </a:extLst>
          </p:cNvPr>
          <p:cNvSpPr txBox="1"/>
          <p:nvPr/>
        </p:nvSpPr>
        <p:spPr>
          <a:xfrm>
            <a:off x="2941329" y="1349397"/>
            <a:ext cx="4994973" cy="861774"/>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「にし阿波の傾斜地農耕システム」は、</a:t>
            </a:r>
            <a:r>
              <a:rPr lang="en-US" altLang="ja-JP" sz="1000" dirty="0">
                <a:latin typeface="BIZ UDPゴシック" panose="020B0400000000000000" pitchFamily="50" charset="-128"/>
                <a:ea typeface="BIZ UDPゴシック" panose="020B0400000000000000" pitchFamily="50" charset="-128"/>
              </a:rPr>
              <a:t>2018</a:t>
            </a:r>
            <a:r>
              <a:rPr lang="ja-JP" altLang="en-US" sz="1000" dirty="0">
                <a:latin typeface="BIZ UDPゴシック" panose="020B0400000000000000" pitchFamily="50" charset="-128"/>
                <a:ea typeface="BIZ UDPゴシック" panose="020B0400000000000000" pitchFamily="50" charset="-128"/>
              </a:rPr>
              <a:t>年に中四国で初めて国連食糧農業機関</a:t>
            </a:r>
            <a:r>
              <a:rPr lang="en-US" altLang="ja-JP" sz="1000" dirty="0">
                <a:latin typeface="BIZ UDPゴシック" panose="020B0400000000000000" pitchFamily="50" charset="-128"/>
                <a:ea typeface="BIZ UDPゴシック" panose="020B0400000000000000" pitchFamily="50" charset="-128"/>
              </a:rPr>
              <a:t>(FAO)</a:t>
            </a:r>
            <a:r>
              <a:rPr lang="ja-JP" altLang="en-US" sz="1000" dirty="0">
                <a:latin typeface="BIZ UDPゴシック" panose="020B0400000000000000" pitchFamily="50" charset="-128"/>
                <a:ea typeface="BIZ UDPゴシック" panose="020B0400000000000000" pitchFamily="50" charset="-128"/>
              </a:rPr>
              <a:t>の世界農業遺産に認定。</a:t>
            </a:r>
            <a:r>
              <a:rPr lang="en-US" altLang="ja-JP" sz="1000" dirty="0">
                <a:latin typeface="BIZ UDPゴシック" panose="020B0400000000000000" pitchFamily="50" charset="-128"/>
                <a:ea typeface="BIZ UDPゴシック" panose="020B0400000000000000" pitchFamily="50" charset="-128"/>
              </a:rPr>
              <a:t>400</a:t>
            </a:r>
            <a:r>
              <a:rPr lang="ja-JP" altLang="en-US" sz="1000" dirty="0">
                <a:latin typeface="BIZ UDPゴシック" panose="020B0400000000000000" pitchFamily="50" charset="-128"/>
                <a:ea typeface="BIZ UDPゴシック" panose="020B0400000000000000" pitchFamily="50" charset="-128"/>
              </a:rPr>
              <a:t>年以上に渡り継承されてきた農村景観や食文化、農耕にまつわる伝統行事などの全てが、未来に向けて持続可能なものと認められ、食と農の危機的状況や生態系の破壊など世界が直面する問題解決にもつながるものと評価されています。</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AAC182F4-989A-87B5-F929-34A2983D6C2E}"/>
              </a:ext>
            </a:extLst>
          </p:cNvPr>
          <p:cNvSpPr txBox="1"/>
          <p:nvPr/>
        </p:nvSpPr>
        <p:spPr>
          <a:xfrm>
            <a:off x="668338" y="2744875"/>
            <a:ext cx="8763975" cy="307777"/>
          </a:xfrm>
          <a:prstGeom prst="rect">
            <a:avLst/>
          </a:prstGeom>
          <a:solidFill>
            <a:srgbClr val="C40D27"/>
          </a:solidFill>
        </p:spPr>
        <p:txBody>
          <a:bodyPr wrap="square" rtlCol="0">
            <a:spAutoFit/>
          </a:bodyPr>
          <a:lstStyle/>
          <a:p>
            <a:pPr fontAlgn="ctr"/>
            <a:r>
              <a:rPr lang="ja-JP" altLang="en-US" sz="1400" b="1" dirty="0">
                <a:solidFill>
                  <a:schemeClr val="bg1"/>
                </a:solidFill>
                <a:latin typeface="BIZ UDPゴシック" panose="020B0400000000000000" pitchFamily="50" charset="-128"/>
                <a:ea typeface="BIZ UDPゴシック" panose="020B0400000000000000" pitchFamily="50" charset="-128"/>
              </a:rPr>
              <a:t>次の時代を引っ張るリーダーを育成！</a:t>
            </a:r>
            <a:r>
              <a:rPr lang="en-US" altLang="ja-JP" sz="1400" b="1" dirty="0">
                <a:solidFill>
                  <a:schemeClr val="bg1"/>
                </a:solidFill>
                <a:latin typeface="BIZ UDPゴシック" panose="020B0400000000000000" pitchFamily="50" charset="-128"/>
                <a:ea typeface="BIZ UDPゴシック" panose="020B0400000000000000" pitchFamily="50" charset="-128"/>
              </a:rPr>
              <a:t>SDGs×</a:t>
            </a:r>
            <a:r>
              <a:rPr lang="ja-JP" altLang="en-US" sz="1400" b="1" dirty="0">
                <a:solidFill>
                  <a:schemeClr val="bg1"/>
                </a:solidFill>
                <a:latin typeface="BIZ UDPゴシック" panose="020B0400000000000000" pitchFamily="50" charset="-128"/>
                <a:ea typeface="BIZ UDPゴシック" panose="020B0400000000000000" pitchFamily="50" charset="-128"/>
              </a:rPr>
              <a:t>県立海部高校（海部町）</a:t>
            </a:r>
          </a:p>
        </p:txBody>
      </p:sp>
      <p:sp>
        <p:nvSpPr>
          <p:cNvPr id="26" name="テキスト ボックス 25">
            <a:extLst>
              <a:ext uri="{FF2B5EF4-FFF2-40B4-BE49-F238E27FC236}">
                <a16:creationId xmlns:a16="http://schemas.microsoft.com/office/drawing/2014/main" id="{7DF9E30D-4001-7353-E4B5-7794FE48DCA5}"/>
              </a:ext>
            </a:extLst>
          </p:cNvPr>
          <p:cNvSpPr txBox="1"/>
          <p:nvPr/>
        </p:nvSpPr>
        <p:spPr>
          <a:xfrm>
            <a:off x="2996614" y="3183723"/>
            <a:ext cx="5037842" cy="861774"/>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海部高校では</a:t>
            </a:r>
            <a:r>
              <a:rPr lang="en-US" altLang="ja-JP" sz="1000" dirty="0">
                <a:latin typeface="BIZ UDPゴシック" panose="020B0400000000000000" pitchFamily="50" charset="-128"/>
                <a:ea typeface="BIZ UDPゴシック" panose="020B0400000000000000" pitchFamily="50" charset="-128"/>
              </a:rPr>
              <a:t>SDGs</a:t>
            </a:r>
            <a:r>
              <a:rPr lang="ja-JP" altLang="en-US" sz="1000" dirty="0">
                <a:latin typeface="BIZ UDPゴシック" panose="020B0400000000000000" pitchFamily="50" charset="-128"/>
                <a:ea typeface="BIZ UDPゴシック" panose="020B0400000000000000" pitchFamily="50" charset="-128"/>
              </a:rPr>
              <a:t>の学習や体験活動に力を入れています。県内の先進的取り組みを行う団体や他校との</a:t>
            </a:r>
            <a:r>
              <a:rPr lang="en-US" altLang="ja-JP" sz="1000" dirty="0">
                <a:latin typeface="BIZ UDPゴシック" panose="020B0400000000000000" pitchFamily="50" charset="-128"/>
                <a:ea typeface="BIZ UDPゴシック" panose="020B0400000000000000" pitchFamily="50" charset="-128"/>
              </a:rPr>
              <a:t>SDGs</a:t>
            </a:r>
            <a:r>
              <a:rPr lang="ja-JP" altLang="en-US" sz="1000" dirty="0">
                <a:latin typeface="BIZ UDPゴシック" panose="020B0400000000000000" pitchFamily="50" charset="-128"/>
                <a:ea typeface="BIZ UDPゴシック" panose="020B0400000000000000" pitchFamily="50" charset="-128"/>
              </a:rPr>
              <a:t>交流では積極的な意見交換を行い、</a:t>
            </a:r>
            <a:r>
              <a:rPr lang="en-US" altLang="ja-JP" sz="1000" dirty="0">
                <a:latin typeface="BIZ UDPゴシック" panose="020B0400000000000000" pitchFamily="50" charset="-128"/>
                <a:ea typeface="BIZ UDPゴシック" panose="020B0400000000000000" pitchFamily="50" charset="-128"/>
              </a:rPr>
              <a:t>SDGs</a:t>
            </a:r>
            <a:r>
              <a:rPr lang="ja-JP" altLang="en-US" sz="1000" dirty="0">
                <a:latin typeface="BIZ UDPゴシック" panose="020B0400000000000000" pitchFamily="50" charset="-128"/>
                <a:ea typeface="BIZ UDPゴシック" panose="020B0400000000000000" pitchFamily="50" charset="-128"/>
              </a:rPr>
              <a:t>カードゲームを使った学習では</a:t>
            </a:r>
            <a:r>
              <a:rPr lang="en-US" altLang="ja-JP" sz="1000" dirty="0">
                <a:latin typeface="BIZ UDPゴシック" panose="020B0400000000000000" pitchFamily="50" charset="-128"/>
                <a:ea typeface="BIZ UDPゴシック" panose="020B0400000000000000" pitchFamily="50" charset="-128"/>
              </a:rPr>
              <a:t>SDGs</a:t>
            </a:r>
            <a:r>
              <a:rPr lang="ja-JP" altLang="en-US" sz="1000" dirty="0">
                <a:latin typeface="BIZ UDPゴシック" panose="020B0400000000000000" pitchFamily="50" charset="-128"/>
                <a:ea typeface="BIZ UDPゴシック" panose="020B0400000000000000" pitchFamily="50" charset="-128"/>
              </a:rPr>
              <a:t>の本質を探究しています。近い将来、時代を引っ張るリーダー世代となることを見据え、高校生のうちから</a:t>
            </a:r>
            <a:r>
              <a:rPr lang="en-US" altLang="ja-JP" sz="1000" dirty="0">
                <a:latin typeface="BIZ UDPゴシック" panose="020B0400000000000000" pitchFamily="50" charset="-128"/>
                <a:ea typeface="BIZ UDPゴシック" panose="020B0400000000000000" pitchFamily="50" charset="-128"/>
              </a:rPr>
              <a:t>SDGs</a:t>
            </a:r>
            <a:r>
              <a:rPr lang="ja-JP" altLang="en-US" sz="1000" dirty="0">
                <a:latin typeface="BIZ UDPゴシック" panose="020B0400000000000000" pitchFamily="50" charset="-128"/>
                <a:ea typeface="BIZ UDPゴシック" panose="020B0400000000000000" pitchFamily="50" charset="-128"/>
              </a:rPr>
              <a:t>に親しみ、「自分ごと」として捉えられる人材を育成しています。</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B9763E27-DCDB-1363-49EE-1C1FAD38DD5F}"/>
              </a:ext>
            </a:extLst>
          </p:cNvPr>
          <p:cNvSpPr txBox="1"/>
          <p:nvPr/>
        </p:nvSpPr>
        <p:spPr>
          <a:xfrm>
            <a:off x="668338" y="4612008"/>
            <a:ext cx="8763975" cy="307777"/>
          </a:xfrm>
          <a:prstGeom prst="rect">
            <a:avLst/>
          </a:prstGeom>
          <a:solidFill>
            <a:srgbClr val="0075B9"/>
          </a:solidFill>
        </p:spPr>
        <p:txBody>
          <a:bodyPr wrap="squar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漁業の安定化と海洋保全へ あまべ牡蠣スマート養殖事業</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海陽町）</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9D629EF1-285B-BA79-98E2-09887C0276CD}"/>
              </a:ext>
            </a:extLst>
          </p:cNvPr>
          <p:cNvSpPr txBox="1"/>
          <p:nvPr/>
        </p:nvSpPr>
        <p:spPr>
          <a:xfrm>
            <a:off x="2996614" y="5017061"/>
            <a:ext cx="4939688" cy="707886"/>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海陽町は地元団体や教育機関、企業関係者らと協力し、</a:t>
            </a:r>
            <a:r>
              <a:rPr lang="en-US" altLang="ja-JP" sz="1000" dirty="0">
                <a:latin typeface="BIZ UDPゴシック" panose="020B0400000000000000" pitchFamily="50" charset="-128"/>
                <a:ea typeface="BIZ UDPゴシック" panose="020B0400000000000000" pitchFamily="50" charset="-128"/>
              </a:rPr>
              <a:t>ICT(</a:t>
            </a:r>
            <a:r>
              <a:rPr lang="ja-JP" altLang="en-US" sz="1000" dirty="0">
                <a:latin typeface="BIZ UDPゴシック" panose="020B0400000000000000" pitchFamily="50" charset="-128"/>
                <a:ea typeface="BIZ UDPゴシック" panose="020B0400000000000000" pitchFamily="50" charset="-128"/>
              </a:rPr>
              <a:t>情報伝達技術</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と</a:t>
            </a:r>
            <a:r>
              <a:rPr lang="en-US" altLang="ja-JP" sz="1000" dirty="0" err="1">
                <a:latin typeface="BIZ UDPゴシック" panose="020B0400000000000000" pitchFamily="50" charset="-128"/>
                <a:ea typeface="BIZ UDPゴシック" panose="020B0400000000000000" pitchFamily="50" charset="-128"/>
              </a:rPr>
              <a:t>Iot</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モノのインターネット</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を活用した漁業の安定化と効率化を目指す「あまべ牡蠣スマート養殖事業」を那佐湾で進めています。牡蠣は大量の海水をろ過して浄化するとともに炭素吸収効果もあり、持続可能な漁業の確立に加え、海洋環境の保全にも寄与します。</a:t>
            </a:r>
            <a:endParaRPr kumimoji="1" lang="ja-JP" altLang="en-US" sz="1000" dirty="0">
              <a:latin typeface="BIZ UDPゴシック" panose="020B0400000000000000" pitchFamily="50" charset="-128"/>
              <a:ea typeface="BIZ UDPゴシック" panose="020B0400000000000000" pitchFamily="50" charset="-128"/>
            </a:endParaRPr>
          </a:p>
        </p:txBody>
      </p:sp>
      <p:grpSp>
        <p:nvGrpSpPr>
          <p:cNvPr id="22" name="グループ化 21">
            <a:extLst>
              <a:ext uri="{FF2B5EF4-FFF2-40B4-BE49-F238E27FC236}">
                <a16:creationId xmlns:a16="http://schemas.microsoft.com/office/drawing/2014/main" id="{4C7DFDAA-5949-BB49-6190-8BB7EC45B9A5}"/>
              </a:ext>
            </a:extLst>
          </p:cNvPr>
          <p:cNvGrpSpPr/>
          <p:nvPr/>
        </p:nvGrpSpPr>
        <p:grpSpPr>
          <a:xfrm>
            <a:off x="8123147" y="5137791"/>
            <a:ext cx="1309166" cy="613558"/>
            <a:chOff x="8123147" y="5137791"/>
            <a:chExt cx="1309166" cy="613558"/>
          </a:xfrm>
        </p:grpSpPr>
        <p:pic>
          <p:nvPicPr>
            <p:cNvPr id="18" name="図 17">
              <a:extLst>
                <a:ext uri="{FF2B5EF4-FFF2-40B4-BE49-F238E27FC236}">
                  <a16:creationId xmlns:a16="http://schemas.microsoft.com/office/drawing/2014/main" id="{0229D0C4-090E-F9D6-51B1-085F0CFC92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3147" y="5144548"/>
              <a:ext cx="606801" cy="606801"/>
            </a:xfrm>
            <a:prstGeom prst="rect">
              <a:avLst/>
            </a:prstGeom>
          </p:spPr>
        </p:pic>
        <p:pic>
          <p:nvPicPr>
            <p:cNvPr id="45" name="図 44">
              <a:extLst>
                <a:ext uri="{FF2B5EF4-FFF2-40B4-BE49-F238E27FC236}">
                  <a16:creationId xmlns:a16="http://schemas.microsoft.com/office/drawing/2014/main" id="{193512B0-670E-CAE1-36D9-ABD06D5811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25512" y="5137791"/>
              <a:ext cx="606801" cy="606801"/>
            </a:xfrm>
            <a:prstGeom prst="rect">
              <a:avLst/>
            </a:prstGeom>
          </p:spPr>
        </p:pic>
      </p:grpSp>
      <p:grpSp>
        <p:nvGrpSpPr>
          <p:cNvPr id="15" name="グループ化 14">
            <a:extLst>
              <a:ext uri="{FF2B5EF4-FFF2-40B4-BE49-F238E27FC236}">
                <a16:creationId xmlns:a16="http://schemas.microsoft.com/office/drawing/2014/main" id="{1D289790-732A-4355-3C64-A37FEEEF3FFE}"/>
              </a:ext>
            </a:extLst>
          </p:cNvPr>
          <p:cNvGrpSpPr/>
          <p:nvPr/>
        </p:nvGrpSpPr>
        <p:grpSpPr>
          <a:xfrm>
            <a:off x="8123147" y="1347698"/>
            <a:ext cx="1309166" cy="616111"/>
            <a:chOff x="8123147" y="2062854"/>
            <a:chExt cx="1309166" cy="616111"/>
          </a:xfrm>
        </p:grpSpPr>
        <p:pic>
          <p:nvPicPr>
            <p:cNvPr id="9" name="図 8">
              <a:extLst>
                <a:ext uri="{FF2B5EF4-FFF2-40B4-BE49-F238E27FC236}">
                  <a16:creationId xmlns:a16="http://schemas.microsoft.com/office/drawing/2014/main" id="{271066D9-CCE2-590B-D828-9F18BE03C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25512" y="2062854"/>
              <a:ext cx="606801" cy="606801"/>
            </a:xfrm>
            <a:prstGeom prst="rect">
              <a:avLst/>
            </a:prstGeom>
          </p:spPr>
        </p:pic>
        <p:pic>
          <p:nvPicPr>
            <p:cNvPr id="11" name="図 10">
              <a:extLst>
                <a:ext uri="{FF2B5EF4-FFF2-40B4-BE49-F238E27FC236}">
                  <a16:creationId xmlns:a16="http://schemas.microsoft.com/office/drawing/2014/main" id="{3867AF9D-8F83-DCE4-6B42-03D6A793B5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23147" y="2072164"/>
              <a:ext cx="606801" cy="606801"/>
            </a:xfrm>
            <a:prstGeom prst="rect">
              <a:avLst/>
            </a:prstGeom>
          </p:spPr>
        </p:pic>
      </p:grpSp>
      <p:grpSp>
        <p:nvGrpSpPr>
          <p:cNvPr id="38" name="グループ化 37">
            <a:extLst>
              <a:ext uri="{FF2B5EF4-FFF2-40B4-BE49-F238E27FC236}">
                <a16:creationId xmlns:a16="http://schemas.microsoft.com/office/drawing/2014/main" id="{EAA0715F-AE11-A83A-F24D-E096B4340AF9}"/>
              </a:ext>
            </a:extLst>
          </p:cNvPr>
          <p:cNvGrpSpPr/>
          <p:nvPr/>
        </p:nvGrpSpPr>
        <p:grpSpPr>
          <a:xfrm>
            <a:off x="8123147" y="3157154"/>
            <a:ext cx="1309166" cy="608871"/>
            <a:chOff x="8123147" y="3865040"/>
            <a:chExt cx="1309166" cy="608871"/>
          </a:xfrm>
        </p:grpSpPr>
        <p:pic>
          <p:nvPicPr>
            <p:cNvPr id="35" name="図 34">
              <a:extLst>
                <a:ext uri="{FF2B5EF4-FFF2-40B4-BE49-F238E27FC236}">
                  <a16:creationId xmlns:a16="http://schemas.microsoft.com/office/drawing/2014/main" id="{2122A287-4419-0AFE-B6C0-DD706A0CE3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23147" y="3867110"/>
              <a:ext cx="606801" cy="606801"/>
            </a:xfrm>
            <a:prstGeom prst="rect">
              <a:avLst/>
            </a:prstGeom>
          </p:spPr>
        </p:pic>
        <p:pic>
          <p:nvPicPr>
            <p:cNvPr id="37" name="図 36">
              <a:extLst>
                <a:ext uri="{FF2B5EF4-FFF2-40B4-BE49-F238E27FC236}">
                  <a16:creationId xmlns:a16="http://schemas.microsoft.com/office/drawing/2014/main" id="{72606516-B4E9-ABAC-CB02-8A654A2A5B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25512" y="3865040"/>
              <a:ext cx="606801" cy="606801"/>
            </a:xfrm>
            <a:prstGeom prst="rect">
              <a:avLst/>
            </a:prstGeom>
          </p:spPr>
        </p:pic>
      </p:grpSp>
    </p:spTree>
    <p:extLst>
      <p:ext uri="{BB962C8B-B14F-4D97-AF65-F5344CB8AC3E}">
        <p14:creationId xmlns:p14="http://schemas.microsoft.com/office/powerpoint/2010/main" val="392659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C1E5E-B829-7D95-6457-D7D0AA4A7AFA}"/>
            </a:ext>
          </a:extLst>
        </p:cNvPr>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62CC2263-88C9-F4BD-3984-956AECF0BDD6}"/>
              </a:ext>
            </a:extLst>
          </p:cNvPr>
          <p:cNvSpPr>
            <a:spLocks noGrp="1"/>
          </p:cNvSpPr>
          <p:nvPr>
            <p:ph type="sldNum" sz="quarter" idx="12"/>
          </p:nvPr>
        </p:nvSpPr>
        <p:spPr/>
        <p:txBody>
          <a:bodyPr/>
          <a:lstStyle/>
          <a:p>
            <a:fld id="{7F017380-7033-4F00-8397-3745051E6906}" type="slidenum">
              <a:rPr lang="ja-JP" altLang="en-US" smtClean="0"/>
              <a:pPr/>
              <a:t>11</a:t>
            </a:fld>
            <a:endParaRPr lang="ja-JP" altLang="en-US" dirty="0"/>
          </a:p>
        </p:txBody>
      </p:sp>
      <p:sp>
        <p:nvSpPr>
          <p:cNvPr id="2" name="タイトル 1">
            <a:extLst>
              <a:ext uri="{FF2B5EF4-FFF2-40B4-BE49-F238E27FC236}">
                <a16:creationId xmlns:a16="http://schemas.microsoft.com/office/drawing/2014/main" id="{8BBC8C71-2FF7-A472-3D6D-B6CC42AE7239}"/>
              </a:ext>
            </a:extLst>
          </p:cNvPr>
          <p:cNvSpPr>
            <a:spLocks noGrp="1"/>
          </p:cNvSpPr>
          <p:nvPr>
            <p:ph type="title"/>
          </p:nvPr>
        </p:nvSpPr>
        <p:spPr>
          <a:xfrm>
            <a:off x="220663" y="26978"/>
            <a:ext cx="7356125" cy="379864"/>
          </a:xfrm>
        </p:spPr>
        <p:txBody>
          <a:bodyPr>
            <a:noAutofit/>
          </a:bodyPr>
          <a:lstStyle/>
          <a:p>
            <a:r>
              <a:rPr lang="ja-JP" altLang="en-US" dirty="0"/>
              <a:t> </a:t>
            </a:r>
            <a:r>
              <a:rPr lang="en-US" altLang="ja-JP" dirty="0"/>
              <a:t>【</a:t>
            </a:r>
            <a:r>
              <a:rPr lang="ja-JP" altLang="en-US" dirty="0"/>
              <a:t>旅マエ学習</a:t>
            </a:r>
            <a:r>
              <a:rPr lang="en-US" altLang="ja-JP" dirty="0"/>
              <a:t>】</a:t>
            </a:r>
            <a:r>
              <a:rPr lang="ja-JP" altLang="en-US" dirty="0"/>
              <a:t> 探究テーマを決めよう</a:t>
            </a:r>
          </a:p>
        </p:txBody>
      </p:sp>
      <p:sp>
        <p:nvSpPr>
          <p:cNvPr id="3" name="テキスト ボックス 2">
            <a:extLst>
              <a:ext uri="{FF2B5EF4-FFF2-40B4-BE49-F238E27FC236}">
                <a16:creationId xmlns:a16="http://schemas.microsoft.com/office/drawing/2014/main" id="{4C989ED6-2F13-FD7A-D319-EF10FD593FC9}"/>
              </a:ext>
            </a:extLst>
          </p:cNvPr>
          <p:cNvSpPr txBox="1"/>
          <p:nvPr/>
        </p:nvSpPr>
        <p:spPr>
          <a:xfrm>
            <a:off x="224313" y="507940"/>
            <a:ext cx="6524543" cy="707886"/>
          </a:xfrm>
          <a:prstGeom prst="rect">
            <a:avLst/>
          </a:prstGeom>
          <a:noFill/>
        </p:spPr>
        <p:txBody>
          <a:bodyPr wrap="none" rtlCol="0">
            <a:spAutoFit/>
          </a:bodyPr>
          <a:lstStyle/>
          <a:p>
            <a:r>
              <a:rPr lang="ja-JP" altLang="en-US" b="1" dirty="0">
                <a:solidFill>
                  <a:srgbClr val="C00000"/>
                </a:solidFill>
                <a:latin typeface="BIZ UDPゴシック" panose="020B0400000000000000" pitchFamily="50" charset="-128"/>
                <a:ea typeface="BIZ UDPゴシック" panose="020B0400000000000000" pitchFamily="50" charset="-128"/>
              </a:rPr>
              <a:t>今回の探求学習の旅で、徳島で探求したいテーマを決めよう</a:t>
            </a:r>
          </a:p>
          <a:p>
            <a:endParaRPr lang="en-US" altLang="ja-JP" sz="8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ポイントは、自分たちが本当に「知りたい、学びたい」と思うテーマにすることです。</a:t>
            </a:r>
            <a:endParaRPr lang="en-US" altLang="ja-JP" sz="1400" dirty="0">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B98794CC-9E0E-CBAD-AFBB-F25EBB28E268}"/>
              </a:ext>
            </a:extLst>
          </p:cNvPr>
          <p:cNvSpPr/>
          <p:nvPr/>
        </p:nvSpPr>
        <p:spPr>
          <a:xfrm>
            <a:off x="463135" y="1444170"/>
            <a:ext cx="6518214" cy="343874"/>
          </a:xfrm>
          <a:prstGeom prst="roundRect">
            <a:avLst/>
          </a:prstGeom>
          <a:noFill/>
          <a:ln w="25400" cmpd="sng">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rPr>
              <a:t>現地学習において興味のあるテーマポイントをまとめよう</a:t>
            </a:r>
          </a:p>
        </p:txBody>
      </p:sp>
      <p:cxnSp>
        <p:nvCxnSpPr>
          <p:cNvPr id="11" name="直線コネクタ 10">
            <a:extLst>
              <a:ext uri="{FF2B5EF4-FFF2-40B4-BE49-F238E27FC236}">
                <a16:creationId xmlns:a16="http://schemas.microsoft.com/office/drawing/2014/main" id="{7A419228-072A-31C3-5612-858913C1B72F}"/>
              </a:ext>
            </a:extLst>
          </p:cNvPr>
          <p:cNvCxnSpPr>
            <a:cxnSpLocks/>
          </p:cNvCxnSpPr>
          <p:nvPr/>
        </p:nvCxnSpPr>
        <p:spPr>
          <a:xfrm>
            <a:off x="319111" y="1793240"/>
            <a:ext cx="651821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09AC99F0-80DB-037E-7377-F97993A7B6E2}"/>
              </a:ext>
            </a:extLst>
          </p:cNvPr>
          <p:cNvSpPr/>
          <p:nvPr/>
        </p:nvSpPr>
        <p:spPr>
          <a:xfrm>
            <a:off x="328690" y="1497025"/>
            <a:ext cx="143566" cy="281687"/>
          </a:xfrm>
          <a:prstGeom prst="rect">
            <a:avLst/>
          </a:prstGeom>
          <a:solidFill>
            <a:srgbClr val="002060"/>
          </a:solidFill>
          <a:ln>
            <a:solidFill>
              <a:srgbClr val="00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5" name="四角形: 角を丸くする 14">
            <a:extLst>
              <a:ext uri="{FF2B5EF4-FFF2-40B4-BE49-F238E27FC236}">
                <a16:creationId xmlns:a16="http://schemas.microsoft.com/office/drawing/2014/main" id="{D24CF3A6-75AA-B6A4-60DE-D592DEF88518}"/>
              </a:ext>
            </a:extLst>
          </p:cNvPr>
          <p:cNvSpPr/>
          <p:nvPr/>
        </p:nvSpPr>
        <p:spPr>
          <a:xfrm>
            <a:off x="589463" y="1929001"/>
            <a:ext cx="8968462" cy="169477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6" name="テキスト ボックス 15">
            <a:extLst>
              <a:ext uri="{FF2B5EF4-FFF2-40B4-BE49-F238E27FC236}">
                <a16:creationId xmlns:a16="http://schemas.microsoft.com/office/drawing/2014/main" id="{F265A542-5830-19BB-6C3F-8B1FC8492635}"/>
              </a:ext>
            </a:extLst>
          </p:cNvPr>
          <p:cNvSpPr txBox="1"/>
          <p:nvPr/>
        </p:nvSpPr>
        <p:spPr>
          <a:xfrm>
            <a:off x="815046" y="1906458"/>
            <a:ext cx="4278105" cy="373231"/>
          </a:xfrm>
          <a:prstGeom prst="rect">
            <a:avLst/>
          </a:prstGeom>
          <a:noFill/>
        </p:spPr>
        <p:txBody>
          <a:bodyPr wrap="square" lIns="52000" tIns="52000" rIns="52000" bIns="52000" rtlCol="0">
            <a:spAutoFit/>
          </a:bodyPr>
          <a:lstStyle/>
          <a:p>
            <a:pPr>
              <a:lnSpc>
                <a:spcPct val="150000"/>
              </a:lnSpc>
            </a:pPr>
            <a:r>
              <a:rPr kumimoji="1" lang="ja-JP" altLang="en-US" sz="1400" b="1" dirty="0">
                <a:latin typeface="BIZ UDPゴシック" panose="020B0400000000000000" pitchFamily="50" charset="-128"/>
                <a:ea typeface="BIZ UDPゴシック" panose="020B0400000000000000" pitchFamily="50" charset="-128"/>
              </a:rPr>
              <a:t>■あなたの興味のあるテーマ</a:t>
            </a:r>
            <a:endParaRPr kumimoji="1" lang="en-US" altLang="ja-JP" sz="1400" b="1" dirty="0">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DBE465A8-29CD-9DB4-4E0A-46B4DF6D7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3045" y="533639"/>
            <a:ext cx="1324375" cy="1364373"/>
          </a:xfrm>
          <a:prstGeom prst="rect">
            <a:avLst/>
          </a:prstGeom>
        </p:spPr>
      </p:pic>
      <p:sp>
        <p:nvSpPr>
          <p:cNvPr id="5" name="四角形: 角を丸くする 4">
            <a:extLst>
              <a:ext uri="{FF2B5EF4-FFF2-40B4-BE49-F238E27FC236}">
                <a16:creationId xmlns:a16="http://schemas.microsoft.com/office/drawing/2014/main" id="{042A128E-80B5-183D-CD17-D5500D48102D}"/>
              </a:ext>
            </a:extLst>
          </p:cNvPr>
          <p:cNvSpPr/>
          <p:nvPr/>
        </p:nvSpPr>
        <p:spPr>
          <a:xfrm>
            <a:off x="463018" y="3801848"/>
            <a:ext cx="4358012" cy="355350"/>
          </a:xfrm>
          <a:prstGeom prst="roundRect">
            <a:avLst/>
          </a:prstGeom>
          <a:noFill/>
          <a:ln w="25400" cmpd="sng">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rPr>
              <a:t>特に興味があるテーマを選ぼう</a:t>
            </a:r>
          </a:p>
        </p:txBody>
      </p:sp>
      <p:grpSp>
        <p:nvGrpSpPr>
          <p:cNvPr id="12" name="グループ化 11">
            <a:extLst>
              <a:ext uri="{FF2B5EF4-FFF2-40B4-BE49-F238E27FC236}">
                <a16:creationId xmlns:a16="http://schemas.microsoft.com/office/drawing/2014/main" id="{56F59106-2A7E-1AC7-BCA2-227C82385C58}"/>
              </a:ext>
            </a:extLst>
          </p:cNvPr>
          <p:cNvGrpSpPr/>
          <p:nvPr/>
        </p:nvGrpSpPr>
        <p:grpSpPr>
          <a:xfrm>
            <a:off x="328690" y="3868247"/>
            <a:ext cx="4463256" cy="281687"/>
            <a:chOff x="536811" y="2167659"/>
            <a:chExt cx="2374525" cy="195014"/>
          </a:xfrm>
        </p:grpSpPr>
        <p:sp>
          <p:nvSpPr>
            <p:cNvPr id="18" name="正方形/長方形 17">
              <a:extLst>
                <a:ext uri="{FF2B5EF4-FFF2-40B4-BE49-F238E27FC236}">
                  <a16:creationId xmlns:a16="http://schemas.microsoft.com/office/drawing/2014/main" id="{38E46FF6-28CB-9D21-7F01-1EA8158C6628}"/>
                </a:ext>
              </a:extLst>
            </p:cNvPr>
            <p:cNvSpPr/>
            <p:nvPr/>
          </p:nvSpPr>
          <p:spPr>
            <a:xfrm>
              <a:off x="541552" y="2167659"/>
              <a:ext cx="71845" cy="195014"/>
            </a:xfrm>
            <a:prstGeom prst="rect">
              <a:avLst/>
            </a:prstGeom>
            <a:solidFill>
              <a:srgbClr val="002060"/>
            </a:solidFill>
            <a:ln>
              <a:solidFill>
                <a:srgbClr val="00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2600"/>
            </a:p>
          </p:txBody>
        </p:sp>
        <p:cxnSp>
          <p:nvCxnSpPr>
            <p:cNvPr id="19" name="直線コネクタ 18">
              <a:extLst>
                <a:ext uri="{FF2B5EF4-FFF2-40B4-BE49-F238E27FC236}">
                  <a16:creationId xmlns:a16="http://schemas.microsoft.com/office/drawing/2014/main" id="{8166F1C9-DC4C-C241-E350-3D24C041A276}"/>
                </a:ext>
              </a:extLst>
            </p:cNvPr>
            <p:cNvCxnSpPr>
              <a:cxnSpLocks/>
            </p:cNvCxnSpPr>
            <p:nvPr/>
          </p:nvCxnSpPr>
          <p:spPr>
            <a:xfrm>
              <a:off x="536811" y="2358743"/>
              <a:ext cx="237452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aphicFrame>
        <p:nvGraphicFramePr>
          <p:cNvPr id="20" name="表 19">
            <a:extLst>
              <a:ext uri="{FF2B5EF4-FFF2-40B4-BE49-F238E27FC236}">
                <a16:creationId xmlns:a16="http://schemas.microsoft.com/office/drawing/2014/main" id="{9CF660DD-6546-831B-0DAE-863247D1CA35}"/>
              </a:ext>
            </a:extLst>
          </p:cNvPr>
          <p:cNvGraphicFramePr>
            <a:graphicFrameLocks noGrp="1"/>
          </p:cNvGraphicFramePr>
          <p:nvPr>
            <p:extLst>
              <p:ext uri="{D42A27DB-BD31-4B8C-83A1-F6EECF244321}">
                <p14:modId xmlns:p14="http://schemas.microsoft.com/office/powerpoint/2010/main" val="910019110"/>
              </p:ext>
            </p:extLst>
          </p:nvPr>
        </p:nvGraphicFramePr>
        <p:xfrm>
          <a:off x="589346" y="4377629"/>
          <a:ext cx="9076512" cy="1754180"/>
        </p:xfrm>
        <a:graphic>
          <a:graphicData uri="http://schemas.openxmlformats.org/drawingml/2006/table">
            <a:tbl>
              <a:tblPr firstRow="1" bandRow="1">
                <a:tableStyleId>{5C22544A-7EE6-4342-B048-85BDC9FD1C3A}</a:tableStyleId>
              </a:tblPr>
              <a:tblGrid>
                <a:gridCol w="1115024">
                  <a:extLst>
                    <a:ext uri="{9D8B030D-6E8A-4147-A177-3AD203B41FA5}">
                      <a16:colId xmlns:a16="http://schemas.microsoft.com/office/drawing/2014/main" val="227715319"/>
                    </a:ext>
                  </a:extLst>
                </a:gridCol>
                <a:gridCol w="4019422">
                  <a:extLst>
                    <a:ext uri="{9D8B030D-6E8A-4147-A177-3AD203B41FA5}">
                      <a16:colId xmlns:a16="http://schemas.microsoft.com/office/drawing/2014/main" val="2154091831"/>
                    </a:ext>
                  </a:extLst>
                </a:gridCol>
                <a:gridCol w="3942066">
                  <a:extLst>
                    <a:ext uri="{9D8B030D-6E8A-4147-A177-3AD203B41FA5}">
                      <a16:colId xmlns:a16="http://schemas.microsoft.com/office/drawing/2014/main" val="3163888322"/>
                    </a:ext>
                  </a:extLst>
                </a:gridCol>
              </a:tblGrid>
              <a:tr h="316514">
                <a:tc>
                  <a:txBody>
                    <a:bodyPr/>
                    <a:lstStyle/>
                    <a:p>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marL="132080" marR="132080" marT="66040" marB="6604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テーマ</a:t>
                      </a:r>
                    </a:p>
                  </a:txBody>
                  <a:tcPr marL="132080" marR="132080" marT="66040" marB="6604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現地で参考にする施設／内容</a:t>
                      </a:r>
                    </a:p>
                  </a:txBody>
                  <a:tcPr marL="132080" marR="132080" marT="66040" marB="6604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2971562"/>
                  </a:ext>
                </a:extLst>
              </a:tr>
              <a:tr h="459420">
                <a:tc>
                  <a:txBody>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第一希望</a:t>
                      </a:r>
                    </a:p>
                  </a:txBody>
                  <a:tcPr marL="132080" marR="132080" marT="66040" marB="6604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marL="132080" marR="132080" marT="66040" marB="6604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marL="132080" marR="132080" marT="66040" marB="6604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976017"/>
                  </a:ext>
                </a:extLst>
              </a:tr>
              <a:tr h="459420">
                <a:tc>
                  <a:txBody>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第二希望</a:t>
                      </a:r>
                    </a:p>
                  </a:txBody>
                  <a:tcPr marL="132080" marR="132080" marT="66040" marB="6604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marL="132080" marR="132080" marT="66040" marB="6604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marL="132080" marR="132080" marT="66040" marB="6604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5620753"/>
                  </a:ext>
                </a:extLst>
              </a:tr>
              <a:tr h="459420">
                <a:tc>
                  <a:txBody>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第三希望</a:t>
                      </a:r>
                    </a:p>
                  </a:txBody>
                  <a:tcPr marL="132080" marR="132080" marT="66040" marB="6604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marL="132080" marR="132080" marT="66040" marB="6604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marL="132080" marR="132080" marT="66040" marB="6604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8584928"/>
                  </a:ext>
                </a:extLst>
              </a:tr>
            </a:tbl>
          </a:graphicData>
        </a:graphic>
      </p:graphicFrame>
    </p:spTree>
    <p:extLst>
      <p:ext uri="{BB962C8B-B14F-4D97-AF65-F5344CB8AC3E}">
        <p14:creationId xmlns:p14="http://schemas.microsoft.com/office/powerpoint/2010/main" val="412319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9D989-9371-7346-B49C-8CE457F03979}"/>
            </a:ext>
          </a:extLst>
        </p:cNvPr>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CED8B95D-B3C1-CB44-AC9E-32E14B1A64EE}"/>
              </a:ext>
            </a:extLst>
          </p:cNvPr>
          <p:cNvSpPr>
            <a:spLocks noGrp="1"/>
          </p:cNvSpPr>
          <p:nvPr>
            <p:ph type="sldNum" sz="quarter" idx="12"/>
          </p:nvPr>
        </p:nvSpPr>
        <p:spPr/>
        <p:txBody>
          <a:bodyPr/>
          <a:lstStyle/>
          <a:p>
            <a:fld id="{7F017380-7033-4F00-8397-3745051E6906}" type="slidenum">
              <a:rPr lang="ja-JP" altLang="en-US" smtClean="0"/>
              <a:pPr/>
              <a:t>12</a:t>
            </a:fld>
            <a:endParaRPr lang="ja-JP" altLang="en-US" dirty="0"/>
          </a:p>
        </p:txBody>
      </p:sp>
      <p:sp>
        <p:nvSpPr>
          <p:cNvPr id="2" name="タイトル 1">
            <a:extLst>
              <a:ext uri="{FF2B5EF4-FFF2-40B4-BE49-F238E27FC236}">
                <a16:creationId xmlns:a16="http://schemas.microsoft.com/office/drawing/2014/main" id="{11980CE3-1572-8DB5-6576-C311D25F1670}"/>
              </a:ext>
            </a:extLst>
          </p:cNvPr>
          <p:cNvSpPr>
            <a:spLocks noGrp="1"/>
          </p:cNvSpPr>
          <p:nvPr>
            <p:ph type="title"/>
          </p:nvPr>
        </p:nvSpPr>
        <p:spPr>
          <a:xfrm>
            <a:off x="220663" y="26978"/>
            <a:ext cx="7356125" cy="379864"/>
          </a:xfrm>
        </p:spPr>
        <p:txBody>
          <a:bodyPr>
            <a:noAutofit/>
          </a:bodyPr>
          <a:lstStyle/>
          <a:p>
            <a:r>
              <a:rPr lang="ja-JP" altLang="en-US" dirty="0"/>
              <a:t> </a:t>
            </a:r>
            <a:r>
              <a:rPr lang="en-US" altLang="ja-JP" dirty="0"/>
              <a:t>【</a:t>
            </a:r>
            <a:r>
              <a:rPr lang="ja-JP" altLang="en-US" dirty="0"/>
              <a:t>旅マエ学習</a:t>
            </a:r>
            <a:r>
              <a:rPr lang="en-US" altLang="ja-JP" dirty="0"/>
              <a:t>】</a:t>
            </a:r>
            <a:r>
              <a:rPr lang="ja-JP" altLang="en-US" dirty="0"/>
              <a:t> 探求テーマについて考えてみよう</a:t>
            </a:r>
          </a:p>
        </p:txBody>
      </p:sp>
      <p:sp>
        <p:nvSpPr>
          <p:cNvPr id="3" name="テキスト ボックス 2">
            <a:extLst>
              <a:ext uri="{FF2B5EF4-FFF2-40B4-BE49-F238E27FC236}">
                <a16:creationId xmlns:a16="http://schemas.microsoft.com/office/drawing/2014/main" id="{94532CFB-E07F-59A8-FC37-C36D58AEA3F5}"/>
              </a:ext>
            </a:extLst>
          </p:cNvPr>
          <p:cNvSpPr txBox="1"/>
          <p:nvPr/>
        </p:nvSpPr>
        <p:spPr>
          <a:xfrm>
            <a:off x="224314" y="507940"/>
            <a:ext cx="7639038" cy="707886"/>
          </a:xfrm>
          <a:prstGeom prst="rect">
            <a:avLst/>
          </a:prstGeom>
          <a:noFill/>
        </p:spPr>
        <p:txBody>
          <a:bodyPr wrap="square" rtlCol="0">
            <a:spAutoFit/>
          </a:bodyPr>
          <a:lstStyle/>
          <a:p>
            <a:r>
              <a:rPr lang="ja-JP" altLang="en-US" b="1" dirty="0">
                <a:solidFill>
                  <a:srgbClr val="C00000"/>
                </a:solidFill>
                <a:latin typeface="BIZ UDPゴシック" panose="020B0400000000000000" pitchFamily="50" charset="-128"/>
                <a:ea typeface="BIZ UDPゴシック" panose="020B0400000000000000" pitchFamily="50" charset="-128"/>
              </a:rPr>
              <a:t>疑問を考えてみよう</a:t>
            </a:r>
          </a:p>
          <a:p>
            <a:endParaRPr lang="en-US" altLang="ja-JP" sz="8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選んだテーマの「なんでだろう？」「どうしてだろう？」を考えてみよう！</a:t>
            </a:r>
            <a:endParaRPr lang="en-US" altLang="ja-JP" sz="1400" dirty="0">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F7B7D559-017D-9121-6B83-E62AE8036647}"/>
              </a:ext>
            </a:extLst>
          </p:cNvPr>
          <p:cNvSpPr/>
          <p:nvPr/>
        </p:nvSpPr>
        <p:spPr>
          <a:xfrm>
            <a:off x="550921" y="1425437"/>
            <a:ext cx="8160926" cy="355350"/>
          </a:xfrm>
          <a:prstGeom prst="roundRect">
            <a:avLst/>
          </a:prstGeom>
          <a:noFill/>
          <a:ln w="25400" cmpd="sng">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BIZ UDPゴシック" panose="020B0400000000000000" pitchFamily="50" charset="-128"/>
                <a:ea typeface="BIZ UDPゴシック" panose="020B0400000000000000" pitchFamily="50" charset="-128"/>
              </a:rPr>
              <a:t>「なんでこのテーマ？」　テーマを選んだ理由を考えてみよう</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F5FF0BCD-D245-34D7-468E-D9BBC1B83852}"/>
              </a:ext>
            </a:extLst>
          </p:cNvPr>
          <p:cNvGrpSpPr/>
          <p:nvPr/>
        </p:nvGrpSpPr>
        <p:grpSpPr>
          <a:xfrm>
            <a:off x="416593" y="1491836"/>
            <a:ext cx="7639038" cy="281687"/>
            <a:chOff x="536811" y="2167659"/>
            <a:chExt cx="4064093" cy="195014"/>
          </a:xfrm>
        </p:grpSpPr>
        <p:sp>
          <p:nvSpPr>
            <p:cNvPr id="7" name="正方形/長方形 6">
              <a:extLst>
                <a:ext uri="{FF2B5EF4-FFF2-40B4-BE49-F238E27FC236}">
                  <a16:creationId xmlns:a16="http://schemas.microsoft.com/office/drawing/2014/main" id="{643291BB-799A-2696-D724-5602FCFD5D61}"/>
                </a:ext>
              </a:extLst>
            </p:cNvPr>
            <p:cNvSpPr/>
            <p:nvPr/>
          </p:nvSpPr>
          <p:spPr>
            <a:xfrm>
              <a:off x="541552" y="2167659"/>
              <a:ext cx="71845" cy="195014"/>
            </a:xfrm>
            <a:prstGeom prst="rect">
              <a:avLst/>
            </a:prstGeom>
            <a:solidFill>
              <a:srgbClr val="002060"/>
            </a:solidFill>
            <a:ln>
              <a:solidFill>
                <a:srgbClr val="00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2600"/>
            </a:p>
          </p:txBody>
        </p:sp>
        <p:cxnSp>
          <p:nvCxnSpPr>
            <p:cNvPr id="8" name="直線コネクタ 7">
              <a:extLst>
                <a:ext uri="{FF2B5EF4-FFF2-40B4-BE49-F238E27FC236}">
                  <a16:creationId xmlns:a16="http://schemas.microsoft.com/office/drawing/2014/main" id="{BD01C123-DFD9-F7C9-F350-C07C0BEB6593}"/>
                </a:ext>
              </a:extLst>
            </p:cNvPr>
            <p:cNvCxnSpPr>
              <a:cxnSpLocks/>
            </p:cNvCxnSpPr>
            <p:nvPr/>
          </p:nvCxnSpPr>
          <p:spPr>
            <a:xfrm>
              <a:off x="536811" y="2358743"/>
              <a:ext cx="406409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17" name="図 16">
            <a:extLst>
              <a:ext uri="{FF2B5EF4-FFF2-40B4-BE49-F238E27FC236}">
                <a16:creationId xmlns:a16="http://schemas.microsoft.com/office/drawing/2014/main" id="{B17E785A-617A-F629-48D2-CBD47BB67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425" y="478667"/>
            <a:ext cx="1324375" cy="1364373"/>
          </a:xfrm>
          <a:prstGeom prst="rect">
            <a:avLst/>
          </a:prstGeom>
        </p:spPr>
      </p:pic>
      <p:sp>
        <p:nvSpPr>
          <p:cNvPr id="12" name="四角形: 角を丸くする 11">
            <a:extLst>
              <a:ext uri="{FF2B5EF4-FFF2-40B4-BE49-F238E27FC236}">
                <a16:creationId xmlns:a16="http://schemas.microsoft.com/office/drawing/2014/main" id="{44DBF734-EB24-E7ED-C436-908DD88C05F4}"/>
              </a:ext>
            </a:extLst>
          </p:cNvPr>
          <p:cNvSpPr/>
          <p:nvPr/>
        </p:nvSpPr>
        <p:spPr>
          <a:xfrm>
            <a:off x="677249" y="1878699"/>
            <a:ext cx="8968462" cy="1811283"/>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5" name="四角形: 角を丸くする 4">
            <a:extLst>
              <a:ext uri="{FF2B5EF4-FFF2-40B4-BE49-F238E27FC236}">
                <a16:creationId xmlns:a16="http://schemas.microsoft.com/office/drawing/2014/main" id="{DCA7FED4-53FB-0E33-A38A-FBDA8E5138F4}"/>
              </a:ext>
            </a:extLst>
          </p:cNvPr>
          <p:cNvSpPr/>
          <p:nvPr/>
        </p:nvSpPr>
        <p:spPr>
          <a:xfrm>
            <a:off x="550921" y="3946798"/>
            <a:ext cx="8160926" cy="355350"/>
          </a:xfrm>
          <a:prstGeom prst="roundRect">
            <a:avLst/>
          </a:prstGeom>
          <a:noFill/>
          <a:ln w="25400" cmpd="sng">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BIZ UDPゴシック" panose="020B0400000000000000" pitchFamily="50" charset="-128"/>
                <a:ea typeface="BIZ UDPゴシック" panose="020B0400000000000000" pitchFamily="50" charset="-128"/>
              </a:rPr>
              <a:t>テーマの中で「なんでだろう？」「どうしてだろう？」と思うことを書き出してみよう</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EF2FBD6E-4D24-DAF0-346F-8BD3EFD8FFFA}"/>
              </a:ext>
            </a:extLst>
          </p:cNvPr>
          <p:cNvGrpSpPr/>
          <p:nvPr/>
        </p:nvGrpSpPr>
        <p:grpSpPr>
          <a:xfrm>
            <a:off x="416593" y="4013197"/>
            <a:ext cx="7639038" cy="281687"/>
            <a:chOff x="536811" y="2167659"/>
            <a:chExt cx="4064093" cy="195014"/>
          </a:xfrm>
        </p:grpSpPr>
        <p:sp>
          <p:nvSpPr>
            <p:cNvPr id="18" name="正方形/長方形 17">
              <a:extLst>
                <a:ext uri="{FF2B5EF4-FFF2-40B4-BE49-F238E27FC236}">
                  <a16:creationId xmlns:a16="http://schemas.microsoft.com/office/drawing/2014/main" id="{18E21252-C84D-CE27-0F6C-92E6E6AD4E1A}"/>
                </a:ext>
              </a:extLst>
            </p:cNvPr>
            <p:cNvSpPr/>
            <p:nvPr/>
          </p:nvSpPr>
          <p:spPr>
            <a:xfrm>
              <a:off x="541552" y="2167659"/>
              <a:ext cx="71845" cy="195014"/>
            </a:xfrm>
            <a:prstGeom prst="rect">
              <a:avLst/>
            </a:prstGeom>
            <a:solidFill>
              <a:srgbClr val="002060"/>
            </a:solidFill>
            <a:ln>
              <a:solidFill>
                <a:srgbClr val="00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2600"/>
            </a:p>
          </p:txBody>
        </p:sp>
        <p:cxnSp>
          <p:nvCxnSpPr>
            <p:cNvPr id="19" name="直線コネクタ 18">
              <a:extLst>
                <a:ext uri="{FF2B5EF4-FFF2-40B4-BE49-F238E27FC236}">
                  <a16:creationId xmlns:a16="http://schemas.microsoft.com/office/drawing/2014/main" id="{1E2894EB-7410-6A0C-3283-A85F4BF3EF3F}"/>
                </a:ext>
              </a:extLst>
            </p:cNvPr>
            <p:cNvCxnSpPr>
              <a:cxnSpLocks/>
            </p:cNvCxnSpPr>
            <p:nvPr/>
          </p:nvCxnSpPr>
          <p:spPr>
            <a:xfrm>
              <a:off x="536811" y="2358743"/>
              <a:ext cx="406409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0" name="四角形: 角を丸くする 19">
            <a:extLst>
              <a:ext uri="{FF2B5EF4-FFF2-40B4-BE49-F238E27FC236}">
                <a16:creationId xmlns:a16="http://schemas.microsoft.com/office/drawing/2014/main" id="{FB9B9953-2495-EB67-3A5D-68BABC206787}"/>
              </a:ext>
            </a:extLst>
          </p:cNvPr>
          <p:cNvSpPr/>
          <p:nvPr/>
        </p:nvSpPr>
        <p:spPr>
          <a:xfrm>
            <a:off x="677249" y="4400060"/>
            <a:ext cx="8968462" cy="1811283"/>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3151182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06766-7E04-93F0-1882-D0C8CFEA6A89}"/>
            </a:ext>
          </a:extLst>
        </p:cNvPr>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56B587EF-00AB-53D4-9B11-19559538DA6D}"/>
              </a:ext>
            </a:extLst>
          </p:cNvPr>
          <p:cNvSpPr>
            <a:spLocks noGrp="1"/>
          </p:cNvSpPr>
          <p:nvPr>
            <p:ph type="sldNum" sz="quarter" idx="12"/>
          </p:nvPr>
        </p:nvSpPr>
        <p:spPr/>
        <p:txBody>
          <a:bodyPr/>
          <a:lstStyle/>
          <a:p>
            <a:fld id="{7F017380-7033-4F00-8397-3745051E6906}" type="slidenum">
              <a:rPr lang="ja-JP" altLang="en-US" smtClean="0"/>
              <a:pPr/>
              <a:t>13</a:t>
            </a:fld>
            <a:endParaRPr lang="ja-JP" altLang="en-US" dirty="0"/>
          </a:p>
        </p:txBody>
      </p:sp>
      <p:sp>
        <p:nvSpPr>
          <p:cNvPr id="2" name="タイトル 1">
            <a:extLst>
              <a:ext uri="{FF2B5EF4-FFF2-40B4-BE49-F238E27FC236}">
                <a16:creationId xmlns:a16="http://schemas.microsoft.com/office/drawing/2014/main" id="{61623DB2-1B45-F3B7-DBD3-A0951CFE1516}"/>
              </a:ext>
            </a:extLst>
          </p:cNvPr>
          <p:cNvSpPr>
            <a:spLocks noGrp="1"/>
          </p:cNvSpPr>
          <p:nvPr>
            <p:ph type="title"/>
          </p:nvPr>
        </p:nvSpPr>
        <p:spPr>
          <a:xfrm>
            <a:off x="220663" y="26978"/>
            <a:ext cx="7356125" cy="379864"/>
          </a:xfrm>
        </p:spPr>
        <p:txBody>
          <a:bodyPr>
            <a:noAutofit/>
          </a:bodyPr>
          <a:lstStyle/>
          <a:p>
            <a:r>
              <a:rPr lang="ja-JP" altLang="en-US" dirty="0"/>
              <a:t> </a:t>
            </a:r>
            <a:r>
              <a:rPr lang="en-US" altLang="ja-JP" dirty="0"/>
              <a:t>【</a:t>
            </a:r>
            <a:r>
              <a:rPr lang="ja-JP" altLang="en-US" dirty="0"/>
              <a:t>旅ナカ学習</a:t>
            </a:r>
            <a:r>
              <a:rPr lang="en-US" altLang="ja-JP" dirty="0"/>
              <a:t>】</a:t>
            </a:r>
            <a:r>
              <a:rPr lang="ja-JP" altLang="en-US" dirty="0"/>
              <a:t>現地で体験したことをメモしよう</a:t>
            </a:r>
          </a:p>
        </p:txBody>
      </p:sp>
      <p:sp>
        <p:nvSpPr>
          <p:cNvPr id="4" name="四角形: 角を丸くする 3">
            <a:extLst>
              <a:ext uri="{FF2B5EF4-FFF2-40B4-BE49-F238E27FC236}">
                <a16:creationId xmlns:a16="http://schemas.microsoft.com/office/drawing/2014/main" id="{FD95DD3A-46F2-B11D-67C2-C6EFF9A34E57}"/>
              </a:ext>
            </a:extLst>
          </p:cNvPr>
          <p:cNvSpPr/>
          <p:nvPr/>
        </p:nvSpPr>
        <p:spPr>
          <a:xfrm>
            <a:off x="551132" y="388324"/>
            <a:ext cx="8104258" cy="547187"/>
          </a:xfrm>
          <a:prstGeom prst="roundRect">
            <a:avLst/>
          </a:prstGeom>
          <a:noFill/>
          <a:ln w="25400" cmpd="sng">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C00000"/>
                </a:solidFill>
                <a:latin typeface="BIZ UDPゴシック" panose="020B0400000000000000" pitchFamily="50" charset="-128"/>
                <a:ea typeface="BIZ UDPゴシック" panose="020B0400000000000000" pitchFamily="50" charset="-128"/>
              </a:rPr>
              <a:t>現地で体験したことや気づいたことをまとめておこう</a:t>
            </a:r>
          </a:p>
        </p:txBody>
      </p:sp>
      <p:grpSp>
        <p:nvGrpSpPr>
          <p:cNvPr id="17" name="グループ化 16">
            <a:extLst>
              <a:ext uri="{FF2B5EF4-FFF2-40B4-BE49-F238E27FC236}">
                <a16:creationId xmlns:a16="http://schemas.microsoft.com/office/drawing/2014/main" id="{B9E84C16-64EA-5D35-D1B8-15C25D29ABD8}"/>
              </a:ext>
            </a:extLst>
          </p:cNvPr>
          <p:cNvGrpSpPr/>
          <p:nvPr/>
        </p:nvGrpSpPr>
        <p:grpSpPr>
          <a:xfrm>
            <a:off x="479348" y="1099633"/>
            <a:ext cx="4473652" cy="281687"/>
            <a:chOff x="479348" y="1099633"/>
            <a:chExt cx="4473652" cy="281687"/>
          </a:xfrm>
        </p:grpSpPr>
        <p:cxnSp>
          <p:nvCxnSpPr>
            <p:cNvPr id="6" name="直線コネクタ 5">
              <a:extLst>
                <a:ext uri="{FF2B5EF4-FFF2-40B4-BE49-F238E27FC236}">
                  <a16:creationId xmlns:a16="http://schemas.microsoft.com/office/drawing/2014/main" id="{D780ED58-2E99-1DD1-E8A8-1F3BFF15DC54}"/>
                </a:ext>
              </a:extLst>
            </p:cNvPr>
            <p:cNvCxnSpPr>
              <a:cxnSpLocks/>
            </p:cNvCxnSpPr>
            <p:nvPr/>
          </p:nvCxnSpPr>
          <p:spPr>
            <a:xfrm>
              <a:off x="480006" y="1375370"/>
              <a:ext cx="447299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4E91A25B-E528-9241-F964-70329E126C4D}"/>
                </a:ext>
              </a:extLst>
            </p:cNvPr>
            <p:cNvSpPr/>
            <p:nvPr/>
          </p:nvSpPr>
          <p:spPr>
            <a:xfrm>
              <a:off x="479348" y="1099633"/>
              <a:ext cx="143566" cy="281687"/>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b="1"/>
            </a:p>
          </p:txBody>
        </p:sp>
      </p:grpSp>
      <p:sp>
        <p:nvSpPr>
          <p:cNvPr id="10" name="四角形: 角を丸くする 9">
            <a:extLst>
              <a:ext uri="{FF2B5EF4-FFF2-40B4-BE49-F238E27FC236}">
                <a16:creationId xmlns:a16="http://schemas.microsoft.com/office/drawing/2014/main" id="{8100317B-2809-6307-391D-071BA6139B56}"/>
              </a:ext>
            </a:extLst>
          </p:cNvPr>
          <p:cNvSpPr/>
          <p:nvPr/>
        </p:nvSpPr>
        <p:spPr>
          <a:xfrm>
            <a:off x="468770" y="1464181"/>
            <a:ext cx="8968462" cy="196106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1" name="四角形: 角を丸くする 10">
            <a:extLst>
              <a:ext uri="{FF2B5EF4-FFF2-40B4-BE49-F238E27FC236}">
                <a16:creationId xmlns:a16="http://schemas.microsoft.com/office/drawing/2014/main" id="{650A77F4-ED4D-C57E-2FE7-2FF0B1AC97E5}"/>
              </a:ext>
            </a:extLst>
          </p:cNvPr>
          <p:cNvSpPr/>
          <p:nvPr/>
        </p:nvSpPr>
        <p:spPr>
          <a:xfrm>
            <a:off x="468770" y="4141609"/>
            <a:ext cx="8968462" cy="220540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cxnSp>
        <p:nvCxnSpPr>
          <p:cNvPr id="12" name="直線コネクタ 11">
            <a:extLst>
              <a:ext uri="{FF2B5EF4-FFF2-40B4-BE49-F238E27FC236}">
                <a16:creationId xmlns:a16="http://schemas.microsoft.com/office/drawing/2014/main" id="{70796EA5-AA19-0968-1B04-25566AF7A4B3}"/>
              </a:ext>
            </a:extLst>
          </p:cNvPr>
          <p:cNvCxnSpPr>
            <a:cxnSpLocks/>
          </p:cNvCxnSpPr>
          <p:nvPr/>
        </p:nvCxnSpPr>
        <p:spPr>
          <a:xfrm>
            <a:off x="480006" y="4003443"/>
            <a:ext cx="447299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6EFABBB9-0CA8-FFF6-06FA-A156C0013835}"/>
              </a:ext>
            </a:extLst>
          </p:cNvPr>
          <p:cNvSpPr/>
          <p:nvPr/>
        </p:nvSpPr>
        <p:spPr>
          <a:xfrm>
            <a:off x="479348" y="3727706"/>
            <a:ext cx="143566" cy="281687"/>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b="1"/>
          </a:p>
        </p:txBody>
      </p:sp>
      <p:sp>
        <p:nvSpPr>
          <p:cNvPr id="15" name="四角形: 角を丸くする 14">
            <a:extLst>
              <a:ext uri="{FF2B5EF4-FFF2-40B4-BE49-F238E27FC236}">
                <a16:creationId xmlns:a16="http://schemas.microsoft.com/office/drawing/2014/main" id="{980CFE98-2582-7EBF-4AFF-3D73B4658D06}"/>
              </a:ext>
            </a:extLst>
          </p:cNvPr>
          <p:cNvSpPr/>
          <p:nvPr/>
        </p:nvSpPr>
        <p:spPr>
          <a:xfrm>
            <a:off x="668338" y="914535"/>
            <a:ext cx="8104258" cy="547187"/>
          </a:xfrm>
          <a:prstGeom prst="roundRect">
            <a:avLst/>
          </a:prstGeom>
          <a:noFill/>
          <a:ln w="25400" cmpd="sng">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733" b="1" dirty="0">
                <a:solidFill>
                  <a:schemeClr val="tx1"/>
                </a:solidFill>
                <a:latin typeface="BIZ UDPゴシック" panose="020B0400000000000000" pitchFamily="50" charset="-128"/>
                <a:ea typeface="BIZ UDPゴシック" panose="020B0400000000000000" pitchFamily="50" charset="-128"/>
              </a:rPr>
              <a:t>現地で体験したこと</a:t>
            </a:r>
          </a:p>
        </p:txBody>
      </p:sp>
      <p:sp>
        <p:nvSpPr>
          <p:cNvPr id="16" name="四角形: 角を丸くする 15">
            <a:extLst>
              <a:ext uri="{FF2B5EF4-FFF2-40B4-BE49-F238E27FC236}">
                <a16:creationId xmlns:a16="http://schemas.microsoft.com/office/drawing/2014/main" id="{66F10C52-7125-B87E-6C7E-88E8F0287FF4}"/>
              </a:ext>
            </a:extLst>
          </p:cNvPr>
          <p:cNvSpPr/>
          <p:nvPr/>
        </p:nvSpPr>
        <p:spPr>
          <a:xfrm>
            <a:off x="668338" y="3508103"/>
            <a:ext cx="8104258" cy="547187"/>
          </a:xfrm>
          <a:prstGeom prst="roundRect">
            <a:avLst/>
          </a:prstGeom>
          <a:noFill/>
          <a:ln w="25400" cmpd="sng">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733" b="1" dirty="0">
                <a:solidFill>
                  <a:schemeClr val="tx1"/>
                </a:solidFill>
                <a:latin typeface="BIZ UDPゴシック" panose="020B0400000000000000" pitchFamily="50" charset="-128"/>
                <a:ea typeface="BIZ UDPゴシック" panose="020B0400000000000000" pitchFamily="50" charset="-128"/>
              </a:rPr>
              <a:t>現地で見聞きしてわかったこと</a:t>
            </a:r>
          </a:p>
        </p:txBody>
      </p:sp>
    </p:spTree>
    <p:extLst>
      <p:ext uri="{BB962C8B-B14F-4D97-AF65-F5344CB8AC3E}">
        <p14:creationId xmlns:p14="http://schemas.microsoft.com/office/powerpoint/2010/main" val="47690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3DEA3-7D23-6042-E917-30182734D469}"/>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A03447C-1275-1DF5-0B14-6D4D01A4881F}"/>
              </a:ext>
            </a:extLst>
          </p:cNvPr>
          <p:cNvSpPr txBox="1"/>
          <p:nvPr/>
        </p:nvSpPr>
        <p:spPr>
          <a:xfrm>
            <a:off x="668338" y="706387"/>
            <a:ext cx="8285044" cy="449854"/>
          </a:xfrm>
          <a:prstGeom prst="rect">
            <a:avLst/>
          </a:prstGeom>
          <a:noFill/>
        </p:spPr>
        <p:txBody>
          <a:bodyPr wrap="square" lIns="52000" tIns="52000" rIns="52000" bIns="52000" rtlCol="0">
            <a:spAutoFit/>
          </a:bodyPr>
          <a:lstStyle/>
          <a:p>
            <a:pPr>
              <a:lnSpc>
                <a:spcPct val="150000"/>
              </a:lnSpc>
            </a:pPr>
            <a:r>
              <a:rPr kumimoji="1" lang="ja-JP" altLang="en-US" b="1" dirty="0">
                <a:latin typeface="BIZ UDPゴシック" panose="020B0400000000000000" pitchFamily="50" charset="-128"/>
                <a:ea typeface="BIZ UDPゴシック" panose="020B0400000000000000" pitchFamily="50" charset="-128"/>
              </a:rPr>
              <a:t>見学や体験で印象に残ったこと</a:t>
            </a:r>
            <a:endParaRPr kumimoji="1" lang="en-US" altLang="ja-JP" b="1" dirty="0">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772378C0-C6E9-1957-1462-E162CE97BE82}"/>
              </a:ext>
            </a:extLst>
          </p:cNvPr>
          <p:cNvSpPr/>
          <p:nvPr/>
        </p:nvSpPr>
        <p:spPr>
          <a:xfrm>
            <a:off x="468770" y="1357926"/>
            <a:ext cx="8968462" cy="156523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0" name="テキスト ボックス 9">
            <a:extLst>
              <a:ext uri="{FF2B5EF4-FFF2-40B4-BE49-F238E27FC236}">
                <a16:creationId xmlns:a16="http://schemas.microsoft.com/office/drawing/2014/main" id="{5BA6712E-215A-9407-5A03-3A7ECAE8A183}"/>
              </a:ext>
            </a:extLst>
          </p:cNvPr>
          <p:cNvSpPr txBox="1"/>
          <p:nvPr/>
        </p:nvSpPr>
        <p:spPr>
          <a:xfrm>
            <a:off x="668338" y="3361012"/>
            <a:ext cx="8285044" cy="449854"/>
          </a:xfrm>
          <a:prstGeom prst="rect">
            <a:avLst/>
          </a:prstGeom>
          <a:noFill/>
        </p:spPr>
        <p:txBody>
          <a:bodyPr wrap="square" lIns="52000" tIns="52000" rIns="52000" bIns="52000" rtlCol="0">
            <a:spAutoFit/>
          </a:bodyPr>
          <a:lstStyle/>
          <a:p>
            <a:pPr>
              <a:lnSpc>
                <a:spcPct val="150000"/>
              </a:lnSpc>
            </a:pPr>
            <a:r>
              <a:rPr kumimoji="1" lang="ja-JP" altLang="en-US" b="1" dirty="0">
                <a:latin typeface="BIZ UDPゴシック" panose="020B0400000000000000" pitchFamily="50" charset="-128"/>
                <a:ea typeface="BIZ UDPゴシック" panose="020B0400000000000000" pitchFamily="50" charset="-128"/>
              </a:rPr>
              <a:t>現地で気づいたこと</a:t>
            </a:r>
            <a:endParaRPr kumimoji="1" lang="en-US" altLang="ja-JP" b="1" dirty="0">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B9D4D446-85F2-6BC2-78CF-3DB243BB7F15}"/>
              </a:ext>
            </a:extLst>
          </p:cNvPr>
          <p:cNvSpPr/>
          <p:nvPr/>
        </p:nvSpPr>
        <p:spPr>
          <a:xfrm>
            <a:off x="468770" y="3934843"/>
            <a:ext cx="8968462" cy="23190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2" name="タイトル 11">
            <a:extLst>
              <a:ext uri="{FF2B5EF4-FFF2-40B4-BE49-F238E27FC236}">
                <a16:creationId xmlns:a16="http://schemas.microsoft.com/office/drawing/2014/main" id="{9AD9BF3F-CCCC-1501-D385-750CEFDAE799}"/>
              </a:ext>
            </a:extLst>
          </p:cNvPr>
          <p:cNvSpPr>
            <a:spLocks noGrp="1"/>
          </p:cNvSpPr>
          <p:nvPr>
            <p:ph type="title"/>
          </p:nvPr>
        </p:nvSpPr>
        <p:spPr>
          <a:xfrm>
            <a:off x="165100" y="26484"/>
            <a:ext cx="7838589" cy="379864"/>
          </a:xfrm>
        </p:spPr>
        <p:txBody>
          <a:bodyPr/>
          <a:lstStyle/>
          <a:p>
            <a:r>
              <a:rPr lang="ja-JP" altLang="en-US" dirty="0"/>
              <a:t> </a:t>
            </a:r>
            <a:r>
              <a:rPr lang="en-US" altLang="ja-JP" dirty="0"/>
              <a:t>【</a:t>
            </a:r>
            <a:r>
              <a:rPr lang="ja-JP" altLang="en-US" dirty="0"/>
              <a:t>旅ナカ学習</a:t>
            </a:r>
            <a:r>
              <a:rPr lang="en-US" altLang="ja-JP" dirty="0"/>
              <a:t>】</a:t>
            </a:r>
            <a:r>
              <a:rPr lang="ja-JP" altLang="en-US" dirty="0"/>
              <a:t>現地で印象に残ったことや気づきをメモしよう</a:t>
            </a:r>
          </a:p>
        </p:txBody>
      </p:sp>
      <p:sp>
        <p:nvSpPr>
          <p:cNvPr id="13" name="タイトル 1">
            <a:extLst>
              <a:ext uri="{FF2B5EF4-FFF2-40B4-BE49-F238E27FC236}">
                <a16:creationId xmlns:a16="http://schemas.microsoft.com/office/drawing/2014/main" id="{C3FB88FF-3234-44A3-AE5D-A08A8BFBB94D}"/>
              </a:ext>
            </a:extLst>
          </p:cNvPr>
          <p:cNvSpPr txBox="1">
            <a:spLocks/>
          </p:cNvSpPr>
          <p:nvPr/>
        </p:nvSpPr>
        <p:spPr>
          <a:xfrm>
            <a:off x="-4957454" y="-9377"/>
            <a:ext cx="7356125" cy="3798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bg1"/>
                </a:solidFill>
                <a:latin typeface="BIZ UDPゴシック" panose="020B0400000000000000" pitchFamily="50" charset="-128"/>
                <a:ea typeface="BIZ UDPゴシック" panose="020B0400000000000000" pitchFamily="50" charset="-128"/>
                <a:cs typeface="+mj-cs"/>
              </a:defRPr>
            </a:lvl1pPr>
          </a:lstStyle>
          <a:p>
            <a:r>
              <a:rPr lang="ja-JP" altLang="en-US" dirty="0"/>
              <a:t> </a:t>
            </a:r>
          </a:p>
        </p:txBody>
      </p:sp>
      <p:sp>
        <p:nvSpPr>
          <p:cNvPr id="2" name="スライド番号プレースホルダー 1">
            <a:extLst>
              <a:ext uri="{FF2B5EF4-FFF2-40B4-BE49-F238E27FC236}">
                <a16:creationId xmlns:a16="http://schemas.microsoft.com/office/drawing/2014/main" id="{9BBA5259-07A8-32EC-8874-FBD36508FE47}"/>
              </a:ext>
            </a:extLst>
          </p:cNvPr>
          <p:cNvSpPr>
            <a:spLocks noGrp="1"/>
          </p:cNvSpPr>
          <p:nvPr>
            <p:ph type="sldNum" sz="quarter" idx="12"/>
          </p:nvPr>
        </p:nvSpPr>
        <p:spPr/>
        <p:txBody>
          <a:bodyPr/>
          <a:lstStyle/>
          <a:p>
            <a:fld id="{7F017380-7033-4F00-8397-3745051E6906}" type="slidenum">
              <a:rPr lang="ja-JP" altLang="en-US" smtClean="0"/>
              <a:pPr/>
              <a:t>14</a:t>
            </a:fld>
            <a:endParaRPr lang="ja-JP" altLang="en-US" dirty="0"/>
          </a:p>
        </p:txBody>
      </p:sp>
      <p:grpSp>
        <p:nvGrpSpPr>
          <p:cNvPr id="3" name="グループ化 2">
            <a:extLst>
              <a:ext uri="{FF2B5EF4-FFF2-40B4-BE49-F238E27FC236}">
                <a16:creationId xmlns:a16="http://schemas.microsoft.com/office/drawing/2014/main" id="{E6B66918-9C47-1376-C5E0-FE78557478F2}"/>
              </a:ext>
            </a:extLst>
          </p:cNvPr>
          <p:cNvGrpSpPr/>
          <p:nvPr/>
        </p:nvGrpSpPr>
        <p:grpSpPr>
          <a:xfrm>
            <a:off x="479348" y="877717"/>
            <a:ext cx="6050544" cy="281687"/>
            <a:chOff x="479348" y="1099633"/>
            <a:chExt cx="6050544" cy="281687"/>
          </a:xfrm>
        </p:grpSpPr>
        <p:cxnSp>
          <p:nvCxnSpPr>
            <p:cNvPr id="4" name="直線コネクタ 3">
              <a:extLst>
                <a:ext uri="{FF2B5EF4-FFF2-40B4-BE49-F238E27FC236}">
                  <a16:creationId xmlns:a16="http://schemas.microsoft.com/office/drawing/2014/main" id="{CB030640-5972-F5DB-9FD6-BDDF70C74065}"/>
                </a:ext>
              </a:extLst>
            </p:cNvPr>
            <p:cNvCxnSpPr>
              <a:cxnSpLocks/>
            </p:cNvCxnSpPr>
            <p:nvPr/>
          </p:nvCxnSpPr>
          <p:spPr>
            <a:xfrm>
              <a:off x="480006" y="1375370"/>
              <a:ext cx="604988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D022BD08-9570-9FF5-6CF3-6A2E8F0C7CB6}"/>
                </a:ext>
              </a:extLst>
            </p:cNvPr>
            <p:cNvSpPr/>
            <p:nvPr/>
          </p:nvSpPr>
          <p:spPr>
            <a:xfrm>
              <a:off x="479348" y="1099633"/>
              <a:ext cx="143566" cy="281687"/>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b="1"/>
            </a:p>
          </p:txBody>
        </p:sp>
      </p:grpSp>
      <p:grpSp>
        <p:nvGrpSpPr>
          <p:cNvPr id="7" name="グループ化 6">
            <a:extLst>
              <a:ext uri="{FF2B5EF4-FFF2-40B4-BE49-F238E27FC236}">
                <a16:creationId xmlns:a16="http://schemas.microsoft.com/office/drawing/2014/main" id="{A3AF0391-A743-BE24-F384-3C76E2F2F91D}"/>
              </a:ext>
            </a:extLst>
          </p:cNvPr>
          <p:cNvGrpSpPr/>
          <p:nvPr/>
        </p:nvGrpSpPr>
        <p:grpSpPr>
          <a:xfrm>
            <a:off x="479348" y="3541078"/>
            <a:ext cx="6050544" cy="281687"/>
            <a:chOff x="479348" y="1099633"/>
            <a:chExt cx="6050544" cy="281687"/>
          </a:xfrm>
        </p:grpSpPr>
        <p:cxnSp>
          <p:nvCxnSpPr>
            <p:cNvPr id="14" name="直線コネクタ 13">
              <a:extLst>
                <a:ext uri="{FF2B5EF4-FFF2-40B4-BE49-F238E27FC236}">
                  <a16:creationId xmlns:a16="http://schemas.microsoft.com/office/drawing/2014/main" id="{A0170458-BC9A-A5F6-B415-A2FF40DBC2A4}"/>
                </a:ext>
              </a:extLst>
            </p:cNvPr>
            <p:cNvCxnSpPr>
              <a:cxnSpLocks/>
            </p:cNvCxnSpPr>
            <p:nvPr/>
          </p:nvCxnSpPr>
          <p:spPr>
            <a:xfrm>
              <a:off x="480006" y="1375370"/>
              <a:ext cx="604988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9B824FD-CF76-93B8-1A1F-37F11D33A1FC}"/>
                </a:ext>
              </a:extLst>
            </p:cNvPr>
            <p:cNvSpPr/>
            <p:nvPr/>
          </p:nvSpPr>
          <p:spPr>
            <a:xfrm>
              <a:off x="479348" y="1099633"/>
              <a:ext cx="143566" cy="281687"/>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b="1"/>
            </a:p>
          </p:txBody>
        </p:sp>
      </p:grpSp>
    </p:spTree>
    <p:extLst>
      <p:ext uri="{BB962C8B-B14F-4D97-AF65-F5344CB8AC3E}">
        <p14:creationId xmlns:p14="http://schemas.microsoft.com/office/powerpoint/2010/main" val="3271632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D7003-A205-A933-9DEA-5D980E45E22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88CF9B1-1239-8D90-B23F-0733DCDCC449}"/>
              </a:ext>
            </a:extLst>
          </p:cNvPr>
          <p:cNvSpPr/>
          <p:nvPr/>
        </p:nvSpPr>
        <p:spPr>
          <a:xfrm>
            <a:off x="395038" y="933500"/>
            <a:ext cx="143566" cy="28168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grpSp>
        <p:nvGrpSpPr>
          <p:cNvPr id="14" name="グループ化 13">
            <a:extLst>
              <a:ext uri="{FF2B5EF4-FFF2-40B4-BE49-F238E27FC236}">
                <a16:creationId xmlns:a16="http://schemas.microsoft.com/office/drawing/2014/main" id="{D1FB1F8F-08FC-529D-5CE9-1281500311C8}"/>
              </a:ext>
            </a:extLst>
          </p:cNvPr>
          <p:cNvGrpSpPr/>
          <p:nvPr/>
        </p:nvGrpSpPr>
        <p:grpSpPr>
          <a:xfrm>
            <a:off x="395038" y="646788"/>
            <a:ext cx="9115918" cy="573424"/>
            <a:chOff x="286280" y="3511169"/>
            <a:chExt cx="5224551" cy="396986"/>
          </a:xfrm>
        </p:grpSpPr>
        <p:grpSp>
          <p:nvGrpSpPr>
            <p:cNvPr id="15" name="グループ化 14">
              <a:extLst>
                <a:ext uri="{FF2B5EF4-FFF2-40B4-BE49-F238E27FC236}">
                  <a16:creationId xmlns:a16="http://schemas.microsoft.com/office/drawing/2014/main" id="{3E3B5C20-477B-9F3C-FA26-5C94779A85F7}"/>
                </a:ext>
              </a:extLst>
            </p:cNvPr>
            <p:cNvGrpSpPr/>
            <p:nvPr/>
          </p:nvGrpSpPr>
          <p:grpSpPr>
            <a:xfrm>
              <a:off x="286735" y="3511169"/>
              <a:ext cx="5224096" cy="396986"/>
              <a:chOff x="500761" y="1817443"/>
              <a:chExt cx="2323113" cy="396986"/>
            </a:xfrm>
          </p:grpSpPr>
          <p:sp>
            <p:nvSpPr>
              <p:cNvPr id="17" name="四角形: 角を丸くする 16">
                <a:extLst>
                  <a:ext uri="{FF2B5EF4-FFF2-40B4-BE49-F238E27FC236}">
                    <a16:creationId xmlns:a16="http://schemas.microsoft.com/office/drawing/2014/main" id="{08C6DFF3-C001-8BB2-F1FB-EAA5A1104254}"/>
                  </a:ext>
                </a:extLst>
              </p:cNvPr>
              <p:cNvSpPr/>
              <p:nvPr/>
            </p:nvSpPr>
            <p:spPr>
              <a:xfrm>
                <a:off x="522658" y="1817443"/>
                <a:ext cx="2301216" cy="378822"/>
              </a:xfrm>
              <a:prstGeom prst="roundRect">
                <a:avLst/>
              </a:prstGeom>
              <a:noFill/>
              <a:ln w="25400" cmpd="sng">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BIZ UDPゴシック" panose="020B0400000000000000" pitchFamily="50" charset="-128"/>
                    <a:ea typeface="BIZ UDPゴシック" panose="020B0400000000000000" pitchFamily="50" charset="-128"/>
                  </a:rPr>
                  <a:t>旅行中の体験を振り返ろう</a:t>
                </a:r>
              </a:p>
            </p:txBody>
          </p:sp>
          <p:cxnSp>
            <p:nvCxnSpPr>
              <p:cNvPr id="18" name="直線コネクタ 17">
                <a:extLst>
                  <a:ext uri="{FF2B5EF4-FFF2-40B4-BE49-F238E27FC236}">
                    <a16:creationId xmlns:a16="http://schemas.microsoft.com/office/drawing/2014/main" id="{D9003319-66BB-2A57-470A-012B1C203D02}"/>
                  </a:ext>
                </a:extLst>
              </p:cNvPr>
              <p:cNvCxnSpPr>
                <a:cxnSpLocks/>
              </p:cNvCxnSpPr>
              <p:nvPr/>
            </p:nvCxnSpPr>
            <p:spPr>
              <a:xfrm>
                <a:off x="500761" y="2210310"/>
                <a:ext cx="2301216" cy="41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6" name="正方形/長方形 15">
              <a:extLst>
                <a:ext uri="{FF2B5EF4-FFF2-40B4-BE49-F238E27FC236}">
                  <a16:creationId xmlns:a16="http://schemas.microsoft.com/office/drawing/2014/main" id="{FCA80AFD-3592-D80C-7692-9BB49A973809}"/>
                </a:ext>
              </a:extLst>
            </p:cNvPr>
            <p:cNvSpPr/>
            <p:nvPr/>
          </p:nvSpPr>
          <p:spPr>
            <a:xfrm>
              <a:off x="286280" y="3529333"/>
              <a:ext cx="82281" cy="378822"/>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b="1"/>
            </a:p>
          </p:txBody>
        </p:sp>
      </p:grpSp>
      <p:sp>
        <p:nvSpPr>
          <p:cNvPr id="22" name="テキスト ボックス 21">
            <a:extLst>
              <a:ext uri="{FF2B5EF4-FFF2-40B4-BE49-F238E27FC236}">
                <a16:creationId xmlns:a16="http://schemas.microsoft.com/office/drawing/2014/main" id="{7EF8590E-235D-10B5-88E4-F62BC42F61E8}"/>
              </a:ext>
            </a:extLst>
          </p:cNvPr>
          <p:cNvSpPr txBox="1"/>
          <p:nvPr/>
        </p:nvSpPr>
        <p:spPr>
          <a:xfrm>
            <a:off x="466824" y="1295625"/>
            <a:ext cx="7765156" cy="409523"/>
          </a:xfrm>
          <a:prstGeom prst="rect">
            <a:avLst/>
          </a:prstGeom>
          <a:noFill/>
        </p:spPr>
        <p:txBody>
          <a:bodyPr wrap="square" lIns="52000" tIns="52000" rIns="52000" bIns="52000" rtlCol="0">
            <a:spAutoFit/>
          </a:bodyPr>
          <a:lstStyle/>
          <a:p>
            <a:pPr>
              <a:lnSpc>
                <a:spcPct val="150000"/>
              </a:lnSpc>
            </a:pPr>
            <a:r>
              <a:rPr kumimoji="1" lang="ja-JP" altLang="en-US" sz="1589" b="1" dirty="0">
                <a:latin typeface="BIZ UDPゴシック" panose="020B0400000000000000" pitchFamily="50" charset="-128"/>
                <a:ea typeface="BIZ UDPゴシック" panose="020B0400000000000000" pitchFamily="50" charset="-128"/>
              </a:rPr>
              <a:t>■印象に残ったこと、積極的に取り組むことができたことを書き出してみよう</a:t>
            </a:r>
            <a:endParaRPr kumimoji="1" lang="en-US" altLang="ja-JP" sz="1589" b="1" dirty="0">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6E3DBDA9-AF96-2F9E-F22F-77A5BA9E6320}"/>
              </a:ext>
            </a:extLst>
          </p:cNvPr>
          <p:cNvSpPr/>
          <p:nvPr/>
        </p:nvSpPr>
        <p:spPr>
          <a:xfrm>
            <a:off x="468769" y="1767749"/>
            <a:ext cx="8968462" cy="186232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24" name="テキスト ボックス 23">
            <a:extLst>
              <a:ext uri="{FF2B5EF4-FFF2-40B4-BE49-F238E27FC236}">
                <a16:creationId xmlns:a16="http://schemas.microsoft.com/office/drawing/2014/main" id="{C00BF6BF-3B31-A44F-3B1E-01ED8A22A0FB}"/>
              </a:ext>
            </a:extLst>
          </p:cNvPr>
          <p:cNvSpPr txBox="1"/>
          <p:nvPr/>
        </p:nvSpPr>
        <p:spPr>
          <a:xfrm>
            <a:off x="481751" y="3759065"/>
            <a:ext cx="7765156" cy="409523"/>
          </a:xfrm>
          <a:prstGeom prst="rect">
            <a:avLst/>
          </a:prstGeom>
          <a:noFill/>
        </p:spPr>
        <p:txBody>
          <a:bodyPr wrap="square" lIns="52000" tIns="52000" rIns="52000" bIns="52000" rtlCol="0">
            <a:spAutoFit/>
          </a:bodyPr>
          <a:lstStyle/>
          <a:p>
            <a:pPr>
              <a:lnSpc>
                <a:spcPct val="150000"/>
              </a:lnSpc>
            </a:pPr>
            <a:r>
              <a:rPr kumimoji="1" lang="ja-JP" altLang="en-US" sz="1589" b="1" dirty="0">
                <a:latin typeface="BIZ UDPゴシック" panose="020B0400000000000000" pitchFamily="50" charset="-128"/>
                <a:ea typeface="BIZ UDPゴシック" panose="020B0400000000000000" pitchFamily="50" charset="-128"/>
              </a:rPr>
              <a:t>■情報収集するために大切だと思ったことは何ですか？</a:t>
            </a:r>
            <a:endParaRPr kumimoji="1" lang="en-US" altLang="ja-JP" sz="1589" b="1" dirty="0">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5C6CC4F8-0FA8-FD71-5616-35EF165C607B}"/>
              </a:ext>
            </a:extLst>
          </p:cNvPr>
          <p:cNvSpPr/>
          <p:nvPr/>
        </p:nvSpPr>
        <p:spPr>
          <a:xfrm>
            <a:off x="468769" y="4231187"/>
            <a:ext cx="8968462" cy="209718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2" name="タイトル 1">
            <a:extLst>
              <a:ext uri="{FF2B5EF4-FFF2-40B4-BE49-F238E27FC236}">
                <a16:creationId xmlns:a16="http://schemas.microsoft.com/office/drawing/2014/main" id="{756CE0C3-4211-E8F6-D00C-837CE74BE743}"/>
              </a:ext>
            </a:extLst>
          </p:cNvPr>
          <p:cNvSpPr>
            <a:spLocks noGrp="1"/>
          </p:cNvSpPr>
          <p:nvPr>
            <p:ph type="title"/>
          </p:nvPr>
        </p:nvSpPr>
        <p:spPr>
          <a:xfrm>
            <a:off x="245719" y="23425"/>
            <a:ext cx="7356125" cy="379864"/>
          </a:xfrm>
        </p:spPr>
        <p:txBody>
          <a:bodyPr/>
          <a:lstStyle/>
          <a:p>
            <a:r>
              <a:rPr lang="ja-JP" altLang="en-US" dirty="0"/>
              <a:t> </a:t>
            </a:r>
            <a:r>
              <a:rPr lang="en-US" altLang="ja-JP" dirty="0"/>
              <a:t>【</a:t>
            </a:r>
            <a:r>
              <a:rPr lang="ja-JP" altLang="en-US" dirty="0"/>
              <a:t>旅アト学習</a:t>
            </a:r>
            <a:r>
              <a:rPr lang="en-US" altLang="ja-JP" dirty="0"/>
              <a:t>】</a:t>
            </a:r>
            <a:r>
              <a:rPr lang="ja-JP" altLang="en-US" dirty="0"/>
              <a:t>旅行を振り返ろう</a:t>
            </a:r>
          </a:p>
        </p:txBody>
      </p:sp>
      <p:sp>
        <p:nvSpPr>
          <p:cNvPr id="3" name="スライド番号プレースホルダー 2">
            <a:extLst>
              <a:ext uri="{FF2B5EF4-FFF2-40B4-BE49-F238E27FC236}">
                <a16:creationId xmlns:a16="http://schemas.microsoft.com/office/drawing/2014/main" id="{5B0DE8F7-3386-FC11-2304-198A60E09EF1}"/>
              </a:ext>
            </a:extLst>
          </p:cNvPr>
          <p:cNvSpPr>
            <a:spLocks noGrp="1"/>
          </p:cNvSpPr>
          <p:nvPr>
            <p:ph type="sldNum" sz="quarter" idx="12"/>
          </p:nvPr>
        </p:nvSpPr>
        <p:spPr/>
        <p:txBody>
          <a:bodyPr/>
          <a:lstStyle/>
          <a:p>
            <a:fld id="{7F017380-7033-4F00-8397-3745051E6906}" type="slidenum">
              <a:rPr lang="ja-JP" altLang="en-US" smtClean="0"/>
              <a:pPr/>
              <a:t>15</a:t>
            </a:fld>
            <a:endParaRPr lang="ja-JP" altLang="en-US" dirty="0"/>
          </a:p>
        </p:txBody>
      </p:sp>
    </p:spTree>
    <p:extLst>
      <p:ext uri="{BB962C8B-B14F-4D97-AF65-F5344CB8AC3E}">
        <p14:creationId xmlns:p14="http://schemas.microsoft.com/office/powerpoint/2010/main" val="3429423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D7003-A205-A933-9DEA-5D980E45E22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88CF9B1-1239-8D90-B23F-0733DCDCC449}"/>
              </a:ext>
            </a:extLst>
          </p:cNvPr>
          <p:cNvSpPr/>
          <p:nvPr/>
        </p:nvSpPr>
        <p:spPr>
          <a:xfrm>
            <a:off x="409967" y="818993"/>
            <a:ext cx="143566" cy="28168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grpSp>
        <p:nvGrpSpPr>
          <p:cNvPr id="14" name="グループ化 13">
            <a:extLst>
              <a:ext uri="{FF2B5EF4-FFF2-40B4-BE49-F238E27FC236}">
                <a16:creationId xmlns:a16="http://schemas.microsoft.com/office/drawing/2014/main" id="{D1FB1F8F-08FC-529D-5CE9-1281500311C8}"/>
              </a:ext>
            </a:extLst>
          </p:cNvPr>
          <p:cNvGrpSpPr/>
          <p:nvPr/>
        </p:nvGrpSpPr>
        <p:grpSpPr>
          <a:xfrm>
            <a:off x="409967" y="532281"/>
            <a:ext cx="9115918" cy="573424"/>
            <a:chOff x="286280" y="3511169"/>
            <a:chExt cx="5224551" cy="396986"/>
          </a:xfrm>
        </p:grpSpPr>
        <p:grpSp>
          <p:nvGrpSpPr>
            <p:cNvPr id="15" name="グループ化 14">
              <a:extLst>
                <a:ext uri="{FF2B5EF4-FFF2-40B4-BE49-F238E27FC236}">
                  <a16:creationId xmlns:a16="http://schemas.microsoft.com/office/drawing/2014/main" id="{3E3B5C20-477B-9F3C-FA26-5C94779A85F7}"/>
                </a:ext>
              </a:extLst>
            </p:cNvPr>
            <p:cNvGrpSpPr/>
            <p:nvPr/>
          </p:nvGrpSpPr>
          <p:grpSpPr>
            <a:xfrm>
              <a:off x="286735" y="3511169"/>
              <a:ext cx="5224096" cy="396986"/>
              <a:chOff x="500761" y="1817443"/>
              <a:chExt cx="2323113" cy="396986"/>
            </a:xfrm>
          </p:grpSpPr>
          <p:sp>
            <p:nvSpPr>
              <p:cNvPr id="17" name="四角形: 角を丸くする 16">
                <a:extLst>
                  <a:ext uri="{FF2B5EF4-FFF2-40B4-BE49-F238E27FC236}">
                    <a16:creationId xmlns:a16="http://schemas.microsoft.com/office/drawing/2014/main" id="{08C6DFF3-C001-8BB2-F1FB-EAA5A1104254}"/>
                  </a:ext>
                </a:extLst>
              </p:cNvPr>
              <p:cNvSpPr/>
              <p:nvPr/>
            </p:nvSpPr>
            <p:spPr>
              <a:xfrm>
                <a:off x="522658" y="1817443"/>
                <a:ext cx="2301216" cy="378822"/>
              </a:xfrm>
              <a:prstGeom prst="roundRect">
                <a:avLst/>
              </a:prstGeom>
              <a:noFill/>
              <a:ln w="25400" cmpd="sng">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BIZ UDPゴシック" panose="020B0400000000000000" pitchFamily="50" charset="-128"/>
                    <a:ea typeface="BIZ UDPゴシック" panose="020B0400000000000000" pitchFamily="50" charset="-128"/>
                  </a:rPr>
                  <a:t>自分の住んでいる地域のことを考えよう</a:t>
                </a:r>
              </a:p>
            </p:txBody>
          </p:sp>
          <p:cxnSp>
            <p:nvCxnSpPr>
              <p:cNvPr id="18" name="直線コネクタ 17">
                <a:extLst>
                  <a:ext uri="{FF2B5EF4-FFF2-40B4-BE49-F238E27FC236}">
                    <a16:creationId xmlns:a16="http://schemas.microsoft.com/office/drawing/2014/main" id="{D9003319-66BB-2A57-470A-012B1C203D02}"/>
                  </a:ext>
                </a:extLst>
              </p:cNvPr>
              <p:cNvCxnSpPr>
                <a:cxnSpLocks/>
              </p:cNvCxnSpPr>
              <p:nvPr/>
            </p:nvCxnSpPr>
            <p:spPr>
              <a:xfrm>
                <a:off x="500761" y="2210310"/>
                <a:ext cx="2301216" cy="41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6" name="正方形/長方形 15">
              <a:extLst>
                <a:ext uri="{FF2B5EF4-FFF2-40B4-BE49-F238E27FC236}">
                  <a16:creationId xmlns:a16="http://schemas.microsoft.com/office/drawing/2014/main" id="{FCA80AFD-3592-D80C-7692-9BB49A973809}"/>
                </a:ext>
              </a:extLst>
            </p:cNvPr>
            <p:cNvSpPr/>
            <p:nvPr/>
          </p:nvSpPr>
          <p:spPr>
            <a:xfrm>
              <a:off x="286280" y="3529333"/>
              <a:ext cx="82281" cy="378822"/>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b="1"/>
            </a:p>
          </p:txBody>
        </p:sp>
      </p:grpSp>
      <p:sp>
        <p:nvSpPr>
          <p:cNvPr id="22" name="テキスト ボックス 21">
            <a:extLst>
              <a:ext uri="{FF2B5EF4-FFF2-40B4-BE49-F238E27FC236}">
                <a16:creationId xmlns:a16="http://schemas.microsoft.com/office/drawing/2014/main" id="{7EF8590E-235D-10B5-88E4-F62BC42F61E8}"/>
              </a:ext>
            </a:extLst>
          </p:cNvPr>
          <p:cNvSpPr txBox="1"/>
          <p:nvPr/>
        </p:nvSpPr>
        <p:spPr>
          <a:xfrm>
            <a:off x="481753" y="1181118"/>
            <a:ext cx="9044132" cy="409523"/>
          </a:xfrm>
          <a:prstGeom prst="rect">
            <a:avLst/>
          </a:prstGeom>
          <a:noFill/>
        </p:spPr>
        <p:txBody>
          <a:bodyPr wrap="square" lIns="52000" tIns="52000" rIns="52000" bIns="52000" rtlCol="0">
            <a:spAutoFit/>
          </a:bodyPr>
          <a:lstStyle/>
          <a:p>
            <a:pPr>
              <a:lnSpc>
                <a:spcPct val="150000"/>
              </a:lnSpc>
            </a:pPr>
            <a:r>
              <a:rPr kumimoji="1" lang="ja-JP" altLang="en-US" sz="1589" b="1" dirty="0">
                <a:latin typeface="BIZ UDPゴシック" panose="020B0400000000000000" pitchFamily="50" charset="-128"/>
                <a:ea typeface="BIZ UDPゴシック" panose="020B0400000000000000" pitchFamily="50" charset="-128"/>
              </a:rPr>
              <a:t>■自分の住む地域の施設や活動を思い返して、探求テーマに共通していることを書き出してみよう</a:t>
            </a:r>
            <a:endParaRPr kumimoji="1" lang="en-US" altLang="ja-JP" sz="1589" b="1" dirty="0">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6E3DBDA9-AF96-2F9E-F22F-77A5BA9E6320}"/>
              </a:ext>
            </a:extLst>
          </p:cNvPr>
          <p:cNvSpPr/>
          <p:nvPr/>
        </p:nvSpPr>
        <p:spPr>
          <a:xfrm>
            <a:off x="468769" y="1692291"/>
            <a:ext cx="8968462" cy="199168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24" name="テキスト ボックス 23">
            <a:extLst>
              <a:ext uri="{FF2B5EF4-FFF2-40B4-BE49-F238E27FC236}">
                <a16:creationId xmlns:a16="http://schemas.microsoft.com/office/drawing/2014/main" id="{C00BF6BF-3B31-A44F-3B1E-01ED8A22A0FB}"/>
              </a:ext>
            </a:extLst>
          </p:cNvPr>
          <p:cNvSpPr txBox="1"/>
          <p:nvPr/>
        </p:nvSpPr>
        <p:spPr>
          <a:xfrm>
            <a:off x="496678" y="3818251"/>
            <a:ext cx="7765156" cy="409523"/>
          </a:xfrm>
          <a:prstGeom prst="rect">
            <a:avLst/>
          </a:prstGeom>
          <a:noFill/>
        </p:spPr>
        <p:txBody>
          <a:bodyPr wrap="square" lIns="52000" tIns="52000" rIns="52000" bIns="52000" rtlCol="0">
            <a:spAutoFit/>
          </a:bodyPr>
          <a:lstStyle/>
          <a:p>
            <a:pPr>
              <a:lnSpc>
                <a:spcPct val="150000"/>
              </a:lnSpc>
            </a:pPr>
            <a:r>
              <a:rPr kumimoji="1" lang="ja-JP" altLang="en-US" sz="1589" b="1" dirty="0">
                <a:latin typeface="BIZ UDPゴシック" panose="020B0400000000000000" pitchFamily="50" charset="-128"/>
                <a:ea typeface="BIZ UDPゴシック" panose="020B0400000000000000" pitchFamily="50" charset="-128"/>
              </a:rPr>
              <a:t>■そう思った理由は何ですか？</a:t>
            </a:r>
            <a:endParaRPr kumimoji="1" lang="en-US" altLang="ja-JP" sz="1589" b="1" dirty="0">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5C6CC4F8-0FA8-FD71-5616-35EF165C607B}"/>
              </a:ext>
            </a:extLst>
          </p:cNvPr>
          <p:cNvSpPr/>
          <p:nvPr/>
        </p:nvSpPr>
        <p:spPr>
          <a:xfrm>
            <a:off x="468769" y="4279250"/>
            <a:ext cx="8968462" cy="1986923"/>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2" name="タイトル 1">
            <a:extLst>
              <a:ext uri="{FF2B5EF4-FFF2-40B4-BE49-F238E27FC236}">
                <a16:creationId xmlns:a16="http://schemas.microsoft.com/office/drawing/2014/main" id="{756CE0C3-4211-E8F6-D00C-837CE74BE743}"/>
              </a:ext>
            </a:extLst>
          </p:cNvPr>
          <p:cNvSpPr>
            <a:spLocks noGrp="1"/>
          </p:cNvSpPr>
          <p:nvPr>
            <p:ph type="title"/>
          </p:nvPr>
        </p:nvSpPr>
        <p:spPr>
          <a:xfrm>
            <a:off x="245719" y="23425"/>
            <a:ext cx="7356125" cy="379864"/>
          </a:xfrm>
        </p:spPr>
        <p:txBody>
          <a:bodyPr/>
          <a:lstStyle/>
          <a:p>
            <a:r>
              <a:rPr lang="ja-JP" altLang="en-US" dirty="0"/>
              <a:t> </a:t>
            </a:r>
            <a:r>
              <a:rPr lang="en-US" altLang="ja-JP" dirty="0"/>
              <a:t>【</a:t>
            </a:r>
            <a:r>
              <a:rPr lang="ja-JP" altLang="en-US" dirty="0"/>
              <a:t>旅アト学習</a:t>
            </a:r>
            <a:r>
              <a:rPr lang="en-US" altLang="ja-JP" dirty="0"/>
              <a:t>】</a:t>
            </a:r>
            <a:r>
              <a:rPr lang="ja-JP" altLang="en-US" dirty="0"/>
              <a:t>自分の地域を考えよう</a:t>
            </a:r>
          </a:p>
        </p:txBody>
      </p:sp>
      <p:sp>
        <p:nvSpPr>
          <p:cNvPr id="3" name="スライド番号プレースホルダー 2">
            <a:extLst>
              <a:ext uri="{FF2B5EF4-FFF2-40B4-BE49-F238E27FC236}">
                <a16:creationId xmlns:a16="http://schemas.microsoft.com/office/drawing/2014/main" id="{5B0DE8F7-3386-FC11-2304-198A60E09EF1}"/>
              </a:ext>
            </a:extLst>
          </p:cNvPr>
          <p:cNvSpPr>
            <a:spLocks noGrp="1"/>
          </p:cNvSpPr>
          <p:nvPr>
            <p:ph type="sldNum" sz="quarter" idx="12"/>
          </p:nvPr>
        </p:nvSpPr>
        <p:spPr/>
        <p:txBody>
          <a:bodyPr/>
          <a:lstStyle/>
          <a:p>
            <a:fld id="{7F017380-7033-4F00-8397-3745051E6906}" type="slidenum">
              <a:rPr lang="ja-JP" altLang="en-US" smtClean="0"/>
              <a:pPr/>
              <a:t>16</a:t>
            </a:fld>
            <a:endParaRPr lang="ja-JP" altLang="en-US" dirty="0"/>
          </a:p>
        </p:txBody>
      </p:sp>
    </p:spTree>
    <p:extLst>
      <p:ext uri="{BB962C8B-B14F-4D97-AF65-F5344CB8AC3E}">
        <p14:creationId xmlns:p14="http://schemas.microsoft.com/office/powerpoint/2010/main" val="197063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D7003-A205-A933-9DEA-5D980E45E22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88CF9B1-1239-8D90-B23F-0733DCDCC449}"/>
              </a:ext>
            </a:extLst>
          </p:cNvPr>
          <p:cNvSpPr/>
          <p:nvPr/>
        </p:nvSpPr>
        <p:spPr>
          <a:xfrm>
            <a:off x="382056" y="518365"/>
            <a:ext cx="143566" cy="28168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grpSp>
        <p:nvGrpSpPr>
          <p:cNvPr id="14" name="グループ化 13">
            <a:extLst>
              <a:ext uri="{FF2B5EF4-FFF2-40B4-BE49-F238E27FC236}">
                <a16:creationId xmlns:a16="http://schemas.microsoft.com/office/drawing/2014/main" id="{D1FB1F8F-08FC-529D-5CE9-1281500311C8}"/>
              </a:ext>
            </a:extLst>
          </p:cNvPr>
          <p:cNvGrpSpPr/>
          <p:nvPr/>
        </p:nvGrpSpPr>
        <p:grpSpPr>
          <a:xfrm>
            <a:off x="395041" y="518365"/>
            <a:ext cx="9115918" cy="573424"/>
            <a:chOff x="286280" y="3511169"/>
            <a:chExt cx="5224551" cy="396986"/>
          </a:xfrm>
        </p:grpSpPr>
        <p:grpSp>
          <p:nvGrpSpPr>
            <p:cNvPr id="15" name="グループ化 14">
              <a:extLst>
                <a:ext uri="{FF2B5EF4-FFF2-40B4-BE49-F238E27FC236}">
                  <a16:creationId xmlns:a16="http://schemas.microsoft.com/office/drawing/2014/main" id="{3E3B5C20-477B-9F3C-FA26-5C94779A85F7}"/>
                </a:ext>
              </a:extLst>
            </p:cNvPr>
            <p:cNvGrpSpPr/>
            <p:nvPr/>
          </p:nvGrpSpPr>
          <p:grpSpPr>
            <a:xfrm>
              <a:off x="286735" y="3511169"/>
              <a:ext cx="5224096" cy="396986"/>
              <a:chOff x="500761" y="1817443"/>
              <a:chExt cx="2323113" cy="396986"/>
            </a:xfrm>
          </p:grpSpPr>
          <p:sp>
            <p:nvSpPr>
              <p:cNvPr id="17" name="四角形: 角を丸くする 16">
                <a:extLst>
                  <a:ext uri="{FF2B5EF4-FFF2-40B4-BE49-F238E27FC236}">
                    <a16:creationId xmlns:a16="http://schemas.microsoft.com/office/drawing/2014/main" id="{08C6DFF3-C001-8BB2-F1FB-EAA5A1104254}"/>
                  </a:ext>
                </a:extLst>
              </p:cNvPr>
              <p:cNvSpPr/>
              <p:nvPr/>
            </p:nvSpPr>
            <p:spPr>
              <a:xfrm>
                <a:off x="522658" y="1817443"/>
                <a:ext cx="2301216" cy="378822"/>
              </a:xfrm>
              <a:prstGeom prst="roundRect">
                <a:avLst/>
              </a:prstGeom>
              <a:noFill/>
              <a:ln w="25400" cmpd="sng">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733" b="1" dirty="0">
                    <a:solidFill>
                      <a:schemeClr val="tx1"/>
                    </a:solidFill>
                    <a:latin typeface="BIZ UDPゴシック" panose="020B0400000000000000" pitchFamily="50" charset="-128"/>
                    <a:ea typeface="BIZ UDPゴシック" panose="020B0400000000000000" pitchFamily="50" charset="-128"/>
                  </a:rPr>
                  <a:t>今からよりよい世界を作っていくために、</a:t>
                </a:r>
                <a:r>
                  <a:rPr lang="ja-JP" altLang="en-US" b="1" dirty="0">
                    <a:solidFill>
                      <a:schemeClr val="tx1"/>
                    </a:solidFill>
                    <a:latin typeface="BIZ UDPゴシック" panose="020B0400000000000000" pitchFamily="50" charset="-128"/>
                    <a:ea typeface="BIZ UDPゴシック" panose="020B0400000000000000" pitchFamily="50" charset="-128"/>
                  </a:rPr>
                  <a:t>自分たちにできることを考えよう</a:t>
                </a:r>
              </a:p>
            </p:txBody>
          </p:sp>
          <p:cxnSp>
            <p:nvCxnSpPr>
              <p:cNvPr id="18" name="直線コネクタ 17">
                <a:extLst>
                  <a:ext uri="{FF2B5EF4-FFF2-40B4-BE49-F238E27FC236}">
                    <a16:creationId xmlns:a16="http://schemas.microsoft.com/office/drawing/2014/main" id="{D9003319-66BB-2A57-470A-012B1C203D02}"/>
                  </a:ext>
                </a:extLst>
              </p:cNvPr>
              <p:cNvCxnSpPr>
                <a:cxnSpLocks/>
              </p:cNvCxnSpPr>
              <p:nvPr/>
            </p:nvCxnSpPr>
            <p:spPr>
              <a:xfrm>
                <a:off x="500761" y="2210310"/>
                <a:ext cx="2301216" cy="41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6" name="正方形/長方形 15">
              <a:extLst>
                <a:ext uri="{FF2B5EF4-FFF2-40B4-BE49-F238E27FC236}">
                  <a16:creationId xmlns:a16="http://schemas.microsoft.com/office/drawing/2014/main" id="{FCA80AFD-3592-D80C-7692-9BB49A973809}"/>
                </a:ext>
              </a:extLst>
            </p:cNvPr>
            <p:cNvSpPr/>
            <p:nvPr/>
          </p:nvSpPr>
          <p:spPr>
            <a:xfrm>
              <a:off x="286280" y="3529333"/>
              <a:ext cx="82281" cy="378822"/>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b="1"/>
            </a:p>
          </p:txBody>
        </p:sp>
      </p:grpSp>
      <p:sp>
        <p:nvSpPr>
          <p:cNvPr id="22" name="テキスト ボックス 21">
            <a:extLst>
              <a:ext uri="{FF2B5EF4-FFF2-40B4-BE49-F238E27FC236}">
                <a16:creationId xmlns:a16="http://schemas.microsoft.com/office/drawing/2014/main" id="{7EF8590E-235D-10B5-88E4-F62BC42F61E8}"/>
              </a:ext>
            </a:extLst>
          </p:cNvPr>
          <p:cNvSpPr txBox="1"/>
          <p:nvPr/>
        </p:nvSpPr>
        <p:spPr>
          <a:xfrm>
            <a:off x="453841" y="1171875"/>
            <a:ext cx="9044132" cy="409523"/>
          </a:xfrm>
          <a:prstGeom prst="rect">
            <a:avLst/>
          </a:prstGeom>
          <a:noFill/>
        </p:spPr>
        <p:txBody>
          <a:bodyPr wrap="square" lIns="52000" tIns="52000" rIns="52000" bIns="52000" rtlCol="0">
            <a:spAutoFit/>
          </a:bodyPr>
          <a:lstStyle/>
          <a:p>
            <a:pPr>
              <a:lnSpc>
                <a:spcPct val="150000"/>
              </a:lnSpc>
            </a:pPr>
            <a:r>
              <a:rPr kumimoji="1" lang="ja-JP" altLang="en-US" sz="1589" b="1" dirty="0">
                <a:latin typeface="BIZ UDPゴシック" panose="020B0400000000000000" pitchFamily="50" charset="-128"/>
                <a:ea typeface="BIZ UDPゴシック" panose="020B0400000000000000" pitchFamily="50" charset="-128"/>
              </a:rPr>
              <a:t>■自分が個人でできること</a:t>
            </a:r>
            <a:endParaRPr kumimoji="1" lang="en-US" altLang="ja-JP" sz="1589" b="1" dirty="0">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6E3DBDA9-AF96-2F9E-F22F-77A5BA9E6320}"/>
              </a:ext>
            </a:extLst>
          </p:cNvPr>
          <p:cNvSpPr/>
          <p:nvPr/>
        </p:nvSpPr>
        <p:spPr>
          <a:xfrm>
            <a:off x="455786" y="1643999"/>
            <a:ext cx="8968462" cy="186232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24" name="テキスト ボックス 23">
            <a:extLst>
              <a:ext uri="{FF2B5EF4-FFF2-40B4-BE49-F238E27FC236}">
                <a16:creationId xmlns:a16="http://schemas.microsoft.com/office/drawing/2014/main" id="{C00BF6BF-3B31-A44F-3B1E-01ED8A22A0FB}"/>
              </a:ext>
            </a:extLst>
          </p:cNvPr>
          <p:cNvSpPr txBox="1"/>
          <p:nvPr/>
        </p:nvSpPr>
        <p:spPr>
          <a:xfrm>
            <a:off x="468768" y="3635315"/>
            <a:ext cx="7765156" cy="409523"/>
          </a:xfrm>
          <a:prstGeom prst="rect">
            <a:avLst/>
          </a:prstGeom>
          <a:noFill/>
        </p:spPr>
        <p:txBody>
          <a:bodyPr wrap="square" lIns="52000" tIns="52000" rIns="52000" bIns="52000" rtlCol="0">
            <a:spAutoFit/>
          </a:bodyPr>
          <a:lstStyle/>
          <a:p>
            <a:pPr>
              <a:lnSpc>
                <a:spcPct val="150000"/>
              </a:lnSpc>
            </a:pPr>
            <a:r>
              <a:rPr kumimoji="1" lang="ja-JP" altLang="en-US" sz="1589" b="1" dirty="0">
                <a:latin typeface="BIZ UDPゴシック" panose="020B0400000000000000" pitchFamily="50" charset="-128"/>
                <a:ea typeface="BIZ UDPゴシック" panose="020B0400000000000000" pitchFamily="50" charset="-128"/>
              </a:rPr>
              <a:t>■自分の住む地域で、人と協力するとできること</a:t>
            </a:r>
            <a:endParaRPr kumimoji="1" lang="en-US" altLang="ja-JP" sz="1589" b="1" dirty="0">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5C6CC4F8-0FA8-FD71-5616-35EF165C607B}"/>
              </a:ext>
            </a:extLst>
          </p:cNvPr>
          <p:cNvSpPr/>
          <p:nvPr/>
        </p:nvSpPr>
        <p:spPr>
          <a:xfrm>
            <a:off x="455786" y="4107437"/>
            <a:ext cx="8968462" cy="2232198"/>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2" name="タイトル 1">
            <a:extLst>
              <a:ext uri="{FF2B5EF4-FFF2-40B4-BE49-F238E27FC236}">
                <a16:creationId xmlns:a16="http://schemas.microsoft.com/office/drawing/2014/main" id="{756CE0C3-4211-E8F6-D00C-837CE74BE743}"/>
              </a:ext>
            </a:extLst>
          </p:cNvPr>
          <p:cNvSpPr>
            <a:spLocks noGrp="1"/>
          </p:cNvSpPr>
          <p:nvPr>
            <p:ph type="title"/>
          </p:nvPr>
        </p:nvSpPr>
        <p:spPr>
          <a:xfrm>
            <a:off x="245719" y="23425"/>
            <a:ext cx="7356125" cy="379864"/>
          </a:xfrm>
        </p:spPr>
        <p:txBody>
          <a:bodyPr/>
          <a:lstStyle/>
          <a:p>
            <a:r>
              <a:rPr lang="ja-JP" altLang="en-US" dirty="0"/>
              <a:t> </a:t>
            </a:r>
            <a:r>
              <a:rPr lang="en-US" altLang="ja-JP" dirty="0"/>
              <a:t>【</a:t>
            </a:r>
            <a:r>
              <a:rPr lang="ja-JP" altLang="en-US" dirty="0"/>
              <a:t>旅アト学習</a:t>
            </a:r>
            <a:r>
              <a:rPr lang="en-US" altLang="ja-JP" dirty="0"/>
              <a:t>】</a:t>
            </a:r>
            <a:r>
              <a:rPr lang="ja-JP" altLang="en-US" dirty="0"/>
              <a:t>自分たちにできることを考えよう</a:t>
            </a:r>
          </a:p>
        </p:txBody>
      </p:sp>
      <p:sp>
        <p:nvSpPr>
          <p:cNvPr id="3" name="スライド番号プレースホルダー 2">
            <a:extLst>
              <a:ext uri="{FF2B5EF4-FFF2-40B4-BE49-F238E27FC236}">
                <a16:creationId xmlns:a16="http://schemas.microsoft.com/office/drawing/2014/main" id="{5B0DE8F7-3386-FC11-2304-198A60E09EF1}"/>
              </a:ext>
            </a:extLst>
          </p:cNvPr>
          <p:cNvSpPr>
            <a:spLocks noGrp="1"/>
          </p:cNvSpPr>
          <p:nvPr>
            <p:ph type="sldNum" sz="quarter" idx="12"/>
          </p:nvPr>
        </p:nvSpPr>
        <p:spPr/>
        <p:txBody>
          <a:bodyPr/>
          <a:lstStyle/>
          <a:p>
            <a:fld id="{7F017380-7033-4F00-8397-3745051E6906}" type="slidenum">
              <a:rPr lang="ja-JP" altLang="en-US" smtClean="0"/>
              <a:pPr/>
              <a:t>17</a:t>
            </a:fld>
            <a:endParaRPr lang="ja-JP" altLang="en-US" dirty="0"/>
          </a:p>
        </p:txBody>
      </p:sp>
    </p:spTree>
    <p:extLst>
      <p:ext uri="{BB962C8B-B14F-4D97-AF65-F5344CB8AC3E}">
        <p14:creationId xmlns:p14="http://schemas.microsoft.com/office/powerpoint/2010/main" val="4109392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4C93422-966B-C6E3-9D03-EAB975E5E52E}"/>
              </a:ext>
            </a:extLst>
          </p:cNvPr>
          <p:cNvSpPr/>
          <p:nvPr/>
        </p:nvSpPr>
        <p:spPr>
          <a:xfrm>
            <a:off x="468765" y="1354550"/>
            <a:ext cx="8968462" cy="1779963"/>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1517" dirty="0">
              <a:solidFill>
                <a:schemeClr val="tx1"/>
              </a:solidFill>
            </a:endParaRPr>
          </a:p>
        </p:txBody>
      </p:sp>
      <p:sp>
        <p:nvSpPr>
          <p:cNvPr id="7" name="四角形: 角を丸くする 6">
            <a:extLst>
              <a:ext uri="{FF2B5EF4-FFF2-40B4-BE49-F238E27FC236}">
                <a16:creationId xmlns:a16="http://schemas.microsoft.com/office/drawing/2014/main" id="{2181AECE-EBC3-D265-03F1-C237DBE25BC7}"/>
              </a:ext>
            </a:extLst>
          </p:cNvPr>
          <p:cNvSpPr/>
          <p:nvPr/>
        </p:nvSpPr>
        <p:spPr>
          <a:xfrm>
            <a:off x="479805" y="1216070"/>
            <a:ext cx="1189109" cy="407481"/>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sz="1517" b="1" dirty="0">
                <a:solidFill>
                  <a:schemeClr val="bg1"/>
                </a:solidFill>
              </a:rPr>
              <a:t>テーマ</a:t>
            </a:r>
          </a:p>
        </p:txBody>
      </p:sp>
      <p:grpSp>
        <p:nvGrpSpPr>
          <p:cNvPr id="29" name="グループ化 28">
            <a:extLst>
              <a:ext uri="{FF2B5EF4-FFF2-40B4-BE49-F238E27FC236}">
                <a16:creationId xmlns:a16="http://schemas.microsoft.com/office/drawing/2014/main" id="{8FD04BCD-4DE2-314D-79F6-ECABF834EC48}"/>
              </a:ext>
            </a:extLst>
          </p:cNvPr>
          <p:cNvGrpSpPr/>
          <p:nvPr/>
        </p:nvGrpSpPr>
        <p:grpSpPr>
          <a:xfrm>
            <a:off x="468765" y="3463855"/>
            <a:ext cx="8968462" cy="2840230"/>
            <a:chOff x="324531" y="4049592"/>
            <a:chExt cx="6208935" cy="1780104"/>
          </a:xfrm>
        </p:grpSpPr>
        <p:sp>
          <p:nvSpPr>
            <p:cNvPr id="6" name="四角形: 角を丸くする 5">
              <a:extLst>
                <a:ext uri="{FF2B5EF4-FFF2-40B4-BE49-F238E27FC236}">
                  <a16:creationId xmlns:a16="http://schemas.microsoft.com/office/drawing/2014/main" id="{EB1BC880-4551-0D69-9ADA-06F2489B0A92}"/>
                </a:ext>
              </a:extLst>
            </p:cNvPr>
            <p:cNvSpPr/>
            <p:nvPr/>
          </p:nvSpPr>
          <p:spPr>
            <a:xfrm>
              <a:off x="324531" y="4201283"/>
              <a:ext cx="6208935" cy="1628413"/>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1517" dirty="0">
                <a:solidFill>
                  <a:schemeClr val="tx1"/>
                </a:solidFill>
              </a:endParaRPr>
            </a:p>
          </p:txBody>
        </p:sp>
        <p:sp>
          <p:nvSpPr>
            <p:cNvPr id="8" name="四角形: 角を丸くする 7">
              <a:extLst>
                <a:ext uri="{FF2B5EF4-FFF2-40B4-BE49-F238E27FC236}">
                  <a16:creationId xmlns:a16="http://schemas.microsoft.com/office/drawing/2014/main" id="{BDA1DD2A-4C2A-DF45-FE60-91B348F76DC9}"/>
                </a:ext>
              </a:extLst>
            </p:cNvPr>
            <p:cNvSpPr/>
            <p:nvPr/>
          </p:nvSpPr>
          <p:spPr>
            <a:xfrm>
              <a:off x="324531" y="4049592"/>
              <a:ext cx="830872" cy="282102"/>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sz="1517" b="1" dirty="0">
                  <a:solidFill>
                    <a:schemeClr val="bg1"/>
                  </a:solidFill>
                </a:rPr>
                <a:t>結果</a:t>
              </a:r>
            </a:p>
          </p:txBody>
        </p:sp>
      </p:grpSp>
      <p:sp>
        <p:nvSpPr>
          <p:cNvPr id="9" name="スライド番号プレースホルダー 8">
            <a:extLst>
              <a:ext uri="{FF2B5EF4-FFF2-40B4-BE49-F238E27FC236}">
                <a16:creationId xmlns:a16="http://schemas.microsoft.com/office/drawing/2014/main" id="{2800809C-18EF-B83C-59A5-98ACE6F309BD}"/>
              </a:ext>
            </a:extLst>
          </p:cNvPr>
          <p:cNvSpPr>
            <a:spLocks noGrp="1"/>
          </p:cNvSpPr>
          <p:nvPr>
            <p:ph type="sldNum" sz="quarter" idx="12"/>
          </p:nvPr>
        </p:nvSpPr>
        <p:spPr/>
        <p:txBody>
          <a:bodyPr/>
          <a:lstStyle/>
          <a:p>
            <a:fld id="{7F017380-7033-4F00-8397-3745051E6906}" type="slidenum">
              <a:rPr lang="ja-JP" altLang="en-US" smtClean="0"/>
              <a:pPr/>
              <a:t>18</a:t>
            </a:fld>
            <a:endParaRPr lang="ja-JP" altLang="en-US" dirty="0"/>
          </a:p>
        </p:txBody>
      </p:sp>
      <p:sp>
        <p:nvSpPr>
          <p:cNvPr id="2" name="タイトル 1">
            <a:extLst>
              <a:ext uri="{FF2B5EF4-FFF2-40B4-BE49-F238E27FC236}">
                <a16:creationId xmlns:a16="http://schemas.microsoft.com/office/drawing/2014/main" id="{1FE51A4B-978D-8930-6A47-8A1B89B182CD}"/>
              </a:ext>
            </a:extLst>
          </p:cNvPr>
          <p:cNvSpPr>
            <a:spLocks noGrp="1"/>
          </p:cNvSpPr>
          <p:nvPr>
            <p:ph type="title"/>
          </p:nvPr>
        </p:nvSpPr>
        <p:spPr>
          <a:xfrm>
            <a:off x="236538" y="21517"/>
            <a:ext cx="7356125" cy="379864"/>
          </a:xfrm>
        </p:spPr>
        <p:txBody>
          <a:bodyPr/>
          <a:lstStyle/>
          <a:p>
            <a:r>
              <a:rPr lang="ja-JP" altLang="en-US" dirty="0"/>
              <a:t> </a:t>
            </a:r>
            <a:r>
              <a:rPr lang="en-US" altLang="ja-JP" dirty="0"/>
              <a:t>【</a:t>
            </a:r>
            <a:r>
              <a:rPr lang="ja-JP" altLang="en-US" dirty="0"/>
              <a:t>旅アト学習</a:t>
            </a:r>
            <a:r>
              <a:rPr lang="en-US" altLang="ja-JP" dirty="0"/>
              <a:t>】</a:t>
            </a:r>
            <a:r>
              <a:rPr lang="ja-JP" altLang="en-US" dirty="0"/>
              <a:t>発表記録をつくろう</a:t>
            </a:r>
          </a:p>
        </p:txBody>
      </p:sp>
      <p:sp>
        <p:nvSpPr>
          <p:cNvPr id="3" name="タイトル 1">
            <a:extLst>
              <a:ext uri="{FF2B5EF4-FFF2-40B4-BE49-F238E27FC236}">
                <a16:creationId xmlns:a16="http://schemas.microsoft.com/office/drawing/2014/main" id="{977A77B2-401D-B27B-1BFB-975ACC8E385C}"/>
              </a:ext>
            </a:extLst>
          </p:cNvPr>
          <p:cNvSpPr txBox="1">
            <a:spLocks/>
          </p:cNvSpPr>
          <p:nvPr/>
        </p:nvSpPr>
        <p:spPr>
          <a:xfrm>
            <a:off x="496289" y="-852905"/>
            <a:ext cx="7356125" cy="3798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bg1"/>
                </a:solidFill>
                <a:latin typeface="BIZ UDPゴシック" panose="020B0400000000000000" pitchFamily="50" charset="-128"/>
                <a:ea typeface="BIZ UDPゴシック" panose="020B0400000000000000" pitchFamily="50" charset="-128"/>
                <a:cs typeface="+mj-cs"/>
              </a:defRPr>
            </a:lvl1pPr>
          </a:lstStyle>
          <a:p>
            <a:r>
              <a:rPr lang="ja-JP" altLang="en-US" dirty="0"/>
              <a:t> </a:t>
            </a:r>
          </a:p>
        </p:txBody>
      </p:sp>
      <p:sp>
        <p:nvSpPr>
          <p:cNvPr id="10" name="四角形: 角を丸くする 9">
            <a:extLst>
              <a:ext uri="{FF2B5EF4-FFF2-40B4-BE49-F238E27FC236}">
                <a16:creationId xmlns:a16="http://schemas.microsoft.com/office/drawing/2014/main" id="{78C5B766-CA9D-E9AF-B3C6-2FCC6A58110A}"/>
              </a:ext>
            </a:extLst>
          </p:cNvPr>
          <p:cNvSpPr/>
          <p:nvPr/>
        </p:nvSpPr>
        <p:spPr>
          <a:xfrm>
            <a:off x="605865" y="478021"/>
            <a:ext cx="8104258" cy="547187"/>
          </a:xfrm>
          <a:prstGeom prst="roundRect">
            <a:avLst/>
          </a:prstGeom>
          <a:noFill/>
          <a:ln w="25400" cmpd="sng">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733" b="1" dirty="0">
                <a:solidFill>
                  <a:schemeClr val="tx1"/>
                </a:solidFill>
                <a:latin typeface="BIZ UDPゴシック" panose="020B0400000000000000" pitchFamily="50" charset="-128"/>
                <a:ea typeface="BIZ UDPゴシック" panose="020B0400000000000000" pitchFamily="50" charset="-128"/>
              </a:rPr>
              <a:t>発表の記録を残そう</a:t>
            </a:r>
          </a:p>
        </p:txBody>
      </p:sp>
      <p:cxnSp>
        <p:nvCxnSpPr>
          <p:cNvPr id="11" name="直線コネクタ 10">
            <a:extLst>
              <a:ext uri="{FF2B5EF4-FFF2-40B4-BE49-F238E27FC236}">
                <a16:creationId xmlns:a16="http://schemas.microsoft.com/office/drawing/2014/main" id="{D4212250-276D-71F7-2EDB-9B0A284C46FB}"/>
              </a:ext>
            </a:extLst>
          </p:cNvPr>
          <p:cNvCxnSpPr>
            <a:cxnSpLocks/>
          </p:cNvCxnSpPr>
          <p:nvPr/>
        </p:nvCxnSpPr>
        <p:spPr>
          <a:xfrm>
            <a:off x="469424" y="937953"/>
            <a:ext cx="393183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655AC093-70D2-D0ED-CFE5-DB50E6A43149}"/>
              </a:ext>
            </a:extLst>
          </p:cNvPr>
          <p:cNvSpPr/>
          <p:nvPr/>
        </p:nvSpPr>
        <p:spPr>
          <a:xfrm>
            <a:off x="468765" y="662216"/>
            <a:ext cx="143566" cy="28168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196950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タイトル 44">
            <a:extLst>
              <a:ext uri="{FF2B5EF4-FFF2-40B4-BE49-F238E27FC236}">
                <a16:creationId xmlns:a16="http://schemas.microsoft.com/office/drawing/2014/main" id="{5B0B6E20-BBA2-11D3-A7D4-5EA55BC628FB}"/>
              </a:ext>
            </a:extLst>
          </p:cNvPr>
          <p:cNvSpPr>
            <a:spLocks noGrp="1"/>
          </p:cNvSpPr>
          <p:nvPr>
            <p:ph type="title"/>
          </p:nvPr>
        </p:nvSpPr>
        <p:spPr>
          <a:xfrm>
            <a:off x="251788" y="18378"/>
            <a:ext cx="7356125" cy="379864"/>
          </a:xfrm>
        </p:spPr>
        <p:txBody>
          <a:bodyPr/>
          <a:lstStyle/>
          <a:p>
            <a:r>
              <a:rPr lang="ja-JP" altLang="en-US" dirty="0"/>
              <a:t>目次</a:t>
            </a:r>
          </a:p>
        </p:txBody>
      </p:sp>
      <p:sp>
        <p:nvSpPr>
          <p:cNvPr id="46" name="スライド番号プレースホルダー 45">
            <a:extLst>
              <a:ext uri="{FF2B5EF4-FFF2-40B4-BE49-F238E27FC236}">
                <a16:creationId xmlns:a16="http://schemas.microsoft.com/office/drawing/2014/main" id="{FFA04577-806A-D05B-07FA-2ACD8C071451}"/>
              </a:ext>
            </a:extLst>
          </p:cNvPr>
          <p:cNvSpPr>
            <a:spLocks noGrp="1"/>
          </p:cNvSpPr>
          <p:nvPr>
            <p:ph type="sldNum" sz="quarter" idx="12"/>
          </p:nvPr>
        </p:nvSpPr>
        <p:spPr/>
        <p:txBody>
          <a:bodyPr/>
          <a:lstStyle/>
          <a:p>
            <a:fld id="{7F017380-7033-4F00-8397-3745051E6906}" type="slidenum">
              <a:rPr lang="ja-JP" altLang="en-US" smtClean="0"/>
              <a:pPr/>
              <a:t>1</a:t>
            </a:fld>
            <a:endParaRPr lang="ja-JP" altLang="en-US" dirty="0"/>
          </a:p>
        </p:txBody>
      </p:sp>
      <p:sp>
        <p:nvSpPr>
          <p:cNvPr id="47" name="テキスト ボックス 46">
            <a:extLst>
              <a:ext uri="{FF2B5EF4-FFF2-40B4-BE49-F238E27FC236}">
                <a16:creationId xmlns:a16="http://schemas.microsoft.com/office/drawing/2014/main" id="{4980C895-ECAA-8116-192E-73A0FCFB0EE6}"/>
              </a:ext>
            </a:extLst>
          </p:cNvPr>
          <p:cNvSpPr txBox="1"/>
          <p:nvPr/>
        </p:nvSpPr>
        <p:spPr>
          <a:xfrm>
            <a:off x="668338" y="908050"/>
            <a:ext cx="5088252" cy="3754874"/>
          </a:xfrm>
          <a:prstGeom prst="rect">
            <a:avLst/>
          </a:prstGeom>
          <a:noFill/>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 探究学習ノートの使い方</a:t>
            </a:r>
            <a:endParaRPr kumimoji="1"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旅マエ学習</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旅行先のイメージをふくらませよう</a:t>
            </a: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旅マエ学習</a:t>
            </a:r>
            <a:r>
              <a:rPr lang="en-US" altLang="ja-JP" sz="1400" dirty="0">
                <a:latin typeface="BIZ UDPゴシック" panose="020B0400000000000000" pitchFamily="50" charset="-128"/>
                <a:ea typeface="BIZ UDPゴシック" panose="020B0400000000000000" pitchFamily="50" charset="-128"/>
              </a:rPr>
              <a:t>】SDGs</a:t>
            </a:r>
            <a:r>
              <a:rPr lang="ja-JP" altLang="en-US" sz="1400" dirty="0">
                <a:latin typeface="BIZ UDPゴシック" panose="020B0400000000000000" pitchFamily="50" charset="-128"/>
                <a:ea typeface="BIZ UDPゴシック" panose="020B0400000000000000" pitchFamily="50" charset="-128"/>
              </a:rPr>
              <a:t>の学びに最適な「徳島ならでは」のメリット</a:t>
            </a:r>
            <a:endParaRPr kumimoji="1"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旅マエ学習</a:t>
            </a:r>
            <a:r>
              <a:rPr lang="en-US" altLang="ja-JP" sz="1400" dirty="0">
                <a:latin typeface="BIZ UDPゴシック" panose="020B0400000000000000" pitchFamily="50" charset="-128"/>
                <a:ea typeface="BIZ UDPゴシック" panose="020B0400000000000000" pitchFamily="50" charset="-128"/>
              </a:rPr>
              <a:t>】SDGs</a:t>
            </a:r>
            <a:r>
              <a:rPr lang="ja-JP" altLang="en-US" sz="1400" dirty="0">
                <a:latin typeface="BIZ UDPゴシック" panose="020B0400000000000000" pitchFamily="50" charset="-128"/>
                <a:ea typeface="BIZ UDPゴシック" panose="020B0400000000000000" pitchFamily="50" charset="-128"/>
              </a:rPr>
              <a:t>先進県「とくしま」の</a:t>
            </a:r>
            <a:r>
              <a:rPr lang="en-US" altLang="ja-JP" sz="1400" dirty="0">
                <a:latin typeface="BIZ UDPゴシック" panose="020B0400000000000000" pitchFamily="50" charset="-128"/>
                <a:ea typeface="BIZ UDPゴシック" panose="020B0400000000000000" pitchFamily="50" charset="-128"/>
              </a:rPr>
              <a:t>SDGs</a:t>
            </a:r>
            <a:r>
              <a:rPr lang="ja-JP" altLang="en-US" sz="1400" dirty="0">
                <a:latin typeface="BIZ UDPゴシック" panose="020B0400000000000000" pitchFamily="50" charset="-128"/>
                <a:ea typeface="BIZ UDPゴシック" panose="020B0400000000000000" pitchFamily="50" charset="-128"/>
              </a:rPr>
              <a:t>未来都市</a:t>
            </a: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旅マエ学習</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徳島で広がる</a:t>
            </a:r>
            <a:r>
              <a:rPr lang="en-US" altLang="ja-JP" sz="1400" dirty="0">
                <a:latin typeface="BIZ UDPゴシック" panose="020B0400000000000000" pitchFamily="50" charset="-128"/>
                <a:ea typeface="BIZ UDPゴシック" panose="020B0400000000000000" pitchFamily="50" charset="-128"/>
              </a:rPr>
              <a:t>SDGs</a:t>
            </a:r>
            <a:r>
              <a:rPr lang="ja-JP" altLang="en-US" sz="1400" dirty="0">
                <a:latin typeface="BIZ UDPゴシック" panose="020B0400000000000000" pitchFamily="50" charset="-128"/>
                <a:ea typeface="BIZ UDPゴシック" panose="020B0400000000000000" pitchFamily="50" charset="-128"/>
              </a:rPr>
              <a:t>アクション</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旅マエ学習</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探究テーマを決めよう</a:t>
            </a: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旅マエ学習</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探求テーマについて考えてみよう</a:t>
            </a:r>
            <a:endParaRPr lang="en-US" altLang="ja-JP" sz="1400" dirty="0">
              <a:latin typeface="BIZ UDPゴシック" panose="020B0400000000000000" pitchFamily="50" charset="-128"/>
              <a:ea typeface="BIZ UDPゴシック" panose="020B0400000000000000" pitchFamily="50" charset="-128"/>
            </a:endParaRPr>
          </a:p>
          <a:p>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旅ナカ学習</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現地で体験したことをメモしよう</a:t>
            </a: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旅ナカ学習</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現地で印象に残ったことや気づきをメモしよう</a:t>
            </a:r>
            <a:endParaRPr lang="en-US" altLang="ja-JP" sz="1400" dirty="0">
              <a:latin typeface="BIZ UDPゴシック" panose="020B0400000000000000" pitchFamily="50" charset="-128"/>
              <a:ea typeface="BIZ UDPゴシック" panose="020B0400000000000000" pitchFamily="50" charset="-128"/>
            </a:endParaRPr>
          </a:p>
          <a:p>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旅アト学習</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旅行中の体験を振り返ろう</a:t>
            </a: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旅アト学習</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自分の地域を考えよう</a:t>
            </a: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旅アト学習</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自分たちにできることを考えよう</a:t>
            </a: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旅アト学習</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発表記録をつくろう</a:t>
            </a:r>
            <a:endParaRPr lang="en-US" altLang="ja-JP" sz="1400" dirty="0">
              <a:latin typeface="BIZ UDPゴシック" panose="020B0400000000000000" pitchFamily="50" charset="-128"/>
              <a:ea typeface="BIZ UDPゴシック" panose="020B0400000000000000" pitchFamily="50" charset="-128"/>
            </a:endParaRPr>
          </a:p>
          <a:p>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■発表用シート</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94E2FB81-305B-EB1A-E3A1-22A613BD6F39}"/>
              </a:ext>
            </a:extLst>
          </p:cNvPr>
          <p:cNvSpPr txBox="1"/>
          <p:nvPr/>
        </p:nvSpPr>
        <p:spPr>
          <a:xfrm>
            <a:off x="5835750" y="908050"/>
            <a:ext cx="3185158" cy="3754874"/>
          </a:xfrm>
          <a:prstGeom prst="rect">
            <a:avLst/>
          </a:prstGeom>
          <a:noFill/>
        </p:spPr>
        <p:txBody>
          <a:bodyPr wrap="square" rtlCol="0">
            <a:spAutoFit/>
          </a:bodyPr>
          <a:lstStyle/>
          <a:p>
            <a:pPr algn="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2</a:t>
            </a:r>
            <a:endParaRPr kumimoji="1" lang="ja-JP" altLang="en-US" sz="1400" dirty="0">
              <a:latin typeface="BIZ UDPゴシック" panose="020B0400000000000000" pitchFamily="50" charset="-128"/>
              <a:ea typeface="BIZ UDPゴシック" panose="020B0400000000000000" pitchFamily="50" charset="-128"/>
            </a:endParaRPr>
          </a:p>
          <a:p>
            <a:pPr algn="r"/>
            <a:r>
              <a:rPr lang="ja-JP" altLang="en-US" sz="1400" dirty="0">
                <a:latin typeface="BIZ UDPゴシック" panose="020B0400000000000000" pitchFamily="50" charset="-128"/>
                <a:ea typeface="BIZ UDPゴシック" panose="020B0400000000000000" pitchFamily="50" charset="-128"/>
              </a:rPr>
              <a:t> ・・・・・・・・・・・・・・・・・・・・・・　</a:t>
            </a:r>
            <a:r>
              <a:rPr lang="en-US" altLang="ja-JP" sz="1400" dirty="0">
                <a:latin typeface="BIZ UDPゴシック" panose="020B0400000000000000" pitchFamily="50" charset="-128"/>
                <a:ea typeface="BIZ UDPゴシック" panose="020B0400000000000000" pitchFamily="50" charset="-128"/>
              </a:rPr>
              <a:t>3</a:t>
            </a:r>
            <a:endParaRPr lang="ja-JP" altLang="en-US" sz="1400" dirty="0">
              <a:latin typeface="BIZ UDPゴシック" panose="020B0400000000000000" pitchFamily="50" charset="-128"/>
              <a:ea typeface="BIZ UDPゴシック" panose="020B0400000000000000" pitchFamily="50" charset="-128"/>
            </a:endParaRPr>
          </a:p>
          <a:p>
            <a:pPr algn="r"/>
            <a:r>
              <a:rPr lang="ja-JP" altLang="en-US" sz="1400" dirty="0">
                <a:latin typeface="BIZ UDPゴシック" panose="020B0400000000000000" pitchFamily="50" charset="-128"/>
                <a:ea typeface="BIZ UDPゴシック" panose="020B0400000000000000" pitchFamily="50" charset="-128"/>
              </a:rPr>
              <a:t>  ・・・・・・・・・・・・・・・・・・・・・・　</a:t>
            </a:r>
            <a:r>
              <a:rPr lang="en-US" altLang="ja-JP" sz="1400" dirty="0">
                <a:latin typeface="BIZ UDPゴシック" panose="020B0400000000000000" pitchFamily="50" charset="-128"/>
                <a:ea typeface="BIZ UDPゴシック" panose="020B0400000000000000" pitchFamily="50" charset="-128"/>
              </a:rPr>
              <a:t>4</a:t>
            </a:r>
            <a:endParaRPr kumimoji="1" lang="ja-JP" altLang="en-US" sz="1400" dirty="0">
              <a:latin typeface="BIZ UDPゴシック" panose="020B0400000000000000" pitchFamily="50" charset="-128"/>
              <a:ea typeface="BIZ UDPゴシック" panose="020B0400000000000000" pitchFamily="50" charset="-128"/>
            </a:endParaRPr>
          </a:p>
          <a:p>
            <a:pPr algn="r"/>
            <a:r>
              <a:rPr lang="ja-JP" altLang="en-US" sz="1400" dirty="0">
                <a:latin typeface="BIZ UDPゴシック" panose="020B0400000000000000" pitchFamily="50" charset="-128"/>
                <a:ea typeface="BIZ UDPゴシック" panose="020B0400000000000000" pitchFamily="50" charset="-128"/>
              </a:rPr>
              <a:t>  ・・・・・・・・・・・・・・・・・・・・　</a:t>
            </a:r>
            <a:r>
              <a:rPr lang="en-US" altLang="ja-JP" sz="1400" dirty="0">
                <a:latin typeface="BIZ UDPゴシック" panose="020B0400000000000000" pitchFamily="50" charset="-128"/>
                <a:ea typeface="BIZ UDPゴシック" panose="020B0400000000000000" pitchFamily="50" charset="-128"/>
              </a:rPr>
              <a:t>5-8</a:t>
            </a:r>
            <a:endParaRPr lang="ja-JP" altLang="en-US" sz="1400" dirty="0">
              <a:latin typeface="BIZ UDPゴシック" panose="020B0400000000000000" pitchFamily="50" charset="-128"/>
              <a:ea typeface="BIZ UDPゴシック" panose="020B0400000000000000" pitchFamily="50" charset="-128"/>
            </a:endParaRPr>
          </a:p>
          <a:p>
            <a:pPr algn="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　</a:t>
            </a:r>
            <a:r>
              <a:rPr lang="en-US" altLang="ja-JP" sz="1400" dirty="0">
                <a:latin typeface="BIZ UDPゴシック" panose="020B0400000000000000" pitchFamily="50" charset="-128"/>
                <a:ea typeface="BIZ UDPゴシック" panose="020B0400000000000000" pitchFamily="50" charset="-128"/>
              </a:rPr>
              <a:t>9-10</a:t>
            </a:r>
          </a:p>
          <a:p>
            <a:pPr algn="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11</a:t>
            </a:r>
          </a:p>
          <a:p>
            <a:pPr algn="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12</a:t>
            </a:r>
          </a:p>
          <a:p>
            <a:pPr algn="r"/>
            <a:endParaRPr lang="ja-JP" altLang="en-US" sz="1400" dirty="0">
              <a:latin typeface="BIZ UDPゴシック" panose="020B0400000000000000" pitchFamily="50" charset="-128"/>
              <a:ea typeface="BIZ UDPゴシック" panose="020B0400000000000000" pitchFamily="50" charset="-128"/>
            </a:endParaRPr>
          </a:p>
          <a:p>
            <a:pPr algn="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13</a:t>
            </a:r>
            <a:endParaRPr lang="ja-JP" altLang="en-US" sz="1400" dirty="0">
              <a:latin typeface="BIZ UDPゴシック" panose="020B0400000000000000" pitchFamily="50" charset="-128"/>
              <a:ea typeface="BIZ UDPゴシック" panose="020B0400000000000000" pitchFamily="50" charset="-128"/>
            </a:endParaRPr>
          </a:p>
          <a:p>
            <a:pPr algn="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14</a:t>
            </a:r>
          </a:p>
          <a:p>
            <a:pPr algn="r"/>
            <a:endParaRPr lang="ja-JP" altLang="en-US" sz="1400" dirty="0">
              <a:latin typeface="BIZ UDPゴシック" panose="020B0400000000000000" pitchFamily="50" charset="-128"/>
              <a:ea typeface="BIZ UDPゴシック" panose="020B0400000000000000" pitchFamily="50" charset="-128"/>
            </a:endParaRPr>
          </a:p>
          <a:p>
            <a:pPr algn="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15</a:t>
            </a:r>
            <a:endParaRPr lang="ja-JP" altLang="en-US" sz="1400" dirty="0">
              <a:latin typeface="BIZ UDPゴシック" panose="020B0400000000000000" pitchFamily="50" charset="-128"/>
              <a:ea typeface="BIZ UDPゴシック" panose="020B0400000000000000" pitchFamily="50" charset="-128"/>
            </a:endParaRPr>
          </a:p>
          <a:p>
            <a:pPr algn="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16</a:t>
            </a:r>
            <a:endParaRPr lang="ja-JP" altLang="en-US" sz="1400" dirty="0">
              <a:latin typeface="BIZ UDPゴシック" panose="020B0400000000000000" pitchFamily="50" charset="-128"/>
              <a:ea typeface="BIZ UDPゴシック" panose="020B0400000000000000" pitchFamily="50" charset="-128"/>
            </a:endParaRPr>
          </a:p>
          <a:p>
            <a:pPr algn="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17</a:t>
            </a:r>
            <a:endParaRPr lang="ja-JP" altLang="en-US" sz="1400" dirty="0">
              <a:latin typeface="BIZ UDPゴシック" panose="020B0400000000000000" pitchFamily="50" charset="-128"/>
              <a:ea typeface="BIZ UDPゴシック" panose="020B0400000000000000" pitchFamily="50" charset="-128"/>
            </a:endParaRPr>
          </a:p>
          <a:p>
            <a:pPr algn="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18</a:t>
            </a:r>
          </a:p>
          <a:p>
            <a:pPr algn="r"/>
            <a:endParaRPr lang="ja-JP" altLang="en-US" sz="1400" dirty="0">
              <a:latin typeface="BIZ UDPゴシック" panose="020B0400000000000000" pitchFamily="50" charset="-128"/>
              <a:ea typeface="BIZ UDPゴシック" panose="020B0400000000000000" pitchFamily="50" charset="-128"/>
            </a:endParaRPr>
          </a:p>
          <a:p>
            <a:pPr algn="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19</a:t>
            </a:r>
            <a:endParaRPr kumimoji="1" lang="ja-JP" altLang="en-US" sz="1400" dirty="0">
              <a:latin typeface="BIZ UDPゴシック" panose="020B0400000000000000" pitchFamily="50" charset="-128"/>
              <a:ea typeface="BIZ UDPゴシック" panose="020B0400000000000000" pitchFamily="50" charset="-128"/>
            </a:endParaRPr>
          </a:p>
        </p:txBody>
      </p:sp>
      <p:pic>
        <p:nvPicPr>
          <p:cNvPr id="56" name="図 55">
            <a:extLst>
              <a:ext uri="{FF2B5EF4-FFF2-40B4-BE49-F238E27FC236}">
                <a16:creationId xmlns:a16="http://schemas.microsoft.com/office/drawing/2014/main" id="{FEE1D69A-CB01-564F-5A88-142A48600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071" y="4843546"/>
            <a:ext cx="1266787" cy="1520145"/>
          </a:xfrm>
          <a:prstGeom prst="rect">
            <a:avLst/>
          </a:prstGeom>
        </p:spPr>
      </p:pic>
    </p:spTree>
    <p:extLst>
      <p:ext uri="{BB962C8B-B14F-4D97-AF65-F5344CB8AC3E}">
        <p14:creationId xmlns:p14="http://schemas.microsoft.com/office/powerpoint/2010/main" val="1086690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3F7C4-DBB2-525D-B4A2-5945A5EFE2C8}"/>
            </a:ext>
          </a:extLst>
        </p:cNvPr>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9717DE1A-840F-02DF-E340-76C06C69766D}"/>
              </a:ext>
            </a:extLst>
          </p:cNvPr>
          <p:cNvSpPr>
            <a:spLocks noGrp="1"/>
          </p:cNvSpPr>
          <p:nvPr>
            <p:ph type="sldNum" sz="quarter" idx="12"/>
          </p:nvPr>
        </p:nvSpPr>
        <p:spPr/>
        <p:txBody>
          <a:bodyPr/>
          <a:lstStyle/>
          <a:p>
            <a:fld id="{7F017380-7033-4F00-8397-3745051E6906}" type="slidenum">
              <a:rPr lang="ja-JP" altLang="en-US" smtClean="0"/>
              <a:pPr/>
              <a:t>19</a:t>
            </a:fld>
            <a:endParaRPr lang="ja-JP" altLang="en-US" dirty="0"/>
          </a:p>
        </p:txBody>
      </p:sp>
      <p:sp>
        <p:nvSpPr>
          <p:cNvPr id="2" name="タイトル 1">
            <a:extLst>
              <a:ext uri="{FF2B5EF4-FFF2-40B4-BE49-F238E27FC236}">
                <a16:creationId xmlns:a16="http://schemas.microsoft.com/office/drawing/2014/main" id="{C6CB13DA-99F7-1C73-BCF5-7543C3955387}"/>
              </a:ext>
            </a:extLst>
          </p:cNvPr>
          <p:cNvSpPr>
            <a:spLocks noGrp="1"/>
          </p:cNvSpPr>
          <p:nvPr>
            <p:ph type="title"/>
          </p:nvPr>
        </p:nvSpPr>
        <p:spPr>
          <a:xfrm>
            <a:off x="165100" y="21516"/>
            <a:ext cx="7356125" cy="379864"/>
          </a:xfrm>
        </p:spPr>
        <p:txBody>
          <a:bodyPr>
            <a:noAutofit/>
          </a:bodyPr>
          <a:lstStyle/>
          <a:p>
            <a:r>
              <a:rPr lang="ja-JP" altLang="en-US" dirty="0"/>
              <a:t> ■発表用シート</a:t>
            </a:r>
            <a:endParaRPr kumimoji="1" lang="ja-JP" altLang="en-US" dirty="0"/>
          </a:p>
        </p:txBody>
      </p:sp>
      <p:sp>
        <p:nvSpPr>
          <p:cNvPr id="3" name="テキスト ボックス 2">
            <a:extLst>
              <a:ext uri="{FF2B5EF4-FFF2-40B4-BE49-F238E27FC236}">
                <a16:creationId xmlns:a16="http://schemas.microsoft.com/office/drawing/2014/main" id="{0891844E-3299-1ECE-3CDB-D695C326A462}"/>
              </a:ext>
            </a:extLst>
          </p:cNvPr>
          <p:cNvSpPr txBox="1"/>
          <p:nvPr/>
        </p:nvSpPr>
        <p:spPr>
          <a:xfrm>
            <a:off x="4290982" y="527457"/>
            <a:ext cx="3070071" cy="369332"/>
          </a:xfrm>
          <a:prstGeom prst="rect">
            <a:avLst/>
          </a:prstGeom>
          <a:noFill/>
        </p:spPr>
        <p:txBody>
          <a:bodyPr wrap="none" rtlCol="0">
            <a:spAutoFit/>
          </a:bodyPr>
          <a:lstStyle/>
          <a:p>
            <a:r>
              <a:rPr lang="zh-TW" altLang="en-US" dirty="0">
                <a:latin typeface="BIZ UDPゴシック" panose="020B0400000000000000" pitchFamily="50" charset="-128"/>
                <a:ea typeface="BIZ UDPゴシック" panose="020B0400000000000000" pitchFamily="50" charset="-128"/>
              </a:rPr>
              <a:t>年　　 　組　　 　番　　 　氏名：</a:t>
            </a:r>
          </a:p>
        </p:txBody>
      </p:sp>
      <p:sp>
        <p:nvSpPr>
          <p:cNvPr id="5" name="正方形/長方形 4">
            <a:extLst>
              <a:ext uri="{FF2B5EF4-FFF2-40B4-BE49-F238E27FC236}">
                <a16:creationId xmlns:a16="http://schemas.microsoft.com/office/drawing/2014/main" id="{6780F677-4148-4507-E7F2-AAC9E530BEB0}"/>
              </a:ext>
            </a:extLst>
          </p:cNvPr>
          <p:cNvSpPr/>
          <p:nvPr/>
        </p:nvSpPr>
        <p:spPr>
          <a:xfrm>
            <a:off x="668338" y="933256"/>
            <a:ext cx="8755361" cy="91440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D164A66-B6DF-39ED-5D9D-0EA1EF8C8EA1}"/>
              </a:ext>
            </a:extLst>
          </p:cNvPr>
          <p:cNvSpPr txBox="1"/>
          <p:nvPr/>
        </p:nvSpPr>
        <p:spPr>
          <a:xfrm>
            <a:off x="679096" y="956362"/>
            <a:ext cx="1237839" cy="307777"/>
          </a:xfrm>
          <a:prstGeom prst="rect">
            <a:avLst/>
          </a:prstGeom>
          <a:solidFill>
            <a:srgbClr val="002060"/>
          </a:solidFill>
        </p:spPr>
        <p:txBody>
          <a:bodyPr wrap="non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学習のテーマ</a:t>
            </a:r>
          </a:p>
        </p:txBody>
      </p:sp>
      <p:sp>
        <p:nvSpPr>
          <p:cNvPr id="8" name="正方形/長方形 7">
            <a:extLst>
              <a:ext uri="{FF2B5EF4-FFF2-40B4-BE49-F238E27FC236}">
                <a16:creationId xmlns:a16="http://schemas.microsoft.com/office/drawing/2014/main" id="{6BC4C4B9-938F-ABEC-7DE3-D26B049DC25E}"/>
              </a:ext>
            </a:extLst>
          </p:cNvPr>
          <p:cNvSpPr/>
          <p:nvPr/>
        </p:nvSpPr>
        <p:spPr>
          <a:xfrm>
            <a:off x="668338" y="2205317"/>
            <a:ext cx="8755361" cy="4125225"/>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8AF1E7D-B584-02BA-D41D-27B9ACD94660}"/>
              </a:ext>
            </a:extLst>
          </p:cNvPr>
          <p:cNvSpPr txBox="1"/>
          <p:nvPr/>
        </p:nvSpPr>
        <p:spPr>
          <a:xfrm>
            <a:off x="787187" y="2205318"/>
            <a:ext cx="4254691" cy="307777"/>
          </a:xfrm>
          <a:prstGeom prst="rect">
            <a:avLst/>
          </a:prstGeom>
          <a:noFill/>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旅行中に特に興味のあったこと、おもしろかったこと</a:t>
            </a:r>
          </a:p>
        </p:txBody>
      </p:sp>
      <p:sp>
        <p:nvSpPr>
          <p:cNvPr id="11" name="テキスト ボックス 10">
            <a:extLst>
              <a:ext uri="{FF2B5EF4-FFF2-40B4-BE49-F238E27FC236}">
                <a16:creationId xmlns:a16="http://schemas.microsoft.com/office/drawing/2014/main" id="{4B50DEB7-60CA-AC70-04DB-ACDE00281F55}"/>
              </a:ext>
            </a:extLst>
          </p:cNvPr>
          <p:cNvSpPr txBox="1"/>
          <p:nvPr/>
        </p:nvSpPr>
        <p:spPr>
          <a:xfrm>
            <a:off x="787187" y="3478743"/>
            <a:ext cx="2621230" cy="307777"/>
          </a:xfrm>
          <a:prstGeom prst="rect">
            <a:avLst/>
          </a:prstGeom>
          <a:noFill/>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旅行前の印象から変化したこと</a:t>
            </a:r>
          </a:p>
        </p:txBody>
      </p:sp>
      <p:sp>
        <p:nvSpPr>
          <p:cNvPr id="12" name="テキスト ボックス 11">
            <a:extLst>
              <a:ext uri="{FF2B5EF4-FFF2-40B4-BE49-F238E27FC236}">
                <a16:creationId xmlns:a16="http://schemas.microsoft.com/office/drawing/2014/main" id="{B0854B40-F353-DF6B-2D34-59BA9B18FDB0}"/>
              </a:ext>
            </a:extLst>
          </p:cNvPr>
          <p:cNvSpPr txBox="1"/>
          <p:nvPr/>
        </p:nvSpPr>
        <p:spPr>
          <a:xfrm>
            <a:off x="787187" y="4857964"/>
            <a:ext cx="3974165" cy="307777"/>
          </a:xfrm>
          <a:prstGeom prst="rect">
            <a:avLst/>
          </a:prstGeom>
          <a:noFill/>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自分の住む地域で、これからの自分ができること</a:t>
            </a:r>
          </a:p>
        </p:txBody>
      </p:sp>
      <p:cxnSp>
        <p:nvCxnSpPr>
          <p:cNvPr id="15" name="直線矢印コネクタ 14">
            <a:extLst>
              <a:ext uri="{FF2B5EF4-FFF2-40B4-BE49-F238E27FC236}">
                <a16:creationId xmlns:a16="http://schemas.microsoft.com/office/drawing/2014/main" id="{E3B32FEF-6D02-B88F-A13C-AA1CA3EA4D46}"/>
              </a:ext>
            </a:extLst>
          </p:cNvPr>
          <p:cNvCxnSpPr/>
          <p:nvPr/>
        </p:nvCxnSpPr>
        <p:spPr>
          <a:xfrm>
            <a:off x="814122" y="4881588"/>
            <a:ext cx="8455511" cy="0"/>
          </a:xfrm>
          <a:prstGeom prst="straightConnector1">
            <a:avLst/>
          </a:prstGeom>
          <a:ln w="19050">
            <a:prstDash val="sysDash"/>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62C15067-161C-7ED6-14B2-2CE57C283EF3}"/>
              </a:ext>
            </a:extLst>
          </p:cNvPr>
          <p:cNvCxnSpPr/>
          <p:nvPr/>
        </p:nvCxnSpPr>
        <p:spPr>
          <a:xfrm>
            <a:off x="814122" y="3487250"/>
            <a:ext cx="8455511" cy="0"/>
          </a:xfrm>
          <a:prstGeom prst="straightConnector1">
            <a:avLst/>
          </a:prstGeom>
          <a:ln w="19050">
            <a:prstDash val="sysDash"/>
            <a:headEnd type="diamond" w="lg" len="lg"/>
            <a:tail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43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FE008-073F-7D1D-C6D9-ACED2D04375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D3065BE-86B6-C809-203E-48906C06995F}"/>
              </a:ext>
            </a:extLst>
          </p:cNvPr>
          <p:cNvSpPr>
            <a:spLocks noGrp="1"/>
          </p:cNvSpPr>
          <p:nvPr>
            <p:ph type="sldNum" sz="quarter" idx="12"/>
          </p:nvPr>
        </p:nvSpPr>
        <p:spPr/>
        <p:txBody>
          <a:bodyPr/>
          <a:lstStyle/>
          <a:p>
            <a:fld id="{7F017380-7033-4F00-8397-3745051E6906}" type="slidenum">
              <a:rPr lang="ja-JP" altLang="en-US" smtClean="0"/>
              <a:pPr/>
              <a:t>2</a:t>
            </a:fld>
            <a:endParaRPr lang="ja-JP" altLang="en-US" dirty="0"/>
          </a:p>
        </p:txBody>
      </p:sp>
      <p:sp>
        <p:nvSpPr>
          <p:cNvPr id="3" name="タイトル 2">
            <a:extLst>
              <a:ext uri="{FF2B5EF4-FFF2-40B4-BE49-F238E27FC236}">
                <a16:creationId xmlns:a16="http://schemas.microsoft.com/office/drawing/2014/main" id="{7C190EE4-D532-A178-9ABE-D7710047AA28}"/>
              </a:ext>
            </a:extLst>
          </p:cNvPr>
          <p:cNvSpPr>
            <a:spLocks noGrp="1"/>
          </p:cNvSpPr>
          <p:nvPr>
            <p:ph type="title"/>
          </p:nvPr>
        </p:nvSpPr>
        <p:spPr>
          <a:xfrm>
            <a:off x="224313" y="1"/>
            <a:ext cx="7356125" cy="379864"/>
          </a:xfrm>
        </p:spPr>
        <p:txBody>
          <a:bodyPr/>
          <a:lstStyle/>
          <a:p>
            <a:r>
              <a:rPr lang="ja-JP" altLang="en-US" dirty="0"/>
              <a:t>■ 探究学習ノートの使い方</a:t>
            </a:r>
            <a:endParaRPr kumimoji="1" lang="ja-JP" altLang="en-US" dirty="0"/>
          </a:p>
        </p:txBody>
      </p:sp>
      <p:sp>
        <p:nvSpPr>
          <p:cNvPr id="5" name="テキスト ボックス 4">
            <a:extLst>
              <a:ext uri="{FF2B5EF4-FFF2-40B4-BE49-F238E27FC236}">
                <a16:creationId xmlns:a16="http://schemas.microsoft.com/office/drawing/2014/main" id="{1806FDAD-F045-7DD3-881B-04595CA93FE0}"/>
              </a:ext>
            </a:extLst>
          </p:cNvPr>
          <p:cNvSpPr txBox="1"/>
          <p:nvPr/>
        </p:nvSpPr>
        <p:spPr>
          <a:xfrm>
            <a:off x="4088193" y="1512387"/>
            <a:ext cx="5230919" cy="1969770"/>
          </a:xfrm>
          <a:prstGeom prst="rect">
            <a:avLst/>
          </a:prstGeom>
          <a:noFill/>
        </p:spPr>
        <p:txBody>
          <a:bodyPr wrap="none" rtlCol="0">
            <a:spAutoFit/>
          </a:bodyPr>
          <a:lstStyle/>
          <a:p>
            <a:r>
              <a:rPr lang="en-US" altLang="ja-JP" sz="1400" b="1" dirty="0">
                <a:solidFill>
                  <a:srgbClr val="EFBC00"/>
                </a:solidFill>
                <a:latin typeface="BIZ UDPゴシック" panose="020B0400000000000000" pitchFamily="50" charset="-128"/>
                <a:ea typeface="BIZ UDPゴシック" panose="020B0400000000000000" pitchFamily="50" charset="-128"/>
              </a:rPr>
              <a:t>【</a:t>
            </a:r>
            <a:r>
              <a:rPr lang="ja-JP" altLang="en-US" sz="1400" b="1" dirty="0">
                <a:solidFill>
                  <a:srgbClr val="EFBC00"/>
                </a:solidFill>
                <a:latin typeface="BIZ UDPゴシック" panose="020B0400000000000000" pitchFamily="50" charset="-128"/>
                <a:ea typeface="BIZ UDPゴシック" panose="020B0400000000000000" pitchFamily="50" charset="-128"/>
              </a:rPr>
              <a:t>ステップ１</a:t>
            </a:r>
            <a:r>
              <a:rPr lang="en-US" altLang="ja-JP" sz="1400" b="1" dirty="0">
                <a:solidFill>
                  <a:srgbClr val="EFBC00"/>
                </a:solidFill>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旅行先のイメージをふくらませよう</a:t>
            </a:r>
          </a:p>
          <a:p>
            <a:r>
              <a:rPr lang="ja-JP" altLang="en-US" sz="1050" dirty="0">
                <a:latin typeface="BIZ UDPゴシック" panose="020B0400000000000000" pitchFamily="50" charset="-128"/>
                <a:ea typeface="BIZ UDPゴシック" panose="020B0400000000000000" pitchFamily="50" charset="-128"/>
              </a:rPr>
              <a:t>旅行先のイメージをふくらませ、興味のあることや気になることをグループで話します。</a:t>
            </a:r>
            <a:endParaRPr lang="en-US" altLang="ja-JP" sz="1050" dirty="0">
              <a:latin typeface="BIZ UDPゴシック" panose="020B0400000000000000" pitchFamily="50" charset="-128"/>
              <a:ea typeface="BIZ UDPゴシック" panose="020B0400000000000000" pitchFamily="50" charset="-128"/>
            </a:endParaRPr>
          </a:p>
          <a:p>
            <a:endParaRPr lang="en-US" altLang="ja-JP" sz="800" b="1" dirty="0">
              <a:latin typeface="BIZ UDPゴシック" panose="020B0400000000000000" pitchFamily="50" charset="-128"/>
              <a:ea typeface="BIZ UDPゴシック" panose="020B0400000000000000" pitchFamily="50" charset="-128"/>
            </a:endParaRPr>
          </a:p>
          <a:p>
            <a:r>
              <a:rPr lang="en-US" altLang="ja-JP" sz="1400" b="1" dirty="0">
                <a:solidFill>
                  <a:srgbClr val="EFBC00"/>
                </a:solidFill>
                <a:latin typeface="BIZ UDPゴシック" panose="020B0400000000000000" pitchFamily="50" charset="-128"/>
                <a:ea typeface="BIZ UDPゴシック" panose="020B0400000000000000" pitchFamily="50" charset="-128"/>
              </a:rPr>
              <a:t>【</a:t>
            </a:r>
            <a:r>
              <a:rPr lang="ja-JP" altLang="en-US" sz="1400" b="1" dirty="0">
                <a:solidFill>
                  <a:srgbClr val="EFBC00"/>
                </a:solidFill>
                <a:latin typeface="BIZ UDPゴシック" panose="020B0400000000000000" pitchFamily="50" charset="-128"/>
                <a:ea typeface="BIZ UDPゴシック" panose="020B0400000000000000" pitchFamily="50" charset="-128"/>
              </a:rPr>
              <a:t>ステップ２</a:t>
            </a:r>
            <a:r>
              <a:rPr lang="en-US" altLang="ja-JP" sz="1400" b="1" dirty="0">
                <a:solidFill>
                  <a:srgbClr val="EFBC00"/>
                </a:solidFill>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テーマを決めよう</a:t>
            </a:r>
          </a:p>
          <a:p>
            <a:r>
              <a:rPr lang="ja-JP" altLang="en-US" sz="1050" dirty="0">
                <a:latin typeface="BIZ UDPゴシック" panose="020B0400000000000000" pitchFamily="50" charset="-128"/>
                <a:ea typeface="BIZ UDPゴシック" panose="020B0400000000000000" pitchFamily="50" charset="-128"/>
              </a:rPr>
              <a:t>ポイントは、自分たちが本当に「知りたい、学びたい」と思うテーマにすることです。</a:t>
            </a:r>
            <a:endParaRPr lang="en-US" altLang="ja-JP" sz="1050" dirty="0">
              <a:latin typeface="BIZ UDPゴシック" panose="020B0400000000000000" pitchFamily="50" charset="-128"/>
              <a:ea typeface="BIZ UDPゴシック" panose="020B0400000000000000" pitchFamily="50" charset="-128"/>
            </a:endParaRPr>
          </a:p>
          <a:p>
            <a:endParaRPr lang="en-US" altLang="ja-JP" sz="800" b="1" dirty="0">
              <a:latin typeface="BIZ UDPゴシック" panose="020B0400000000000000" pitchFamily="50" charset="-128"/>
              <a:ea typeface="BIZ UDPゴシック" panose="020B0400000000000000" pitchFamily="50" charset="-128"/>
            </a:endParaRPr>
          </a:p>
          <a:p>
            <a:r>
              <a:rPr lang="en-US" altLang="ja-JP" sz="1400" b="1" dirty="0">
                <a:solidFill>
                  <a:srgbClr val="EFBC00"/>
                </a:solidFill>
                <a:latin typeface="BIZ UDPゴシック" panose="020B0400000000000000" pitchFamily="50" charset="-128"/>
                <a:ea typeface="BIZ UDPゴシック" panose="020B0400000000000000" pitchFamily="50" charset="-128"/>
              </a:rPr>
              <a:t>【</a:t>
            </a:r>
            <a:r>
              <a:rPr lang="ja-JP" altLang="en-US" sz="1400" b="1" dirty="0">
                <a:solidFill>
                  <a:srgbClr val="EFBC00"/>
                </a:solidFill>
                <a:latin typeface="BIZ UDPゴシック" panose="020B0400000000000000" pitchFamily="50" charset="-128"/>
                <a:ea typeface="BIZ UDPゴシック" panose="020B0400000000000000" pitchFamily="50" charset="-128"/>
              </a:rPr>
              <a:t>ステップ３</a:t>
            </a:r>
            <a:r>
              <a:rPr lang="en-US" altLang="ja-JP" sz="1400" b="1" dirty="0">
                <a:solidFill>
                  <a:srgbClr val="EFBC00"/>
                </a:solidFill>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疑問を考えてみよう</a:t>
            </a:r>
          </a:p>
          <a:p>
            <a:r>
              <a:rPr lang="ja-JP" altLang="en-US" sz="1050" dirty="0">
                <a:latin typeface="BIZ UDPゴシック" panose="020B0400000000000000" pitchFamily="50" charset="-128"/>
                <a:ea typeface="BIZ UDPゴシック" panose="020B0400000000000000" pitchFamily="50" charset="-128"/>
              </a:rPr>
              <a:t>「なんでだろう？」「どうしてだろう？」と疑問に思うことから問いを考えてみよう！</a:t>
            </a:r>
            <a:endParaRPr lang="en-US" altLang="ja-JP" sz="1050" dirty="0">
              <a:latin typeface="BIZ UDPゴシック" panose="020B0400000000000000" pitchFamily="50" charset="-128"/>
              <a:ea typeface="BIZ UDPゴシック" panose="020B0400000000000000" pitchFamily="50" charset="-128"/>
            </a:endParaRPr>
          </a:p>
          <a:p>
            <a:endParaRPr lang="en-US" altLang="ja-JP" sz="800" dirty="0">
              <a:latin typeface="BIZ UDPゴシック" panose="020B0400000000000000" pitchFamily="50" charset="-128"/>
              <a:ea typeface="BIZ UDPゴシック" panose="020B0400000000000000" pitchFamily="50" charset="-128"/>
            </a:endParaRPr>
          </a:p>
          <a:p>
            <a:r>
              <a:rPr lang="en-US" altLang="ja-JP" sz="1400" b="1" dirty="0">
                <a:solidFill>
                  <a:srgbClr val="EFBC00"/>
                </a:solidFill>
                <a:latin typeface="BIZ UDPゴシック" panose="020B0400000000000000" pitchFamily="50" charset="-128"/>
                <a:ea typeface="BIZ UDPゴシック" panose="020B0400000000000000" pitchFamily="50" charset="-128"/>
              </a:rPr>
              <a:t>【</a:t>
            </a:r>
            <a:r>
              <a:rPr lang="ja-JP" altLang="en-US" sz="1400" b="1" dirty="0">
                <a:solidFill>
                  <a:srgbClr val="EFBC00"/>
                </a:solidFill>
                <a:latin typeface="BIZ UDPゴシック" panose="020B0400000000000000" pitchFamily="50" charset="-128"/>
                <a:ea typeface="BIZ UDPゴシック" panose="020B0400000000000000" pitchFamily="50" charset="-128"/>
              </a:rPr>
              <a:t>ステップ４</a:t>
            </a:r>
            <a:r>
              <a:rPr lang="en-US" altLang="ja-JP" sz="1400" b="1" dirty="0">
                <a:solidFill>
                  <a:srgbClr val="EFBC00"/>
                </a:solidFill>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情報を集めるための計画を立てよう</a:t>
            </a:r>
          </a:p>
          <a:p>
            <a:r>
              <a:rPr lang="ja-JP" altLang="en-US" sz="1050" dirty="0">
                <a:latin typeface="BIZ UDPゴシック" panose="020B0400000000000000" pitchFamily="50" charset="-128"/>
                <a:ea typeface="BIZ UDPゴシック" panose="020B0400000000000000" pitchFamily="50" charset="-128"/>
              </a:rPr>
              <a:t>「何を」「どこで」「どのように」情報を収集するのか考えてみよう！</a:t>
            </a:r>
          </a:p>
        </p:txBody>
      </p:sp>
      <p:sp>
        <p:nvSpPr>
          <p:cNvPr id="10" name="テキスト ボックス 9">
            <a:extLst>
              <a:ext uri="{FF2B5EF4-FFF2-40B4-BE49-F238E27FC236}">
                <a16:creationId xmlns:a16="http://schemas.microsoft.com/office/drawing/2014/main" id="{CCCC0B2F-C05B-608C-EF55-6FEA3D72A61B}"/>
              </a:ext>
            </a:extLst>
          </p:cNvPr>
          <p:cNvSpPr txBox="1"/>
          <p:nvPr/>
        </p:nvSpPr>
        <p:spPr>
          <a:xfrm>
            <a:off x="214018" y="488496"/>
            <a:ext cx="9599908" cy="884070"/>
          </a:xfrm>
          <a:prstGeom prst="rect">
            <a:avLst/>
          </a:prstGeom>
          <a:solidFill>
            <a:srgbClr val="FFFFCC"/>
          </a:solidFill>
          <a:ln w="28575">
            <a:solidFill>
              <a:srgbClr val="FF0000"/>
            </a:solidFill>
          </a:ln>
        </p:spPr>
        <p:style>
          <a:lnRef idx="1">
            <a:schemeClr val="accent4"/>
          </a:lnRef>
          <a:fillRef idx="2">
            <a:schemeClr val="accent4"/>
          </a:fillRef>
          <a:effectRef idx="1">
            <a:schemeClr val="accent4"/>
          </a:effectRef>
          <a:fontRef idx="minor">
            <a:schemeClr val="dk1"/>
          </a:fontRef>
        </p:style>
        <p:txBody>
          <a:bodyPr wrap="square" lIns="90000" tIns="72000" rIns="90000" bIns="72000" rtlCol="0">
            <a:spAutoFit/>
          </a:bodyPr>
          <a:lstStyle/>
          <a:p>
            <a:r>
              <a:rPr kumimoji="1" lang="ja-JP" altLang="en-US" sz="1600" b="1" dirty="0">
                <a:latin typeface="BIZ UDPゴシック" panose="020B0400000000000000" pitchFamily="50" charset="-128"/>
                <a:ea typeface="BIZ UDPゴシック" panose="020B0400000000000000" pitchFamily="50" charset="-128"/>
              </a:rPr>
              <a:t>　この探求学習ノートは、徳島県について調べたこと（</a:t>
            </a:r>
            <a:r>
              <a:rPr kumimoji="1" lang="ja-JP" altLang="en-US" sz="1600" b="1" dirty="0">
                <a:solidFill>
                  <a:srgbClr val="C00000"/>
                </a:solidFill>
                <a:latin typeface="BIZ UDPゴシック" panose="020B0400000000000000" pitchFamily="50" charset="-128"/>
                <a:ea typeface="BIZ UDPゴシック" panose="020B0400000000000000" pitchFamily="50" charset="-128"/>
              </a:rPr>
              <a:t>旅マエ学習</a:t>
            </a:r>
            <a:r>
              <a:rPr kumimoji="1" lang="ja-JP" altLang="en-US" sz="1600" b="1" dirty="0">
                <a:latin typeface="BIZ UDPゴシック" panose="020B0400000000000000" pitchFamily="50" charset="-128"/>
                <a:ea typeface="BIZ UDPゴシック" panose="020B0400000000000000" pitchFamily="50" charset="-128"/>
              </a:rPr>
              <a:t>）、旅先での思い出・気づき（</a:t>
            </a:r>
            <a:r>
              <a:rPr kumimoji="1" lang="ja-JP" altLang="en-US" sz="1600" b="1" dirty="0">
                <a:solidFill>
                  <a:srgbClr val="C00000"/>
                </a:solidFill>
                <a:latin typeface="BIZ UDPゴシック" panose="020B0400000000000000" pitchFamily="50" charset="-128"/>
                <a:ea typeface="BIZ UDPゴシック" panose="020B0400000000000000" pitchFamily="50" charset="-128"/>
              </a:rPr>
              <a:t>旅ナカ学習</a:t>
            </a:r>
            <a:r>
              <a:rPr kumimoji="1" lang="ja-JP" altLang="en-US" sz="1600" b="1" dirty="0">
                <a:latin typeface="BIZ UDPゴシック" panose="020B0400000000000000" pitchFamily="50" charset="-128"/>
                <a:ea typeface="BIZ UDPゴシック" panose="020B0400000000000000" pitchFamily="50" charset="-128"/>
              </a:rPr>
              <a:t>）、</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振り返り（</a:t>
            </a:r>
            <a:r>
              <a:rPr kumimoji="1" lang="ja-JP" altLang="en-US" sz="1600" b="1" dirty="0">
                <a:solidFill>
                  <a:srgbClr val="C00000"/>
                </a:solidFill>
                <a:latin typeface="BIZ UDPゴシック" panose="020B0400000000000000" pitchFamily="50" charset="-128"/>
                <a:ea typeface="BIZ UDPゴシック" panose="020B0400000000000000" pitchFamily="50" charset="-128"/>
              </a:rPr>
              <a:t>旅アト学習</a:t>
            </a:r>
            <a:r>
              <a:rPr kumimoji="1" lang="ja-JP" altLang="en-US" sz="1600" b="1" dirty="0">
                <a:latin typeface="BIZ UDPゴシック" panose="020B0400000000000000" pitchFamily="50" charset="-128"/>
                <a:ea typeface="BIZ UDPゴシック" panose="020B0400000000000000" pitchFamily="50" charset="-128"/>
              </a:rPr>
              <a:t>）を、</a:t>
            </a:r>
            <a:r>
              <a:rPr kumimoji="1" lang="ja-JP" altLang="en-US" sz="1600" b="1" dirty="0">
                <a:solidFill>
                  <a:srgbClr val="C00000"/>
                </a:solidFill>
                <a:latin typeface="BIZ UDPゴシック" panose="020B0400000000000000" pitchFamily="50" charset="-128"/>
                <a:ea typeface="BIZ UDPゴシック" panose="020B0400000000000000" pitchFamily="50" charset="-128"/>
              </a:rPr>
              <a:t>「学びの軌跡」として残す</a:t>
            </a:r>
            <a:r>
              <a:rPr kumimoji="1" lang="ja-JP" altLang="en-US" sz="1600" b="1" dirty="0">
                <a:latin typeface="BIZ UDPゴシック" panose="020B0400000000000000" pitchFamily="50" charset="-128"/>
                <a:ea typeface="BIZ UDPゴシック" panose="020B0400000000000000" pitchFamily="50" charset="-128"/>
              </a:rPr>
              <a:t>ことができます。</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徳島県への旅行を通して、考えていることや感じたことを記録して発表しましよう。</a:t>
            </a:r>
            <a:endParaRPr kumimoji="1" lang="en-US" altLang="ja-JP" sz="1600" b="1" dirty="0">
              <a:latin typeface="BIZ UDPゴシック" panose="020B0400000000000000" pitchFamily="50" charset="-128"/>
              <a:ea typeface="BIZ UDPゴシック" panose="020B0400000000000000" pitchFamily="50" charset="-128"/>
            </a:endParaRPr>
          </a:p>
        </p:txBody>
      </p:sp>
      <p:grpSp>
        <p:nvGrpSpPr>
          <p:cNvPr id="34" name="グループ化 33">
            <a:extLst>
              <a:ext uri="{FF2B5EF4-FFF2-40B4-BE49-F238E27FC236}">
                <a16:creationId xmlns:a16="http://schemas.microsoft.com/office/drawing/2014/main" id="{918743FF-10F5-3943-C75C-F5CDEF893742}"/>
              </a:ext>
            </a:extLst>
          </p:cNvPr>
          <p:cNvGrpSpPr/>
          <p:nvPr/>
        </p:nvGrpSpPr>
        <p:grpSpPr>
          <a:xfrm>
            <a:off x="489252" y="5268998"/>
            <a:ext cx="1538286" cy="965658"/>
            <a:chOff x="7486650" y="850900"/>
            <a:chExt cx="1876425" cy="1177925"/>
          </a:xfrm>
        </p:grpSpPr>
        <p:sp>
          <p:nvSpPr>
            <p:cNvPr id="35" name="楕円 34">
              <a:extLst>
                <a:ext uri="{FF2B5EF4-FFF2-40B4-BE49-F238E27FC236}">
                  <a16:creationId xmlns:a16="http://schemas.microsoft.com/office/drawing/2014/main" id="{BD45272B-DADD-593D-5F8B-998411D4F635}"/>
                </a:ext>
              </a:extLst>
            </p:cNvPr>
            <p:cNvSpPr/>
            <p:nvPr/>
          </p:nvSpPr>
          <p:spPr>
            <a:xfrm>
              <a:off x="7486650" y="1665551"/>
              <a:ext cx="1876425" cy="36327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6" name="グラフィックス 35">
              <a:extLst>
                <a:ext uri="{FF2B5EF4-FFF2-40B4-BE49-F238E27FC236}">
                  <a16:creationId xmlns:a16="http://schemas.microsoft.com/office/drawing/2014/main" id="{52782E1F-6268-8FDE-B0C7-B269AFE296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9266" y="850900"/>
              <a:ext cx="1091192" cy="1080000"/>
            </a:xfrm>
            <a:prstGeom prst="rect">
              <a:avLst/>
            </a:prstGeom>
          </p:spPr>
        </p:pic>
      </p:grpSp>
      <p:grpSp>
        <p:nvGrpSpPr>
          <p:cNvPr id="37" name="グループ化 36">
            <a:extLst>
              <a:ext uri="{FF2B5EF4-FFF2-40B4-BE49-F238E27FC236}">
                <a16:creationId xmlns:a16="http://schemas.microsoft.com/office/drawing/2014/main" id="{DE12680F-E2F8-A2BA-138A-75FF60565B01}"/>
              </a:ext>
            </a:extLst>
          </p:cNvPr>
          <p:cNvGrpSpPr/>
          <p:nvPr/>
        </p:nvGrpSpPr>
        <p:grpSpPr>
          <a:xfrm>
            <a:off x="464722" y="3691396"/>
            <a:ext cx="1538286" cy="965658"/>
            <a:chOff x="4257675" y="850900"/>
            <a:chExt cx="1876425" cy="1177925"/>
          </a:xfrm>
        </p:grpSpPr>
        <p:sp>
          <p:nvSpPr>
            <p:cNvPr id="38" name="楕円 37">
              <a:extLst>
                <a:ext uri="{FF2B5EF4-FFF2-40B4-BE49-F238E27FC236}">
                  <a16:creationId xmlns:a16="http://schemas.microsoft.com/office/drawing/2014/main" id="{B36B62A7-9F5D-228E-0873-38B19F250891}"/>
                </a:ext>
              </a:extLst>
            </p:cNvPr>
            <p:cNvSpPr/>
            <p:nvPr/>
          </p:nvSpPr>
          <p:spPr>
            <a:xfrm>
              <a:off x="4257675" y="1665551"/>
              <a:ext cx="1876425" cy="36327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グラフィックス 38">
              <a:extLst>
                <a:ext uri="{FF2B5EF4-FFF2-40B4-BE49-F238E27FC236}">
                  <a16:creationId xmlns:a16="http://schemas.microsoft.com/office/drawing/2014/main" id="{3DDD356B-3980-E9A3-B836-AFB0B8C7F0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681916" y="850900"/>
              <a:ext cx="1209296" cy="1080000"/>
            </a:xfrm>
            <a:prstGeom prst="rect">
              <a:avLst/>
            </a:prstGeom>
          </p:spPr>
        </p:pic>
      </p:grpSp>
      <p:grpSp>
        <p:nvGrpSpPr>
          <p:cNvPr id="40" name="グループ化 39">
            <a:extLst>
              <a:ext uri="{FF2B5EF4-FFF2-40B4-BE49-F238E27FC236}">
                <a16:creationId xmlns:a16="http://schemas.microsoft.com/office/drawing/2014/main" id="{6D3E5E20-6813-145F-7DBA-8D15B19A2947}"/>
              </a:ext>
            </a:extLst>
          </p:cNvPr>
          <p:cNvGrpSpPr/>
          <p:nvPr/>
        </p:nvGrpSpPr>
        <p:grpSpPr>
          <a:xfrm>
            <a:off x="500152" y="1984510"/>
            <a:ext cx="1538286" cy="965658"/>
            <a:chOff x="1533525" y="850900"/>
            <a:chExt cx="1876425" cy="1177925"/>
          </a:xfrm>
        </p:grpSpPr>
        <p:sp>
          <p:nvSpPr>
            <p:cNvPr id="41" name="楕円 40">
              <a:extLst>
                <a:ext uri="{FF2B5EF4-FFF2-40B4-BE49-F238E27FC236}">
                  <a16:creationId xmlns:a16="http://schemas.microsoft.com/office/drawing/2014/main" id="{1ACFF523-A1C9-07C6-03D8-50A8199915CD}"/>
                </a:ext>
              </a:extLst>
            </p:cNvPr>
            <p:cNvSpPr/>
            <p:nvPr/>
          </p:nvSpPr>
          <p:spPr>
            <a:xfrm>
              <a:off x="1533525" y="1665551"/>
              <a:ext cx="1876425" cy="36327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a:extLst>
                <a:ext uri="{FF2B5EF4-FFF2-40B4-BE49-F238E27FC236}">
                  <a16:creationId xmlns:a16="http://schemas.microsoft.com/office/drawing/2014/main" id="{5DA5714A-AE0E-D73D-82CD-751C1C2A64E8}"/>
                </a:ext>
              </a:extLst>
            </p:cNvPr>
            <p:cNvGrpSpPr/>
            <p:nvPr/>
          </p:nvGrpSpPr>
          <p:grpSpPr>
            <a:xfrm>
              <a:off x="1957046" y="850900"/>
              <a:ext cx="1029383" cy="1080000"/>
              <a:chOff x="1959119" y="812814"/>
              <a:chExt cx="1029383" cy="1080000"/>
            </a:xfrm>
          </p:grpSpPr>
          <p:pic>
            <p:nvPicPr>
              <p:cNvPr id="43" name="グラフィックス 42">
                <a:extLst>
                  <a:ext uri="{FF2B5EF4-FFF2-40B4-BE49-F238E27FC236}">
                    <a16:creationId xmlns:a16="http://schemas.microsoft.com/office/drawing/2014/main" id="{C2AD7FB5-B3CA-9013-5473-9C336C0B4C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959119" y="812814"/>
                <a:ext cx="542379" cy="1080000"/>
              </a:xfrm>
              <a:prstGeom prst="rect">
                <a:avLst/>
              </a:prstGeom>
            </p:spPr>
          </p:pic>
          <p:pic>
            <p:nvPicPr>
              <p:cNvPr id="44" name="グラフィックス 43">
                <a:extLst>
                  <a:ext uri="{FF2B5EF4-FFF2-40B4-BE49-F238E27FC236}">
                    <a16:creationId xmlns:a16="http://schemas.microsoft.com/office/drawing/2014/main" id="{EE24F1AF-CE02-229A-5041-908CAFF113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00650" y="1438289"/>
                <a:ext cx="587852" cy="454525"/>
              </a:xfrm>
              <a:prstGeom prst="rect">
                <a:avLst/>
              </a:prstGeom>
            </p:spPr>
          </p:pic>
        </p:grpSp>
      </p:grpSp>
      <p:sp>
        <p:nvSpPr>
          <p:cNvPr id="55" name="テキスト ボックス 54">
            <a:extLst>
              <a:ext uri="{FF2B5EF4-FFF2-40B4-BE49-F238E27FC236}">
                <a16:creationId xmlns:a16="http://schemas.microsoft.com/office/drawing/2014/main" id="{53216A36-8D5F-73FB-6C6C-8810C1DFA5FD}"/>
              </a:ext>
            </a:extLst>
          </p:cNvPr>
          <p:cNvSpPr txBox="1"/>
          <p:nvPr/>
        </p:nvSpPr>
        <p:spPr>
          <a:xfrm>
            <a:off x="4088194" y="3849401"/>
            <a:ext cx="5230919" cy="630942"/>
          </a:xfrm>
          <a:prstGeom prst="rect">
            <a:avLst/>
          </a:prstGeom>
          <a:noFill/>
        </p:spPr>
        <p:txBody>
          <a:bodyPr wrap="square" rtlCol="0">
            <a:spAutoFit/>
          </a:bodyPr>
          <a:lstStyle/>
          <a:p>
            <a:r>
              <a:rPr lang="ja-JP" altLang="en-US" sz="1400" b="1" dirty="0">
                <a:latin typeface="BIZ UDPゴシック" panose="020B0400000000000000" pitchFamily="50" charset="-128"/>
                <a:ea typeface="BIZ UDPゴシック" panose="020B0400000000000000" pitchFamily="50" charset="-128"/>
              </a:rPr>
              <a:t>現地で情報を集めよう</a:t>
            </a:r>
          </a:p>
          <a:p>
            <a:r>
              <a:rPr lang="ja-JP" altLang="en-US" sz="1050" dirty="0">
                <a:latin typeface="BIZ UDPゴシック" panose="020B0400000000000000" pitchFamily="50" charset="-128"/>
                <a:ea typeface="BIZ UDPゴシック" panose="020B0400000000000000" pitchFamily="50" charset="-128"/>
              </a:rPr>
              <a:t>旅行先ならではの文化や自然、そこに暮らす人や訪れる人の思いなど、旅行先でしか手に入らない情報を見つけよう！</a:t>
            </a:r>
          </a:p>
        </p:txBody>
      </p:sp>
      <p:sp>
        <p:nvSpPr>
          <p:cNvPr id="56" name="テキスト ボックス 55">
            <a:extLst>
              <a:ext uri="{FF2B5EF4-FFF2-40B4-BE49-F238E27FC236}">
                <a16:creationId xmlns:a16="http://schemas.microsoft.com/office/drawing/2014/main" id="{96737991-D0BB-3440-8ED6-B4884349B6BF}"/>
              </a:ext>
            </a:extLst>
          </p:cNvPr>
          <p:cNvSpPr txBox="1"/>
          <p:nvPr/>
        </p:nvSpPr>
        <p:spPr>
          <a:xfrm>
            <a:off x="4088193" y="4971110"/>
            <a:ext cx="5230919" cy="1469633"/>
          </a:xfrm>
          <a:prstGeom prst="rect">
            <a:avLst/>
          </a:prstGeom>
          <a:noFill/>
        </p:spPr>
        <p:txBody>
          <a:bodyPr wrap="square" rtlCol="0">
            <a:spAutoFit/>
          </a:bodyPr>
          <a:lstStyle/>
          <a:p>
            <a:r>
              <a:rPr lang="en-US" altLang="ja-JP" sz="1400" b="1" dirty="0">
                <a:solidFill>
                  <a:srgbClr val="FF0000"/>
                </a:solidFill>
                <a:latin typeface="BIZ UDPゴシック" panose="020B0400000000000000" pitchFamily="50" charset="-128"/>
                <a:ea typeface="BIZ UDPゴシック" panose="020B0400000000000000" pitchFamily="50" charset="-128"/>
              </a:rPr>
              <a:t>【</a:t>
            </a:r>
            <a:r>
              <a:rPr lang="ja-JP" altLang="en-US" sz="1400" b="1" dirty="0">
                <a:solidFill>
                  <a:srgbClr val="FF0000"/>
                </a:solidFill>
                <a:latin typeface="BIZ UDPゴシック" panose="020B0400000000000000" pitchFamily="50" charset="-128"/>
                <a:ea typeface="BIZ UDPゴシック" panose="020B0400000000000000" pitchFamily="50" charset="-128"/>
              </a:rPr>
              <a:t>ステップ</a:t>
            </a:r>
            <a:r>
              <a:rPr lang="en-US" altLang="ja-JP" sz="1400" b="1" dirty="0">
                <a:solidFill>
                  <a:srgbClr val="FF0000"/>
                </a:solidFill>
                <a:latin typeface="BIZ UDPゴシック" panose="020B0400000000000000" pitchFamily="50" charset="-128"/>
                <a:ea typeface="BIZ UDPゴシック" panose="020B0400000000000000" pitchFamily="50" charset="-128"/>
              </a:rPr>
              <a:t>1】</a:t>
            </a:r>
            <a:r>
              <a:rPr lang="ja-JP" altLang="en-US" sz="1400" b="1" dirty="0">
                <a:latin typeface="BIZ UDPゴシック" panose="020B0400000000000000" pitchFamily="50" charset="-128"/>
                <a:ea typeface="BIZ UDPゴシック" panose="020B0400000000000000" pitchFamily="50" charset="-128"/>
              </a:rPr>
              <a:t>集めた情報を整理しよう</a:t>
            </a:r>
          </a:p>
          <a:p>
            <a:r>
              <a:rPr lang="ja-JP" altLang="en-US" sz="1050" dirty="0">
                <a:latin typeface="BIZ UDPゴシック" panose="020B0400000000000000" pitchFamily="50" charset="-128"/>
                <a:ea typeface="BIZ UDPゴシック" panose="020B0400000000000000" pitchFamily="50" charset="-128"/>
              </a:rPr>
              <a:t>旅行先で収集した情報を見返して、設定した問いについて話し合おう。</a:t>
            </a:r>
            <a:br>
              <a:rPr lang="ja-JP" altLang="en-US" sz="1050" dirty="0">
                <a:latin typeface="BIZ UDPゴシック" panose="020B0400000000000000" pitchFamily="50" charset="-128"/>
                <a:ea typeface="BIZ UDPゴシック" panose="020B0400000000000000" pitchFamily="50" charset="-128"/>
              </a:rPr>
            </a:br>
            <a:endParaRPr lang="ja-JP" altLang="en-US" sz="800" dirty="0">
              <a:latin typeface="BIZ UDPゴシック" panose="020B0400000000000000" pitchFamily="50" charset="-128"/>
              <a:ea typeface="BIZ UDPゴシック" panose="020B0400000000000000" pitchFamily="50" charset="-128"/>
            </a:endParaRPr>
          </a:p>
          <a:p>
            <a:r>
              <a:rPr lang="en-US" altLang="ja-JP" sz="1400" b="1" dirty="0">
                <a:solidFill>
                  <a:srgbClr val="FF0000"/>
                </a:solidFill>
                <a:latin typeface="BIZ UDPゴシック" panose="020B0400000000000000" pitchFamily="50" charset="-128"/>
                <a:ea typeface="BIZ UDPゴシック" panose="020B0400000000000000" pitchFamily="50" charset="-128"/>
              </a:rPr>
              <a:t>【</a:t>
            </a:r>
            <a:r>
              <a:rPr lang="ja-JP" altLang="en-US" sz="1400" b="1" dirty="0">
                <a:solidFill>
                  <a:srgbClr val="FF0000"/>
                </a:solidFill>
                <a:latin typeface="BIZ UDPゴシック" panose="020B0400000000000000" pitchFamily="50" charset="-128"/>
                <a:ea typeface="BIZ UDPゴシック" panose="020B0400000000000000" pitchFamily="50" charset="-128"/>
              </a:rPr>
              <a:t>ステップ</a:t>
            </a:r>
            <a:r>
              <a:rPr lang="en-US" altLang="ja-JP" sz="1400" b="1" dirty="0">
                <a:solidFill>
                  <a:srgbClr val="FF0000"/>
                </a:solidFill>
                <a:latin typeface="BIZ UDPゴシック" panose="020B0400000000000000" pitchFamily="50" charset="-128"/>
                <a:ea typeface="BIZ UDPゴシック" panose="020B0400000000000000" pitchFamily="50" charset="-128"/>
              </a:rPr>
              <a:t>2】</a:t>
            </a:r>
            <a:r>
              <a:rPr lang="ja-JP" altLang="en-US" sz="1400" b="1" dirty="0">
                <a:latin typeface="BIZ UDPゴシック" panose="020B0400000000000000" pitchFamily="50" charset="-128"/>
                <a:ea typeface="BIZ UDPゴシック" panose="020B0400000000000000" pitchFamily="50" charset="-128"/>
              </a:rPr>
              <a:t>まとめてみよう、発表しよう</a:t>
            </a:r>
          </a:p>
          <a:p>
            <a:r>
              <a:rPr lang="ja-JP" altLang="en-US" sz="1050" dirty="0">
                <a:latin typeface="BIZ UDPゴシック" panose="020B0400000000000000" pitchFamily="50" charset="-128"/>
                <a:ea typeface="BIZ UDPゴシック" panose="020B0400000000000000" pitchFamily="50" charset="-128"/>
              </a:rPr>
              <a:t>これまでの成果を伝えるために発表をします。</a:t>
            </a:r>
            <a:br>
              <a:rPr lang="ja-JP" altLang="en-US" sz="1050" dirty="0">
                <a:latin typeface="BIZ UDPゴシック" panose="020B0400000000000000" pitchFamily="50" charset="-128"/>
                <a:ea typeface="BIZ UDPゴシック" panose="020B0400000000000000" pitchFamily="50" charset="-128"/>
              </a:rPr>
            </a:br>
            <a:endParaRPr lang="en-US" altLang="ja-JP" sz="800" dirty="0">
              <a:latin typeface="BIZ UDPゴシック" panose="020B0400000000000000" pitchFamily="50" charset="-128"/>
              <a:ea typeface="BIZ UDPゴシック" panose="020B0400000000000000" pitchFamily="50" charset="-128"/>
            </a:endParaRPr>
          </a:p>
          <a:p>
            <a:r>
              <a:rPr lang="en-US" altLang="ja-JP" sz="1400" b="1" dirty="0">
                <a:solidFill>
                  <a:srgbClr val="FF0000"/>
                </a:solidFill>
                <a:latin typeface="BIZ UDPゴシック" panose="020B0400000000000000" pitchFamily="50" charset="-128"/>
                <a:ea typeface="BIZ UDPゴシック" panose="020B0400000000000000" pitchFamily="50" charset="-128"/>
              </a:rPr>
              <a:t>【</a:t>
            </a:r>
            <a:r>
              <a:rPr lang="ja-JP" altLang="en-US" sz="1400" b="1" dirty="0">
                <a:solidFill>
                  <a:srgbClr val="FF0000"/>
                </a:solidFill>
                <a:latin typeface="BIZ UDPゴシック" panose="020B0400000000000000" pitchFamily="50" charset="-128"/>
                <a:ea typeface="BIZ UDPゴシック" panose="020B0400000000000000" pitchFamily="50" charset="-128"/>
              </a:rPr>
              <a:t>ステップ</a:t>
            </a:r>
            <a:r>
              <a:rPr lang="en-US" altLang="ja-JP" sz="1400" b="1" dirty="0">
                <a:solidFill>
                  <a:srgbClr val="FF0000"/>
                </a:solidFill>
                <a:latin typeface="BIZ UDPゴシック" panose="020B0400000000000000" pitchFamily="50" charset="-128"/>
                <a:ea typeface="BIZ UDPゴシック" panose="020B0400000000000000" pitchFamily="50" charset="-128"/>
              </a:rPr>
              <a:t>3】</a:t>
            </a:r>
            <a:r>
              <a:rPr lang="ja-JP" altLang="en-US" sz="1400" b="1" dirty="0">
                <a:latin typeface="BIZ UDPゴシック" panose="020B0400000000000000" pitchFamily="50" charset="-128"/>
                <a:ea typeface="BIZ UDPゴシック" panose="020B0400000000000000" pitchFamily="50" charset="-128"/>
              </a:rPr>
              <a:t>活動全体を振り返ろう</a:t>
            </a:r>
          </a:p>
          <a:p>
            <a:r>
              <a:rPr lang="ja-JP" altLang="en-US" sz="1050" dirty="0">
                <a:latin typeface="BIZ UDPゴシック" panose="020B0400000000000000" pitchFamily="50" charset="-128"/>
                <a:ea typeface="BIZ UDPゴシック" panose="020B0400000000000000" pitchFamily="50" charset="-128"/>
              </a:rPr>
              <a:t>これまでの取り組みを思い出し、活動全体を振り返ります。</a:t>
            </a:r>
          </a:p>
        </p:txBody>
      </p:sp>
      <p:sp>
        <p:nvSpPr>
          <p:cNvPr id="58" name="四角形: 角を丸くする 57">
            <a:extLst>
              <a:ext uri="{FF2B5EF4-FFF2-40B4-BE49-F238E27FC236}">
                <a16:creationId xmlns:a16="http://schemas.microsoft.com/office/drawing/2014/main" id="{9EC01E21-B268-2A62-6A63-BBD604D2EDFE}"/>
              </a:ext>
            </a:extLst>
          </p:cNvPr>
          <p:cNvSpPr/>
          <p:nvPr/>
        </p:nvSpPr>
        <p:spPr>
          <a:xfrm>
            <a:off x="2400404" y="1525365"/>
            <a:ext cx="1512896" cy="184665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旅マエ学習</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（学校）</a:t>
            </a:r>
          </a:p>
        </p:txBody>
      </p:sp>
      <p:sp>
        <p:nvSpPr>
          <p:cNvPr id="59" name="四角形: 角を丸くする 58">
            <a:extLst>
              <a:ext uri="{FF2B5EF4-FFF2-40B4-BE49-F238E27FC236}">
                <a16:creationId xmlns:a16="http://schemas.microsoft.com/office/drawing/2014/main" id="{03A400E6-7B03-B90C-3324-8E18447405D3}"/>
              </a:ext>
            </a:extLst>
          </p:cNvPr>
          <p:cNvSpPr/>
          <p:nvPr/>
        </p:nvSpPr>
        <p:spPr>
          <a:xfrm>
            <a:off x="2349403" y="3558562"/>
            <a:ext cx="1609963" cy="12775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旅ナカ学習</a:t>
            </a:r>
            <a:endParaRPr kumimoji="1"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（現地）</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60" name="四角形: 角を丸くする 59">
            <a:extLst>
              <a:ext uri="{FF2B5EF4-FFF2-40B4-BE49-F238E27FC236}">
                <a16:creationId xmlns:a16="http://schemas.microsoft.com/office/drawing/2014/main" id="{86FC3B89-51F4-17D3-F928-69EFF08A7390}"/>
              </a:ext>
            </a:extLst>
          </p:cNvPr>
          <p:cNvSpPr/>
          <p:nvPr/>
        </p:nvSpPr>
        <p:spPr>
          <a:xfrm>
            <a:off x="2349403" y="5032357"/>
            <a:ext cx="1609963" cy="1277581"/>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旅アト学習</a:t>
            </a:r>
            <a:endParaRPr kumimoji="1"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（現地または学校）</a:t>
            </a:r>
            <a:endParaRPr kumimoji="1" lang="ja-JP" altLang="en-US" sz="1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3769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a:extLst>
            <a:ext uri="{FF2B5EF4-FFF2-40B4-BE49-F238E27FC236}">
              <a16:creationId xmlns:a16="http://schemas.microsoft.com/office/drawing/2014/main" id="{D3E797B6-5C45-DBE1-F9C9-8BD4386F5D4C}"/>
            </a:ext>
          </a:extLst>
        </p:cNvPr>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E38D7510-F439-39CA-DB88-9F6ECED3B980}"/>
              </a:ext>
            </a:extLst>
          </p:cNvPr>
          <p:cNvSpPr>
            <a:spLocks noGrp="1"/>
          </p:cNvSpPr>
          <p:nvPr>
            <p:ph type="sldNum" sz="quarter" idx="12"/>
          </p:nvPr>
        </p:nvSpPr>
        <p:spPr/>
        <p:txBody>
          <a:bodyPr/>
          <a:lstStyle/>
          <a:p>
            <a:fld id="{7F017380-7033-4F00-8397-3745051E6906}" type="slidenum">
              <a:rPr lang="ja-JP" altLang="en-US" smtClean="0"/>
              <a:pPr/>
              <a:t>3</a:t>
            </a:fld>
            <a:endParaRPr lang="ja-JP" altLang="en-US" dirty="0"/>
          </a:p>
        </p:txBody>
      </p:sp>
      <p:sp>
        <p:nvSpPr>
          <p:cNvPr id="2" name="タイトル 1">
            <a:extLst>
              <a:ext uri="{FF2B5EF4-FFF2-40B4-BE49-F238E27FC236}">
                <a16:creationId xmlns:a16="http://schemas.microsoft.com/office/drawing/2014/main" id="{EFE8F6E0-AD64-D740-0571-53DC93D0BA33}"/>
              </a:ext>
            </a:extLst>
          </p:cNvPr>
          <p:cNvSpPr>
            <a:spLocks noGrp="1"/>
          </p:cNvSpPr>
          <p:nvPr>
            <p:ph type="title"/>
          </p:nvPr>
        </p:nvSpPr>
        <p:spPr>
          <a:xfrm>
            <a:off x="220663" y="26978"/>
            <a:ext cx="7356125" cy="379864"/>
          </a:xfrm>
        </p:spPr>
        <p:txBody>
          <a:bodyPr>
            <a:noAutofit/>
          </a:bodyPr>
          <a:lstStyle/>
          <a:p>
            <a:r>
              <a:rPr lang="ja-JP" altLang="en-US" dirty="0"/>
              <a:t> </a:t>
            </a:r>
            <a:r>
              <a:rPr lang="en-US" altLang="ja-JP" dirty="0"/>
              <a:t>【</a:t>
            </a:r>
            <a:r>
              <a:rPr lang="ja-JP" altLang="en-US" dirty="0"/>
              <a:t>旅マエ学習</a:t>
            </a:r>
            <a:r>
              <a:rPr lang="en-US" altLang="ja-JP" dirty="0"/>
              <a:t>】</a:t>
            </a:r>
            <a:r>
              <a:rPr lang="ja-JP" altLang="en-US" dirty="0"/>
              <a:t>旅行先のイメージをふくらませよう</a:t>
            </a:r>
          </a:p>
        </p:txBody>
      </p:sp>
      <p:sp>
        <p:nvSpPr>
          <p:cNvPr id="6" name="正方形/長方形 5">
            <a:extLst>
              <a:ext uri="{FF2B5EF4-FFF2-40B4-BE49-F238E27FC236}">
                <a16:creationId xmlns:a16="http://schemas.microsoft.com/office/drawing/2014/main" id="{374AA8A9-E800-E1AC-4367-7977204C25B0}"/>
              </a:ext>
            </a:extLst>
          </p:cNvPr>
          <p:cNvSpPr/>
          <p:nvPr/>
        </p:nvSpPr>
        <p:spPr>
          <a:xfrm>
            <a:off x="13849750" y="1597623"/>
            <a:ext cx="2527236" cy="3128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旅ナカ</a:t>
            </a:r>
            <a:r>
              <a:rPr kumimoji="1" lang="ja-JP" altLang="en-US" sz="1200" dirty="0">
                <a:latin typeface="BIZ UDPゴシック" panose="020B0400000000000000" pitchFamily="50" charset="-128"/>
                <a:ea typeface="BIZ UDPゴシック" panose="020B0400000000000000" pitchFamily="50" charset="-128"/>
              </a:rPr>
              <a:t>（現地）</a:t>
            </a:r>
            <a:endParaRPr kumimoji="1" lang="ja-JP" altLang="en-US" dirty="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A6403789-645E-CDF5-02E0-FA12115D3D31}"/>
              </a:ext>
            </a:extLst>
          </p:cNvPr>
          <p:cNvSpPr/>
          <p:nvPr/>
        </p:nvSpPr>
        <p:spPr>
          <a:xfrm>
            <a:off x="16960666" y="1597624"/>
            <a:ext cx="2376000" cy="3128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旅アト</a:t>
            </a:r>
            <a:r>
              <a:rPr kumimoji="1" lang="ja-JP" altLang="en-US" sz="1200" dirty="0">
                <a:latin typeface="BIZ UDPゴシック" panose="020B0400000000000000" pitchFamily="50" charset="-128"/>
                <a:ea typeface="BIZ UDPゴシック" panose="020B0400000000000000" pitchFamily="50" charset="-128"/>
              </a:rPr>
              <a:t>（現地または学校）</a:t>
            </a:r>
            <a:endParaRPr kumimoji="1" lang="ja-JP" altLang="en-US"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D92B31EC-2B6E-A4E2-AFFF-933236A623FA}"/>
              </a:ext>
            </a:extLst>
          </p:cNvPr>
          <p:cNvSpPr/>
          <p:nvPr/>
        </p:nvSpPr>
        <p:spPr>
          <a:xfrm>
            <a:off x="13717737" y="3254900"/>
            <a:ext cx="2700000" cy="815553"/>
          </a:xfrm>
          <a:prstGeom prst="roundRect">
            <a:avLst>
              <a:gd name="adj" fmla="val 9789"/>
            </a:avLst>
          </a:prstGeom>
          <a:solidFill>
            <a:schemeClr val="accent5">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b" anchorCtr="0"/>
          <a:lstStyle/>
          <a:p>
            <a:pPr marL="171450" indent="-171450">
              <a:buFont typeface="Wingdings" panose="05000000000000000000" pitchFamily="2" charset="2"/>
              <a:buChar char="l"/>
            </a:pPr>
            <a:r>
              <a:rPr kumimoji="1" lang="ja-JP" altLang="en-US" sz="1000" dirty="0">
                <a:solidFill>
                  <a:schemeClr val="tx1"/>
                </a:solidFill>
                <a:latin typeface="BIZ UDPゴシック" panose="020B0400000000000000" pitchFamily="50" charset="-128"/>
                <a:ea typeface="BIZ UDPゴシック" panose="020B0400000000000000" pitchFamily="50" charset="-128"/>
              </a:rPr>
              <a:t>現地での説明会、葉っぱビジネス体験</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kumimoji="1" lang="ja-JP" altLang="en-US" sz="1000" dirty="0">
                <a:solidFill>
                  <a:schemeClr val="tx1"/>
                </a:solidFill>
                <a:latin typeface="BIZ UDPゴシック" panose="020B0400000000000000" pitchFamily="50" charset="-128"/>
                <a:ea typeface="BIZ UDPゴシック" panose="020B0400000000000000" pitchFamily="50" charset="-128"/>
              </a:rPr>
              <a:t>ゼロウェイストについての講話、ゼロウェイストカードゲーム</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kumimoji="1" lang="ja-JP" altLang="en-US" sz="1000" dirty="0">
                <a:solidFill>
                  <a:schemeClr val="tx1"/>
                </a:solidFill>
                <a:latin typeface="BIZ UDPゴシック" panose="020B0400000000000000" pitchFamily="50" charset="-128"/>
                <a:ea typeface="BIZ UDPゴシック" panose="020B0400000000000000" pitchFamily="50" charset="-128"/>
              </a:rPr>
              <a:t>センター見学、分別体験、町民ヒアリング</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E372CA80-9BE6-F750-F582-DB483E4D14D3}"/>
              </a:ext>
            </a:extLst>
          </p:cNvPr>
          <p:cNvSpPr/>
          <p:nvPr/>
        </p:nvSpPr>
        <p:spPr>
          <a:xfrm>
            <a:off x="16823195" y="3254900"/>
            <a:ext cx="2700000" cy="815553"/>
          </a:xfrm>
          <a:prstGeom prst="roundRect">
            <a:avLst>
              <a:gd name="adj" fmla="val 9789"/>
            </a:avLst>
          </a:prstGeom>
          <a:solidFill>
            <a:schemeClr val="accent5">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0" numCol="1" rtlCol="0" anchor="ctr" anchorCtr="0"/>
          <a:lstStyle/>
          <a:p>
            <a:pPr marL="171450" indent="-171450">
              <a:spcBef>
                <a:spcPts val="1000"/>
              </a:spcBef>
              <a:buFont typeface="Wingdings" panose="05000000000000000000" pitchFamily="2" charset="2"/>
              <a:buChar char="l"/>
            </a:pPr>
            <a:r>
              <a:rPr lang="ja-JP" altLang="en-US" sz="1000" dirty="0">
                <a:solidFill>
                  <a:srgbClr val="000000"/>
                </a:solidFill>
                <a:latin typeface="BIZ UDPゴシック" panose="020B0400000000000000" pitchFamily="50" charset="-128"/>
                <a:ea typeface="BIZ UDPゴシック" panose="020B0400000000000000" pitchFamily="50" charset="-128"/>
              </a:rPr>
              <a:t>事前学習で検討した</a:t>
            </a:r>
            <a:r>
              <a:rPr lang="en-US" altLang="ja-JP" sz="1000" dirty="0">
                <a:solidFill>
                  <a:srgbClr val="000000"/>
                </a:solidFill>
                <a:latin typeface="BIZ UDPゴシック" panose="020B0400000000000000" pitchFamily="50" charset="-128"/>
                <a:ea typeface="BIZ UDPゴシック" panose="020B0400000000000000" pitchFamily="50" charset="-128"/>
              </a:rPr>
              <a:t>SDGs</a:t>
            </a:r>
            <a:r>
              <a:rPr lang="ja-JP" altLang="en-US" sz="1000" dirty="0">
                <a:solidFill>
                  <a:srgbClr val="000000"/>
                </a:solidFill>
                <a:latin typeface="BIZ UDPゴシック" panose="020B0400000000000000" pitchFamily="50" charset="-128"/>
                <a:ea typeface="BIZ UDPゴシック" panose="020B0400000000000000" pitchFamily="50" charset="-128"/>
              </a:rPr>
              <a:t>の目標についてワークブックでディスカッションします</a:t>
            </a:r>
          </a:p>
          <a:p>
            <a:pPr marL="171450" indent="-171450">
              <a:spcBef>
                <a:spcPts val="1000"/>
              </a:spcBef>
              <a:buFont typeface="Wingdings" panose="05000000000000000000" pitchFamily="2" charset="2"/>
              <a:buChar char="l"/>
            </a:pPr>
            <a:r>
              <a:rPr lang="ja-JP" altLang="en-US" sz="1000" dirty="0">
                <a:solidFill>
                  <a:srgbClr val="000000"/>
                </a:solidFill>
                <a:latin typeface="BIZ UDPゴシック" panose="020B0400000000000000" pitchFamily="50" charset="-128"/>
                <a:ea typeface="BIZ UDPゴシック" panose="020B0400000000000000" pitchFamily="50" charset="-128"/>
              </a:rPr>
              <a:t>学びの軌跡の振り返り</a:t>
            </a:r>
            <a:endParaRPr lang="en-US" altLang="ja-JP" sz="1000" dirty="0">
              <a:solidFill>
                <a:srgbClr val="000000"/>
              </a:solidFill>
              <a:latin typeface="BIZ UDPゴシック" panose="020B0400000000000000" pitchFamily="50" charset="-128"/>
              <a:ea typeface="BIZ UDPゴシック" panose="020B0400000000000000" pitchFamily="50" charset="-128"/>
            </a:endParaRPr>
          </a:p>
        </p:txBody>
      </p:sp>
      <p:cxnSp>
        <p:nvCxnSpPr>
          <p:cNvPr id="29" name="直線コネクタ 28">
            <a:extLst>
              <a:ext uri="{FF2B5EF4-FFF2-40B4-BE49-F238E27FC236}">
                <a16:creationId xmlns:a16="http://schemas.microsoft.com/office/drawing/2014/main" id="{C4CF1863-DFFD-E6F5-0559-D075E2C83FAA}"/>
              </a:ext>
            </a:extLst>
          </p:cNvPr>
          <p:cNvCxnSpPr>
            <a:cxnSpLocks/>
            <a:endCxn id="31" idx="2"/>
          </p:cNvCxnSpPr>
          <p:nvPr/>
        </p:nvCxnSpPr>
        <p:spPr>
          <a:xfrm>
            <a:off x="12731421" y="2766021"/>
            <a:ext cx="4672631"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grpSp>
        <p:nvGrpSpPr>
          <p:cNvPr id="30" name="グループ化 29">
            <a:extLst>
              <a:ext uri="{FF2B5EF4-FFF2-40B4-BE49-F238E27FC236}">
                <a16:creationId xmlns:a16="http://schemas.microsoft.com/office/drawing/2014/main" id="{4740E0CC-F84A-0D9A-C5B4-D0E1F51AE245}"/>
              </a:ext>
            </a:extLst>
          </p:cNvPr>
          <p:cNvGrpSpPr/>
          <p:nvPr/>
        </p:nvGrpSpPr>
        <p:grpSpPr>
          <a:xfrm>
            <a:off x="17404052" y="1949268"/>
            <a:ext cx="1538286" cy="965658"/>
            <a:chOff x="7486650" y="850900"/>
            <a:chExt cx="1876425" cy="1177925"/>
          </a:xfrm>
        </p:grpSpPr>
        <p:sp>
          <p:nvSpPr>
            <p:cNvPr id="31" name="楕円 30">
              <a:extLst>
                <a:ext uri="{FF2B5EF4-FFF2-40B4-BE49-F238E27FC236}">
                  <a16:creationId xmlns:a16="http://schemas.microsoft.com/office/drawing/2014/main" id="{218B3BC2-F623-5D25-DAFB-4C6AFBF9552D}"/>
                </a:ext>
              </a:extLst>
            </p:cNvPr>
            <p:cNvSpPr/>
            <p:nvPr/>
          </p:nvSpPr>
          <p:spPr>
            <a:xfrm>
              <a:off x="7486650" y="1665551"/>
              <a:ext cx="1876425" cy="36327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グラフィックス 31">
              <a:extLst>
                <a:ext uri="{FF2B5EF4-FFF2-40B4-BE49-F238E27FC236}">
                  <a16:creationId xmlns:a16="http://schemas.microsoft.com/office/drawing/2014/main" id="{EA6C7796-8352-0DE2-876D-0A8363E3F6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9266" y="850900"/>
              <a:ext cx="1091192" cy="1080000"/>
            </a:xfrm>
            <a:prstGeom prst="rect">
              <a:avLst/>
            </a:prstGeom>
          </p:spPr>
        </p:pic>
      </p:grpSp>
      <p:sp>
        <p:nvSpPr>
          <p:cNvPr id="42" name="四角形: 角を丸くする 41">
            <a:extLst>
              <a:ext uri="{FF2B5EF4-FFF2-40B4-BE49-F238E27FC236}">
                <a16:creationId xmlns:a16="http://schemas.microsoft.com/office/drawing/2014/main" id="{9A424855-5519-91AC-F1D4-8E81208C496B}"/>
              </a:ext>
            </a:extLst>
          </p:cNvPr>
          <p:cNvSpPr/>
          <p:nvPr/>
        </p:nvSpPr>
        <p:spPr>
          <a:xfrm>
            <a:off x="14467662" y="3116301"/>
            <a:ext cx="1200150" cy="277201"/>
          </a:xfrm>
          <a:prstGeom prst="roundRect">
            <a:avLst>
              <a:gd name="adj" fmla="val 50000"/>
            </a:avLst>
          </a:prstGeom>
          <a:solidFill>
            <a:srgbClr val="0070C0"/>
          </a:solidFill>
          <a:ln>
            <a:solidFill>
              <a:srgbClr val="0199A6"/>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現地学習</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18A98BDD-F58B-A034-6E67-9A3A78843B2B}"/>
              </a:ext>
            </a:extLst>
          </p:cNvPr>
          <p:cNvSpPr/>
          <p:nvPr/>
        </p:nvSpPr>
        <p:spPr>
          <a:xfrm>
            <a:off x="17573120" y="3116301"/>
            <a:ext cx="1200150" cy="277201"/>
          </a:xfrm>
          <a:prstGeom prst="roundRect">
            <a:avLst>
              <a:gd name="adj" fmla="val 50000"/>
            </a:avLst>
          </a:prstGeom>
          <a:solidFill>
            <a:srgbClr val="0070C0"/>
          </a:solidFill>
          <a:ln>
            <a:solidFill>
              <a:srgbClr val="0199A6"/>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事後学習</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cxnSp>
        <p:nvCxnSpPr>
          <p:cNvPr id="44" name="直線コネクタ 43">
            <a:extLst>
              <a:ext uri="{FF2B5EF4-FFF2-40B4-BE49-F238E27FC236}">
                <a16:creationId xmlns:a16="http://schemas.microsoft.com/office/drawing/2014/main" id="{46C2F51B-4544-D25B-1592-F30C2B901EB0}"/>
              </a:ext>
            </a:extLst>
          </p:cNvPr>
          <p:cNvCxnSpPr>
            <a:cxnSpLocks/>
          </p:cNvCxnSpPr>
          <p:nvPr/>
        </p:nvCxnSpPr>
        <p:spPr>
          <a:xfrm>
            <a:off x="11962278" y="2914926"/>
            <a:ext cx="0" cy="297627"/>
          </a:xfrm>
          <a:prstGeom prst="line">
            <a:avLst/>
          </a:prstGeom>
          <a:ln>
            <a:solidFill>
              <a:schemeClr val="accent1"/>
            </a:solidFill>
            <a:headEnd type="oval" w="lg" len="lg"/>
            <a:tailEnd type="none"/>
          </a:ln>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FA09D414-4445-0059-041E-E3FAD2D8D76C}"/>
              </a:ext>
            </a:extLst>
          </p:cNvPr>
          <p:cNvCxnSpPr>
            <a:cxnSpLocks/>
          </p:cNvCxnSpPr>
          <p:nvPr/>
        </p:nvCxnSpPr>
        <p:spPr>
          <a:xfrm flipH="1">
            <a:off x="15062571" y="2914926"/>
            <a:ext cx="5166" cy="201375"/>
          </a:xfrm>
          <a:prstGeom prst="line">
            <a:avLst/>
          </a:prstGeom>
          <a:ln>
            <a:solidFill>
              <a:schemeClr val="accent1"/>
            </a:solidFill>
            <a:headEnd type="oval" w="lg" len="lg"/>
            <a:tailEnd type="none"/>
          </a:ln>
        </p:spPr>
        <p:style>
          <a:lnRef idx="2">
            <a:schemeClr val="accent1"/>
          </a:lnRef>
          <a:fillRef idx="0">
            <a:schemeClr val="accent1"/>
          </a:fillRef>
          <a:effectRef idx="1">
            <a:schemeClr val="accent1"/>
          </a:effectRef>
          <a:fontRef idx="minor">
            <a:schemeClr val="tx1"/>
          </a:fontRef>
        </p:style>
      </p:cxnSp>
      <p:cxnSp>
        <p:nvCxnSpPr>
          <p:cNvPr id="46" name="直線コネクタ 45">
            <a:extLst>
              <a:ext uri="{FF2B5EF4-FFF2-40B4-BE49-F238E27FC236}">
                <a16:creationId xmlns:a16="http://schemas.microsoft.com/office/drawing/2014/main" id="{5DEE5855-FDB5-ACEC-ED59-F549987C2B2A}"/>
              </a:ext>
            </a:extLst>
          </p:cNvPr>
          <p:cNvCxnSpPr>
            <a:cxnSpLocks/>
            <a:stCxn id="31" idx="4"/>
          </p:cNvCxnSpPr>
          <p:nvPr/>
        </p:nvCxnSpPr>
        <p:spPr>
          <a:xfrm flipH="1">
            <a:off x="18162863" y="2914926"/>
            <a:ext cx="10332" cy="201375"/>
          </a:xfrm>
          <a:prstGeom prst="line">
            <a:avLst/>
          </a:prstGeom>
          <a:ln>
            <a:solidFill>
              <a:schemeClr val="accent1"/>
            </a:solidFill>
            <a:headEnd type="oval" w="lg" len="lg"/>
            <a:tailEnd type="none"/>
          </a:ln>
        </p:spPr>
        <p:style>
          <a:lnRef idx="2">
            <a:schemeClr val="accent1"/>
          </a:lnRef>
          <a:fillRef idx="0">
            <a:schemeClr val="accent1"/>
          </a:fillRef>
          <a:effectRef idx="1">
            <a:schemeClr val="accent1"/>
          </a:effectRef>
          <a:fontRef idx="minor">
            <a:schemeClr val="tx1"/>
          </a:fontRef>
        </p:style>
      </p:cxnSp>
      <p:sp>
        <p:nvSpPr>
          <p:cNvPr id="82" name="四角形: 角を丸くする 81">
            <a:extLst>
              <a:ext uri="{FF2B5EF4-FFF2-40B4-BE49-F238E27FC236}">
                <a16:creationId xmlns:a16="http://schemas.microsoft.com/office/drawing/2014/main" id="{25F6DF9A-D48F-C241-A3B8-3BEDC2715739}"/>
              </a:ext>
            </a:extLst>
          </p:cNvPr>
          <p:cNvSpPr/>
          <p:nvPr/>
        </p:nvSpPr>
        <p:spPr>
          <a:xfrm>
            <a:off x="16823195" y="4474102"/>
            <a:ext cx="2700000" cy="815553"/>
          </a:xfrm>
          <a:prstGeom prst="roundRect">
            <a:avLst>
              <a:gd name="adj" fmla="val 9789"/>
            </a:avLst>
          </a:prstGeom>
          <a:solidFill>
            <a:schemeClr val="accent6">
              <a:lumMod val="20000"/>
              <a:lumOff val="80000"/>
            </a:schemeClr>
          </a:solidFill>
          <a:ln>
            <a:solidFill>
              <a:srgbClr val="0199A6"/>
            </a:solid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0" numCol="1" rtlCol="0" anchor="ctr" anchorCtr="0"/>
          <a:lstStyle/>
          <a:p>
            <a:pPr marL="171450" indent="-171450">
              <a:spcBef>
                <a:spcPts val="1000"/>
              </a:spcBef>
              <a:buFont typeface="Wingdings" panose="05000000000000000000" pitchFamily="2" charset="2"/>
              <a:buChar char="l"/>
            </a:pPr>
            <a:r>
              <a:rPr lang="en-US" altLang="ja-JP" sz="1000" dirty="0">
                <a:solidFill>
                  <a:srgbClr val="000000"/>
                </a:solidFill>
                <a:latin typeface="BIZ UDPゴシック" panose="020B0400000000000000" pitchFamily="50" charset="-128"/>
                <a:ea typeface="BIZ UDPゴシック" panose="020B0400000000000000" pitchFamily="50" charset="-128"/>
              </a:rPr>
              <a:t>SDGs</a:t>
            </a:r>
            <a:r>
              <a:rPr lang="ja-JP" altLang="en-US" sz="1000" dirty="0">
                <a:solidFill>
                  <a:srgbClr val="000000"/>
                </a:solidFill>
                <a:latin typeface="BIZ UDPゴシック" panose="020B0400000000000000" pitchFamily="50" charset="-128"/>
                <a:ea typeface="BIZ UDPゴシック" panose="020B0400000000000000" pitchFamily="50" charset="-128"/>
              </a:rPr>
              <a:t>の実践現場を体験して得た「サスティナブルマインド」を発表し、ディスカッションします（学びの軌跡の振り返り）</a:t>
            </a:r>
            <a:endParaRPr lang="en-US" altLang="ja-JP" sz="1000" dirty="0">
              <a:solidFill>
                <a:srgbClr val="000000"/>
              </a:solidFill>
              <a:latin typeface="BIZ UDPゴシック" panose="020B0400000000000000" pitchFamily="50" charset="-128"/>
              <a:ea typeface="BIZ UDPゴシック" panose="020B0400000000000000" pitchFamily="50" charset="-128"/>
            </a:endParaRPr>
          </a:p>
        </p:txBody>
      </p:sp>
      <p:sp>
        <p:nvSpPr>
          <p:cNvPr id="84" name="四角形: 角を丸くする 83">
            <a:extLst>
              <a:ext uri="{FF2B5EF4-FFF2-40B4-BE49-F238E27FC236}">
                <a16:creationId xmlns:a16="http://schemas.microsoft.com/office/drawing/2014/main" id="{61A1F215-35AF-DE60-1366-B1B59E00D9FB}"/>
              </a:ext>
            </a:extLst>
          </p:cNvPr>
          <p:cNvSpPr/>
          <p:nvPr/>
        </p:nvSpPr>
        <p:spPr>
          <a:xfrm>
            <a:off x="14467662" y="4335503"/>
            <a:ext cx="1200150" cy="277201"/>
          </a:xfrm>
          <a:prstGeom prst="roundRect">
            <a:avLst>
              <a:gd name="adj" fmla="val 50000"/>
            </a:avLst>
          </a:prstGeom>
          <a:solidFill>
            <a:srgbClr val="0199A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現地学習</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85" name="四角形: 角を丸くする 84">
            <a:extLst>
              <a:ext uri="{FF2B5EF4-FFF2-40B4-BE49-F238E27FC236}">
                <a16:creationId xmlns:a16="http://schemas.microsoft.com/office/drawing/2014/main" id="{537BE82C-8B5B-F85E-4CA2-4C45854993DE}"/>
              </a:ext>
            </a:extLst>
          </p:cNvPr>
          <p:cNvSpPr/>
          <p:nvPr/>
        </p:nvSpPr>
        <p:spPr>
          <a:xfrm>
            <a:off x="17573120" y="4335503"/>
            <a:ext cx="1200150" cy="277201"/>
          </a:xfrm>
          <a:prstGeom prst="roundRect">
            <a:avLst>
              <a:gd name="adj" fmla="val 50000"/>
            </a:avLst>
          </a:prstGeom>
          <a:solidFill>
            <a:srgbClr val="0199A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事後学習</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cxnSp>
        <p:nvCxnSpPr>
          <p:cNvPr id="87" name="直線コネクタ 86">
            <a:extLst>
              <a:ext uri="{FF2B5EF4-FFF2-40B4-BE49-F238E27FC236}">
                <a16:creationId xmlns:a16="http://schemas.microsoft.com/office/drawing/2014/main" id="{37EB457D-A59E-F749-7C5A-387D747C1B47}"/>
              </a:ext>
            </a:extLst>
          </p:cNvPr>
          <p:cNvCxnSpPr/>
          <p:nvPr/>
        </p:nvCxnSpPr>
        <p:spPr>
          <a:xfrm>
            <a:off x="11962278" y="4147980"/>
            <a:ext cx="0" cy="297627"/>
          </a:xfrm>
          <a:prstGeom prst="line">
            <a:avLst/>
          </a:prstGeom>
          <a:ln>
            <a:solidFill>
              <a:srgbClr val="0199A6"/>
            </a:solidFill>
            <a:headEnd type="oval" w="lg" len="lg"/>
            <a:tailEnd type="none"/>
          </a:ln>
        </p:spPr>
        <p:style>
          <a:lnRef idx="2">
            <a:schemeClr val="accent1"/>
          </a:lnRef>
          <a:fillRef idx="0">
            <a:schemeClr val="accent1"/>
          </a:fillRef>
          <a:effectRef idx="1">
            <a:schemeClr val="accent1"/>
          </a:effectRef>
          <a:fontRef idx="minor">
            <a:schemeClr val="tx1"/>
          </a:fontRef>
        </p:style>
      </p:cxnSp>
      <p:cxnSp>
        <p:nvCxnSpPr>
          <p:cNvPr id="88" name="直線コネクタ 87">
            <a:extLst>
              <a:ext uri="{FF2B5EF4-FFF2-40B4-BE49-F238E27FC236}">
                <a16:creationId xmlns:a16="http://schemas.microsoft.com/office/drawing/2014/main" id="{7ED75CA2-5196-2BC9-9A4E-EBB09E9D17F2}"/>
              </a:ext>
            </a:extLst>
          </p:cNvPr>
          <p:cNvCxnSpPr>
            <a:cxnSpLocks/>
          </p:cNvCxnSpPr>
          <p:nvPr/>
        </p:nvCxnSpPr>
        <p:spPr>
          <a:xfrm flipH="1">
            <a:off x="15062571" y="4147980"/>
            <a:ext cx="5166" cy="201375"/>
          </a:xfrm>
          <a:prstGeom prst="line">
            <a:avLst/>
          </a:prstGeom>
          <a:ln>
            <a:solidFill>
              <a:srgbClr val="0199A6"/>
            </a:solidFill>
            <a:headEnd type="oval" w="lg" len="lg"/>
            <a:tailEnd type="none"/>
          </a:ln>
        </p:spPr>
        <p:style>
          <a:lnRef idx="2">
            <a:schemeClr val="accent1"/>
          </a:lnRef>
          <a:fillRef idx="0">
            <a:schemeClr val="accent1"/>
          </a:fillRef>
          <a:effectRef idx="1">
            <a:schemeClr val="accent1"/>
          </a:effectRef>
          <a:fontRef idx="minor">
            <a:schemeClr val="tx1"/>
          </a:fontRef>
        </p:style>
      </p:cxnSp>
      <p:cxnSp>
        <p:nvCxnSpPr>
          <p:cNvPr id="89" name="直線コネクタ 88">
            <a:extLst>
              <a:ext uri="{FF2B5EF4-FFF2-40B4-BE49-F238E27FC236}">
                <a16:creationId xmlns:a16="http://schemas.microsoft.com/office/drawing/2014/main" id="{21A87A0A-F0DA-BEF7-8203-6FECFE29F21E}"/>
              </a:ext>
            </a:extLst>
          </p:cNvPr>
          <p:cNvCxnSpPr>
            <a:cxnSpLocks/>
            <a:endCxn id="85" idx="0"/>
          </p:cNvCxnSpPr>
          <p:nvPr/>
        </p:nvCxnSpPr>
        <p:spPr>
          <a:xfrm>
            <a:off x="18173195" y="4147980"/>
            <a:ext cx="0" cy="187523"/>
          </a:xfrm>
          <a:prstGeom prst="line">
            <a:avLst/>
          </a:prstGeom>
          <a:ln>
            <a:solidFill>
              <a:srgbClr val="0199A6"/>
            </a:solidFill>
            <a:headEnd type="oval" w="lg" len="lg"/>
            <a:tailEnd type="none"/>
          </a:ln>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C87D44B7-A9C3-1340-8173-94EF47654E37}"/>
              </a:ext>
            </a:extLst>
          </p:cNvPr>
          <p:cNvSpPr txBox="1"/>
          <p:nvPr/>
        </p:nvSpPr>
        <p:spPr>
          <a:xfrm>
            <a:off x="424527" y="1116691"/>
            <a:ext cx="9100467" cy="1815882"/>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皆さん、徳島県は、どんなイメージを持っていますか？</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夏の阿波踊り、鳴門のうずしお、お遍路さん、ウミガメの産卵など</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しかし、実際に訪れてみると、学習や動画などでは感じ取れない「魅力」があります。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さまざまな歴史や文化のスポットには、地元で暮らす人々とのふれあいが待っています。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地元の暮らしや伝統工芸の技、自然の恵み、歴史上の偉人たちの足跡など、さまざまな視点でその地域周辺エリアを楽しんでください。</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見つけた「とくしまの魅力」を、あなたが住んでいる地域の発展や未来を考えるヒントとして、新たな一歩を踏み出すきっかけにしてください。</a:t>
            </a:r>
            <a:endParaRPr lang="en-US" altLang="ja-JP" sz="1400" dirty="0">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42C4F86A-E890-03ED-7975-D43A7C196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7228" y="2766020"/>
            <a:ext cx="3653867" cy="2766499"/>
          </a:xfrm>
          <a:prstGeom prst="rect">
            <a:avLst/>
          </a:prstGeom>
        </p:spPr>
      </p:pic>
      <p:sp>
        <p:nvSpPr>
          <p:cNvPr id="4" name="テキスト ボックス 3">
            <a:extLst>
              <a:ext uri="{FF2B5EF4-FFF2-40B4-BE49-F238E27FC236}">
                <a16:creationId xmlns:a16="http://schemas.microsoft.com/office/drawing/2014/main" id="{2CBA2D4C-8A98-1B99-7040-75945233B3D9}"/>
              </a:ext>
            </a:extLst>
          </p:cNvPr>
          <p:cNvSpPr txBox="1"/>
          <p:nvPr/>
        </p:nvSpPr>
        <p:spPr>
          <a:xfrm>
            <a:off x="224313" y="451582"/>
            <a:ext cx="8956298" cy="646331"/>
          </a:xfrm>
          <a:prstGeom prst="rect">
            <a:avLst/>
          </a:prstGeom>
          <a:noFill/>
        </p:spPr>
        <p:txBody>
          <a:bodyPr wrap="none" rtlCol="0">
            <a:spAutoFit/>
          </a:bodyPr>
          <a:lstStyle/>
          <a:p>
            <a:r>
              <a:rPr lang="ja-JP" altLang="en-US" b="1" dirty="0">
                <a:latin typeface="BIZ UDPゴシック" panose="020B0400000000000000" pitchFamily="50" charset="-128"/>
                <a:ea typeface="BIZ UDPゴシック" panose="020B0400000000000000" pitchFamily="50" charset="-128"/>
              </a:rPr>
              <a:t>旅行先のイメージをふくらませ、興味のあることや気になることをグループで話します。</a:t>
            </a:r>
            <a:endParaRPr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やわらかく自由な発想で考えてみよう！</a:t>
            </a:r>
          </a:p>
        </p:txBody>
      </p:sp>
      <p:sp>
        <p:nvSpPr>
          <p:cNvPr id="7" name="テキスト ボックス 6">
            <a:extLst>
              <a:ext uri="{FF2B5EF4-FFF2-40B4-BE49-F238E27FC236}">
                <a16:creationId xmlns:a16="http://schemas.microsoft.com/office/drawing/2014/main" id="{3ED9E191-CC8A-AB14-0A16-0B89CB73FBD0}"/>
              </a:ext>
            </a:extLst>
          </p:cNvPr>
          <p:cNvSpPr txBox="1"/>
          <p:nvPr/>
        </p:nvSpPr>
        <p:spPr>
          <a:xfrm>
            <a:off x="5285123" y="5575421"/>
            <a:ext cx="3738524" cy="830997"/>
          </a:xfrm>
          <a:prstGeom prst="rect">
            <a:avLst/>
          </a:prstGeom>
          <a:noFill/>
          <a:ln>
            <a:solidFill>
              <a:schemeClr val="tx1"/>
            </a:solid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・面　　積：</a:t>
            </a:r>
            <a:r>
              <a:rPr lang="en-US" altLang="ja-JP" sz="1200" dirty="0">
                <a:latin typeface="BIZ UDPゴシック" panose="020B0400000000000000" pitchFamily="50" charset="-128"/>
                <a:ea typeface="BIZ UDPゴシック" panose="020B0400000000000000" pitchFamily="50" charset="-128"/>
              </a:rPr>
              <a:t>4,147.00</a:t>
            </a:r>
            <a:r>
              <a:rPr lang="ja-JP" altLang="en-US" sz="1200" dirty="0">
                <a:latin typeface="BIZ UDPゴシック" panose="020B0400000000000000" pitchFamily="50" charset="-128"/>
                <a:ea typeface="BIZ UDPゴシック" panose="020B0400000000000000" pitchFamily="50" charset="-128"/>
              </a:rPr>
              <a:t>平方キロメートル（</a:t>
            </a:r>
            <a:r>
              <a:rPr lang="en-US" altLang="ja-JP" sz="1200" dirty="0">
                <a:latin typeface="BIZ UDPゴシック" panose="020B0400000000000000" pitchFamily="50" charset="-128"/>
                <a:ea typeface="BIZ UDPゴシック" panose="020B0400000000000000" pitchFamily="50" charset="-128"/>
              </a:rPr>
              <a:t>R6,7,1</a:t>
            </a:r>
            <a:r>
              <a:rPr lang="ja-JP" altLang="en-US" sz="1200" dirty="0">
                <a:latin typeface="BIZ UDPゴシック" panose="020B0400000000000000" pitchFamily="50" charset="-128"/>
                <a:ea typeface="BIZ UDPゴシック" panose="020B0400000000000000" pitchFamily="50" charset="-128"/>
              </a:rPr>
              <a:t>） ㎢ </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・人　　口：</a:t>
            </a:r>
            <a:r>
              <a:rPr lang="en-US" altLang="ja-JP" sz="1200" dirty="0">
                <a:latin typeface="BIZ UDPゴシック" panose="020B0400000000000000" pitchFamily="50" charset="-128"/>
                <a:ea typeface="BIZ UDPゴシック" panose="020B0400000000000000" pitchFamily="50" charset="-128"/>
              </a:rPr>
              <a:t>685,357</a:t>
            </a:r>
            <a:r>
              <a:rPr lang="ja-JP" altLang="en-US" sz="1200" dirty="0">
                <a:latin typeface="BIZ UDPゴシック" panose="020B0400000000000000" pitchFamily="50" charset="-128"/>
                <a:ea typeface="BIZ UDPゴシック" panose="020B0400000000000000" pitchFamily="50" charset="-128"/>
              </a:rPr>
              <a:t>人（</a:t>
            </a:r>
            <a:r>
              <a:rPr lang="en-US" altLang="ja-JP" sz="1200" dirty="0">
                <a:latin typeface="BIZ UDPゴシック" panose="020B0400000000000000" pitchFamily="50" charset="-128"/>
                <a:ea typeface="BIZ UDPゴシック" panose="020B0400000000000000" pitchFamily="50" charset="-128"/>
              </a:rPr>
              <a:t>R6,10,1</a:t>
            </a:r>
            <a:r>
              <a:rPr lang="ja-JP" altLang="en-US"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・総世帯数：</a:t>
            </a:r>
            <a:r>
              <a:rPr lang="en-US" altLang="ja-JP" sz="1200" dirty="0">
                <a:latin typeface="BIZ UDPゴシック" panose="020B0400000000000000" pitchFamily="50" charset="-128"/>
                <a:ea typeface="BIZ UDPゴシック" panose="020B0400000000000000" pitchFamily="50" charset="-128"/>
              </a:rPr>
              <a:t>309,885</a:t>
            </a:r>
            <a:r>
              <a:rPr lang="ja-JP" altLang="en-US" sz="1200" dirty="0">
                <a:latin typeface="BIZ UDPゴシック" panose="020B0400000000000000" pitchFamily="50" charset="-128"/>
                <a:ea typeface="BIZ UDPゴシック" panose="020B0400000000000000" pitchFamily="50" charset="-128"/>
              </a:rPr>
              <a:t>世帯（</a:t>
            </a:r>
            <a:r>
              <a:rPr lang="en-US" altLang="ja-JP" sz="1200" dirty="0">
                <a:latin typeface="BIZ UDPゴシック" panose="020B0400000000000000" pitchFamily="50" charset="-128"/>
                <a:ea typeface="BIZ UDPゴシック" panose="020B0400000000000000" pitchFamily="50" charset="-128"/>
              </a:rPr>
              <a:t>R6,10,1</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・市町村数：８市１５町１村</a:t>
            </a:r>
            <a:endParaRPr lang="en-US" altLang="ja-JP" sz="1200"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C1A27DE2-BD90-3FAC-F203-E7577F8100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486" y="4991548"/>
            <a:ext cx="1324375" cy="1364373"/>
          </a:xfrm>
          <a:prstGeom prst="rect">
            <a:avLst/>
          </a:prstGeom>
        </p:spPr>
      </p:pic>
      <p:pic>
        <p:nvPicPr>
          <p:cNvPr id="20" name="図 19">
            <a:extLst>
              <a:ext uri="{FF2B5EF4-FFF2-40B4-BE49-F238E27FC236}">
                <a16:creationId xmlns:a16="http://schemas.microsoft.com/office/drawing/2014/main" id="{C1FFD05F-DB0E-E198-6491-23926D6FC054}"/>
              </a:ext>
            </a:extLst>
          </p:cNvPr>
          <p:cNvPicPr>
            <a:picLocks noChangeAspect="1"/>
          </p:cNvPicPr>
          <p:nvPr/>
        </p:nvPicPr>
        <p:blipFill>
          <a:blip r:embed="rId7" cstate="print">
            <a:extLst>
              <a:ext uri="{28A0092B-C50C-407E-A947-70E740481C1C}">
                <a14:useLocalDpi xmlns:a14="http://schemas.microsoft.com/office/drawing/2010/main" val="0"/>
              </a:ext>
            </a:extLst>
          </a:blip>
          <a:srcRect b="18374"/>
          <a:stretch>
            <a:fillRect/>
          </a:stretch>
        </p:blipFill>
        <p:spPr>
          <a:xfrm>
            <a:off x="1716907" y="3018893"/>
            <a:ext cx="2766499" cy="2258174"/>
          </a:xfrm>
          <a:prstGeom prst="rect">
            <a:avLst/>
          </a:prstGeom>
        </p:spPr>
      </p:pic>
      <p:sp>
        <p:nvSpPr>
          <p:cNvPr id="48" name="フリーフォーム: 図形 47">
            <a:extLst>
              <a:ext uri="{FF2B5EF4-FFF2-40B4-BE49-F238E27FC236}">
                <a16:creationId xmlns:a16="http://schemas.microsoft.com/office/drawing/2014/main" id="{C64479EE-894D-ED03-57CC-01B368B89252}"/>
              </a:ext>
            </a:extLst>
          </p:cNvPr>
          <p:cNvSpPr/>
          <p:nvPr/>
        </p:nvSpPr>
        <p:spPr>
          <a:xfrm>
            <a:off x="3355838" y="3753853"/>
            <a:ext cx="895320" cy="697831"/>
          </a:xfrm>
          <a:custGeom>
            <a:avLst/>
            <a:gdLst>
              <a:gd name="connsiteX0" fmla="*/ 21025 w 895320"/>
              <a:gd name="connsiteY0" fmla="*/ 208547 h 697831"/>
              <a:gd name="connsiteX1" fmla="*/ 21025 w 895320"/>
              <a:gd name="connsiteY1" fmla="*/ 208547 h 697831"/>
              <a:gd name="connsiteX2" fmla="*/ 8994 w 895320"/>
              <a:gd name="connsiteY2" fmla="*/ 248652 h 697831"/>
              <a:gd name="connsiteX3" fmla="*/ 973 w 895320"/>
              <a:gd name="connsiteY3" fmla="*/ 268705 h 697831"/>
              <a:gd name="connsiteX4" fmla="*/ 973 w 895320"/>
              <a:gd name="connsiteY4" fmla="*/ 360947 h 697831"/>
              <a:gd name="connsiteX5" fmla="*/ 145351 w 895320"/>
              <a:gd name="connsiteY5" fmla="*/ 385010 h 697831"/>
              <a:gd name="connsiteX6" fmla="*/ 169415 w 895320"/>
              <a:gd name="connsiteY6" fmla="*/ 429126 h 697831"/>
              <a:gd name="connsiteX7" fmla="*/ 225562 w 895320"/>
              <a:gd name="connsiteY7" fmla="*/ 425115 h 697831"/>
              <a:gd name="connsiteX8" fmla="*/ 253636 w 895320"/>
              <a:gd name="connsiteY8" fmla="*/ 393031 h 697831"/>
              <a:gd name="connsiteX9" fmla="*/ 297751 w 895320"/>
              <a:gd name="connsiteY9" fmla="*/ 409073 h 697831"/>
              <a:gd name="connsiteX10" fmla="*/ 325825 w 895320"/>
              <a:gd name="connsiteY10" fmla="*/ 477252 h 697831"/>
              <a:gd name="connsiteX11" fmla="*/ 317804 w 895320"/>
              <a:gd name="connsiteY11" fmla="*/ 549442 h 697831"/>
              <a:gd name="connsiteX12" fmla="*/ 357909 w 895320"/>
              <a:gd name="connsiteY12" fmla="*/ 541421 h 697831"/>
              <a:gd name="connsiteX13" fmla="*/ 406036 w 895320"/>
              <a:gd name="connsiteY13" fmla="*/ 549442 h 697831"/>
              <a:gd name="connsiteX14" fmla="*/ 414057 w 895320"/>
              <a:gd name="connsiteY14" fmla="*/ 593558 h 697831"/>
              <a:gd name="connsiteX15" fmla="*/ 398015 w 895320"/>
              <a:gd name="connsiteY15" fmla="*/ 605589 h 697831"/>
              <a:gd name="connsiteX16" fmla="*/ 430099 w 895320"/>
              <a:gd name="connsiteY16" fmla="*/ 669758 h 697831"/>
              <a:gd name="connsiteX17" fmla="*/ 494267 w 895320"/>
              <a:gd name="connsiteY17" fmla="*/ 681789 h 697831"/>
              <a:gd name="connsiteX18" fmla="*/ 518330 w 895320"/>
              <a:gd name="connsiteY18" fmla="*/ 697831 h 697831"/>
              <a:gd name="connsiteX19" fmla="*/ 895320 w 895320"/>
              <a:gd name="connsiteY19" fmla="*/ 409073 h 697831"/>
              <a:gd name="connsiteX20" fmla="*/ 811099 w 895320"/>
              <a:gd name="connsiteY20" fmla="*/ 385010 h 697831"/>
              <a:gd name="connsiteX21" fmla="*/ 879278 w 895320"/>
              <a:gd name="connsiteY21" fmla="*/ 324852 h 697831"/>
              <a:gd name="connsiteX22" fmla="*/ 815109 w 895320"/>
              <a:gd name="connsiteY22" fmla="*/ 244642 h 697831"/>
              <a:gd name="connsiteX23" fmla="*/ 787036 w 895320"/>
              <a:gd name="connsiteY23" fmla="*/ 248652 h 697831"/>
              <a:gd name="connsiteX24" fmla="*/ 779015 w 895320"/>
              <a:gd name="connsiteY24" fmla="*/ 224589 h 697831"/>
              <a:gd name="connsiteX25" fmla="*/ 807088 w 895320"/>
              <a:gd name="connsiteY25" fmla="*/ 84221 h 697831"/>
              <a:gd name="connsiteX26" fmla="*/ 827141 w 895320"/>
              <a:gd name="connsiteY26" fmla="*/ 56147 h 697831"/>
              <a:gd name="connsiteX27" fmla="*/ 827141 w 895320"/>
              <a:gd name="connsiteY27" fmla="*/ 0 h 697831"/>
              <a:gd name="connsiteX28" fmla="*/ 766983 w 895320"/>
              <a:gd name="connsiteY28" fmla="*/ 20052 h 697831"/>
              <a:gd name="connsiteX29" fmla="*/ 746930 w 895320"/>
              <a:gd name="connsiteY29" fmla="*/ 20052 h 697831"/>
              <a:gd name="connsiteX30" fmla="*/ 650678 w 895320"/>
              <a:gd name="connsiteY30" fmla="*/ 40105 h 697831"/>
              <a:gd name="connsiteX31" fmla="*/ 634636 w 895320"/>
              <a:gd name="connsiteY31" fmla="*/ 76200 h 697831"/>
              <a:gd name="connsiteX32" fmla="*/ 590520 w 895320"/>
              <a:gd name="connsiteY32" fmla="*/ 60158 h 697831"/>
              <a:gd name="connsiteX33" fmla="*/ 506299 w 895320"/>
              <a:gd name="connsiteY33" fmla="*/ 60158 h 697831"/>
              <a:gd name="connsiteX34" fmla="*/ 422078 w 895320"/>
              <a:gd name="connsiteY34" fmla="*/ 52136 h 697831"/>
              <a:gd name="connsiteX35" fmla="*/ 398015 w 895320"/>
              <a:gd name="connsiteY35" fmla="*/ 108284 h 697831"/>
              <a:gd name="connsiteX36" fmla="*/ 353899 w 895320"/>
              <a:gd name="connsiteY36" fmla="*/ 108284 h 697831"/>
              <a:gd name="connsiteX37" fmla="*/ 321815 w 895320"/>
              <a:gd name="connsiteY37" fmla="*/ 136358 h 697831"/>
              <a:gd name="connsiteX38" fmla="*/ 289730 w 895320"/>
              <a:gd name="connsiteY38" fmla="*/ 152400 h 697831"/>
              <a:gd name="connsiteX39" fmla="*/ 253636 w 895320"/>
              <a:gd name="connsiteY39" fmla="*/ 152400 h 697831"/>
              <a:gd name="connsiteX40" fmla="*/ 233583 w 895320"/>
              <a:gd name="connsiteY40" fmla="*/ 120315 h 697831"/>
              <a:gd name="connsiteX41" fmla="*/ 189467 w 895320"/>
              <a:gd name="connsiteY41" fmla="*/ 120315 h 697831"/>
              <a:gd name="connsiteX42" fmla="*/ 149362 w 895320"/>
              <a:gd name="connsiteY42" fmla="*/ 120315 h 697831"/>
              <a:gd name="connsiteX43" fmla="*/ 133320 w 895320"/>
              <a:gd name="connsiteY43" fmla="*/ 156410 h 697831"/>
              <a:gd name="connsiteX44" fmla="*/ 105246 w 895320"/>
              <a:gd name="connsiteY44" fmla="*/ 148389 h 697831"/>
              <a:gd name="connsiteX45" fmla="*/ 21025 w 895320"/>
              <a:gd name="connsiteY45" fmla="*/ 208547 h 6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95320" h="697831">
                <a:moveTo>
                  <a:pt x="21025" y="208547"/>
                </a:moveTo>
                <a:lnTo>
                  <a:pt x="21025" y="208547"/>
                </a:lnTo>
                <a:cubicBezTo>
                  <a:pt x="17015" y="221915"/>
                  <a:pt x="13407" y="235411"/>
                  <a:pt x="8994" y="248652"/>
                </a:cubicBezTo>
                <a:cubicBezTo>
                  <a:pt x="6717" y="255482"/>
                  <a:pt x="1486" y="261524"/>
                  <a:pt x="973" y="268705"/>
                </a:cubicBezTo>
                <a:cubicBezTo>
                  <a:pt x="-1218" y="299374"/>
                  <a:pt x="973" y="330200"/>
                  <a:pt x="973" y="360947"/>
                </a:cubicBezTo>
                <a:lnTo>
                  <a:pt x="145351" y="385010"/>
                </a:lnTo>
                <a:lnTo>
                  <a:pt x="169415" y="429126"/>
                </a:lnTo>
                <a:lnTo>
                  <a:pt x="225562" y="425115"/>
                </a:lnTo>
                <a:lnTo>
                  <a:pt x="253636" y="393031"/>
                </a:lnTo>
                <a:lnTo>
                  <a:pt x="297751" y="409073"/>
                </a:lnTo>
                <a:lnTo>
                  <a:pt x="325825" y="477252"/>
                </a:lnTo>
                <a:lnTo>
                  <a:pt x="317804" y="549442"/>
                </a:lnTo>
                <a:lnTo>
                  <a:pt x="357909" y="541421"/>
                </a:lnTo>
                <a:lnTo>
                  <a:pt x="406036" y="549442"/>
                </a:lnTo>
                <a:lnTo>
                  <a:pt x="414057" y="593558"/>
                </a:lnTo>
                <a:lnTo>
                  <a:pt x="398015" y="605589"/>
                </a:lnTo>
                <a:lnTo>
                  <a:pt x="430099" y="669758"/>
                </a:lnTo>
                <a:lnTo>
                  <a:pt x="494267" y="681789"/>
                </a:lnTo>
                <a:lnTo>
                  <a:pt x="518330" y="697831"/>
                </a:lnTo>
                <a:lnTo>
                  <a:pt x="895320" y="409073"/>
                </a:lnTo>
                <a:lnTo>
                  <a:pt x="811099" y="385010"/>
                </a:lnTo>
                <a:lnTo>
                  <a:pt x="879278" y="324852"/>
                </a:lnTo>
                <a:lnTo>
                  <a:pt x="815109" y="244642"/>
                </a:lnTo>
                <a:lnTo>
                  <a:pt x="787036" y="248652"/>
                </a:lnTo>
                <a:lnTo>
                  <a:pt x="779015" y="224589"/>
                </a:lnTo>
                <a:lnTo>
                  <a:pt x="807088" y="84221"/>
                </a:lnTo>
                <a:lnTo>
                  <a:pt x="827141" y="56147"/>
                </a:lnTo>
                <a:lnTo>
                  <a:pt x="827141" y="0"/>
                </a:lnTo>
                <a:lnTo>
                  <a:pt x="766983" y="20052"/>
                </a:lnTo>
                <a:lnTo>
                  <a:pt x="746930" y="20052"/>
                </a:lnTo>
                <a:lnTo>
                  <a:pt x="650678" y="40105"/>
                </a:lnTo>
                <a:lnTo>
                  <a:pt x="634636" y="76200"/>
                </a:lnTo>
                <a:lnTo>
                  <a:pt x="590520" y="60158"/>
                </a:lnTo>
                <a:lnTo>
                  <a:pt x="506299" y="60158"/>
                </a:lnTo>
                <a:lnTo>
                  <a:pt x="422078" y="52136"/>
                </a:lnTo>
                <a:lnTo>
                  <a:pt x="398015" y="108284"/>
                </a:lnTo>
                <a:lnTo>
                  <a:pt x="353899" y="108284"/>
                </a:lnTo>
                <a:lnTo>
                  <a:pt x="321815" y="136358"/>
                </a:lnTo>
                <a:lnTo>
                  <a:pt x="289730" y="152400"/>
                </a:lnTo>
                <a:lnTo>
                  <a:pt x="253636" y="152400"/>
                </a:lnTo>
                <a:lnTo>
                  <a:pt x="233583" y="120315"/>
                </a:lnTo>
                <a:lnTo>
                  <a:pt x="189467" y="120315"/>
                </a:lnTo>
                <a:lnTo>
                  <a:pt x="149362" y="120315"/>
                </a:lnTo>
                <a:lnTo>
                  <a:pt x="133320" y="156410"/>
                </a:lnTo>
                <a:lnTo>
                  <a:pt x="105246" y="148389"/>
                </a:lnTo>
                <a:lnTo>
                  <a:pt x="21025" y="208547"/>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EE2B4FA5-075A-FFF8-8D4F-3B04B0140B5C}"/>
              </a:ext>
            </a:extLst>
          </p:cNvPr>
          <p:cNvSpPr txBox="1"/>
          <p:nvPr/>
        </p:nvSpPr>
        <p:spPr>
          <a:xfrm>
            <a:off x="3710994" y="4004442"/>
            <a:ext cx="323879" cy="152069"/>
          </a:xfrm>
          <a:prstGeom prst="rect">
            <a:avLst/>
          </a:prstGeom>
          <a:solidFill>
            <a:srgbClr val="FBE8B3"/>
          </a:solidFill>
        </p:spPr>
        <p:txBody>
          <a:bodyPr wrap="square" lIns="0" tIns="0" rIns="0" bIns="0" rtlCol="0" anchor="ctr" anchorCtr="0">
            <a:noAutofit/>
          </a:bodyPr>
          <a:lstStyle/>
          <a:p>
            <a:r>
              <a:rPr kumimoji="1" lang="ja-JP" altLang="en-US" sz="800" b="1" dirty="0">
                <a:solidFill>
                  <a:srgbClr val="FF0000"/>
                </a:solidFill>
                <a:effectLst>
                  <a:glow rad="76200">
                    <a:schemeClr val="bg1"/>
                  </a:glow>
                </a:effectLst>
                <a:latin typeface="BIZ UDPゴシック" panose="020B0400000000000000" pitchFamily="50" charset="-128"/>
                <a:ea typeface="BIZ UDPゴシック" panose="020B0400000000000000" pitchFamily="50" charset="-128"/>
              </a:rPr>
              <a:t>徳島県</a:t>
            </a:r>
          </a:p>
        </p:txBody>
      </p:sp>
      <p:sp>
        <p:nvSpPr>
          <p:cNvPr id="50" name="矢印: 右 49">
            <a:extLst>
              <a:ext uri="{FF2B5EF4-FFF2-40B4-BE49-F238E27FC236}">
                <a16:creationId xmlns:a16="http://schemas.microsoft.com/office/drawing/2014/main" id="{AB58443A-2A00-6F19-FB7A-46CE0EE064F6}"/>
              </a:ext>
            </a:extLst>
          </p:cNvPr>
          <p:cNvSpPr/>
          <p:nvPr/>
        </p:nvSpPr>
        <p:spPr>
          <a:xfrm>
            <a:off x="4567025" y="3925428"/>
            <a:ext cx="438659" cy="469660"/>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3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E8F87D-6A58-DEE8-B949-D48B2F406C19}"/>
              </a:ext>
            </a:extLst>
          </p:cNvPr>
          <p:cNvSpPr>
            <a:spLocks noGrp="1"/>
          </p:cNvSpPr>
          <p:nvPr>
            <p:ph type="sldNum" sz="quarter" idx="12"/>
          </p:nvPr>
        </p:nvSpPr>
        <p:spPr/>
        <p:txBody>
          <a:bodyPr/>
          <a:lstStyle/>
          <a:p>
            <a:fld id="{7F017380-7033-4F00-8397-3745051E6906}" type="slidenum">
              <a:rPr lang="ja-JP" altLang="en-US" smtClean="0"/>
              <a:pPr/>
              <a:t>4</a:t>
            </a:fld>
            <a:endParaRPr lang="ja-JP" altLang="en-US" dirty="0"/>
          </a:p>
        </p:txBody>
      </p:sp>
      <p:sp>
        <p:nvSpPr>
          <p:cNvPr id="3" name="タイトル 2">
            <a:extLst>
              <a:ext uri="{FF2B5EF4-FFF2-40B4-BE49-F238E27FC236}">
                <a16:creationId xmlns:a16="http://schemas.microsoft.com/office/drawing/2014/main" id="{0476F08D-F017-073C-6D3E-8E82282B773D}"/>
              </a:ext>
            </a:extLst>
          </p:cNvPr>
          <p:cNvSpPr>
            <a:spLocks noGrp="1"/>
          </p:cNvSpPr>
          <p:nvPr>
            <p:ph type="title"/>
          </p:nvPr>
        </p:nvSpPr>
        <p:spPr>
          <a:xfrm>
            <a:off x="165101" y="1"/>
            <a:ext cx="7978236" cy="379864"/>
          </a:xfrm>
        </p:spPr>
        <p:txBody>
          <a:bodyPr/>
          <a:lstStyle/>
          <a:p>
            <a:r>
              <a:rPr lang="ja-JP" altLang="en-US" dirty="0"/>
              <a:t> </a:t>
            </a:r>
            <a:r>
              <a:rPr lang="en-US" altLang="ja-JP" dirty="0"/>
              <a:t>【</a:t>
            </a:r>
            <a:r>
              <a:rPr lang="ja-JP" altLang="en-US" dirty="0"/>
              <a:t>旅マエ学習</a:t>
            </a:r>
            <a:r>
              <a:rPr lang="en-US" altLang="ja-JP" dirty="0"/>
              <a:t>】</a:t>
            </a:r>
            <a:r>
              <a:rPr lang="ja-JP" altLang="en-US" dirty="0"/>
              <a:t> </a:t>
            </a:r>
            <a:r>
              <a:rPr lang="en-US" altLang="ja-JP" dirty="0"/>
              <a:t>SDGs</a:t>
            </a:r>
            <a:r>
              <a:rPr lang="ja-JP" altLang="en-US" dirty="0"/>
              <a:t>の学びに最適な「徳島ならでは」のメリット</a:t>
            </a:r>
            <a:endParaRPr kumimoji="1" lang="ja-JP" altLang="en-US" dirty="0"/>
          </a:p>
        </p:txBody>
      </p:sp>
      <p:sp>
        <p:nvSpPr>
          <p:cNvPr id="4" name="Text Box 4">
            <a:extLst>
              <a:ext uri="{FF2B5EF4-FFF2-40B4-BE49-F238E27FC236}">
                <a16:creationId xmlns:a16="http://schemas.microsoft.com/office/drawing/2014/main" id="{0433DE77-97CA-40DF-E842-459FFAA27D6B}"/>
              </a:ext>
            </a:extLst>
          </p:cNvPr>
          <p:cNvSpPr txBox="1">
            <a:spLocks noChangeArrowheads="1"/>
          </p:cNvSpPr>
          <p:nvPr/>
        </p:nvSpPr>
        <p:spPr bwMode="auto">
          <a:xfrm>
            <a:off x="1380066" y="549085"/>
            <a:ext cx="8525933" cy="64633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eaLnBrk="0" hangingPunct="0">
              <a:defRPr sz="2400">
                <a:solidFill>
                  <a:schemeClr val="tx2"/>
                </a:solidFill>
                <a:latin typeface="ＭＳ Ｐゴシック" pitchFamily="50" charset="-128"/>
                <a:ea typeface="ＭＳ Ｐゴシック" pitchFamily="50" charset="-128"/>
              </a:defRPr>
            </a:lvl1pPr>
            <a:lvl2pPr marL="742950" indent="-285750" eaLnBrk="0" hangingPunct="0">
              <a:defRPr sz="2400">
                <a:solidFill>
                  <a:schemeClr val="tx2"/>
                </a:solidFill>
                <a:latin typeface="ＭＳ Ｐゴシック" pitchFamily="50" charset="-128"/>
                <a:ea typeface="ＭＳ Ｐゴシック" pitchFamily="50" charset="-128"/>
              </a:defRPr>
            </a:lvl2pPr>
            <a:lvl3pPr marL="1143000" indent="-228600" eaLnBrk="0" hangingPunct="0">
              <a:defRPr sz="2400">
                <a:solidFill>
                  <a:schemeClr val="tx2"/>
                </a:solidFill>
                <a:latin typeface="ＭＳ Ｐゴシック" pitchFamily="50" charset="-128"/>
                <a:ea typeface="ＭＳ Ｐゴシック" pitchFamily="50" charset="-128"/>
              </a:defRPr>
            </a:lvl3pPr>
            <a:lvl4pPr marL="1600200" indent="-228600" eaLnBrk="0" hangingPunct="0">
              <a:defRPr sz="2400">
                <a:solidFill>
                  <a:schemeClr val="tx2"/>
                </a:solidFill>
                <a:latin typeface="ＭＳ Ｐゴシック" pitchFamily="50" charset="-128"/>
                <a:ea typeface="ＭＳ Ｐゴシック" pitchFamily="50" charset="-128"/>
              </a:defRPr>
            </a:lvl4pPr>
            <a:lvl5pPr marL="2057400" indent="-228600" eaLnBrk="0" hangingPunct="0">
              <a:defRPr sz="2400">
                <a:solidFill>
                  <a:schemeClr val="tx2"/>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9p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地球が、日本が、自分たちの地域が、持続していくための</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ヒントが</a:t>
            </a:r>
            <a:r>
              <a:rPr kumimoji="0" lang="en-US" altLang="ja-JP" b="1" dirty="0">
                <a:solidFill>
                  <a:srgbClr val="C00000"/>
                </a:solidFill>
                <a:latin typeface="BIZ UDPゴシック" panose="020B0400000000000000" pitchFamily="50" charset="-128"/>
                <a:ea typeface="BIZ UDPゴシック" panose="020B0400000000000000" pitchFamily="50" charset="-128"/>
              </a:rPr>
              <a:t>SDG</a:t>
            </a:r>
            <a:r>
              <a:rPr kumimoji="0" lang="ja-JP" altLang="en-US" b="1" dirty="0">
                <a:solidFill>
                  <a:srgbClr val="C00000"/>
                </a:solidFill>
                <a:latin typeface="BIZ UDPゴシック" panose="020B0400000000000000" pitchFamily="50" charset="-128"/>
                <a:ea typeface="BIZ UDPゴシック" panose="020B0400000000000000" pitchFamily="50" charset="-128"/>
              </a:rPr>
              <a:t>ｓ先進県「徳島」</a:t>
            </a:r>
            <a:r>
              <a:rPr kumimoji="1" lang="ja-JP" altLang="en-US" b="1" dirty="0">
                <a:solidFill>
                  <a:schemeClr val="tx1"/>
                </a:solidFill>
                <a:latin typeface="BIZ UDPゴシック" panose="020B0400000000000000" pitchFamily="50" charset="-128"/>
                <a:ea typeface="BIZ UDPゴシック" panose="020B0400000000000000" pitchFamily="50" charset="-128"/>
              </a:rPr>
              <a:t>にあります。</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3F6120BD-2598-3C5C-853E-250EA443DF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645" b="96128" l="10000" r="90000">
                        <a14:foregroundMark x1="66531" y1="7973" x2="66531" y2="7973"/>
                        <a14:foregroundMark x1="70408" y1="19362" x2="70408" y2="19362"/>
                        <a14:foregroundMark x1="69082" y1="18907" x2="69082" y2="18907"/>
                        <a14:foregroundMark x1="69490" y1="19590" x2="69490" y2="19590"/>
                        <a14:foregroundMark x1="72347" y1="14123" x2="72347" y2="14123"/>
                        <a14:foregroundMark x1="71429" y1="15262" x2="71429" y2="15262"/>
                        <a14:foregroundMark x1="70816" y1="14351" x2="70816" y2="14351"/>
                        <a14:foregroundMark x1="73673" y1="15034" x2="73673" y2="15034"/>
                        <a14:foregroundMark x1="73469" y1="15718" x2="73469" y2="15718"/>
                        <a14:foregroundMark x1="69592" y1="5239" x2="69592" y2="5239"/>
                        <a14:foregroundMark x1="68163" y1="4100" x2="68163" y2="4100"/>
                        <a14:foregroundMark x1="69898" y1="36219" x2="69898" y2="36219"/>
                        <a14:foregroundMark x1="69286" y1="35991" x2="69286" y2="35991"/>
                        <a14:foregroundMark x1="51939" y1="91116" x2="51939" y2="91116"/>
                        <a14:foregroundMark x1="54082" y1="95216" x2="54082" y2="95216"/>
                        <a14:foregroundMark x1="54490" y1="96128" x2="54490" y2="96128"/>
                        <a14:foregroundMark x1="55918" y1="91572" x2="55918" y2="91572"/>
                        <a14:foregroundMark x1="77755" y1="56492" x2="77755" y2="56492"/>
                        <a14:foregroundMark x1="77959" y1="55809" x2="77959" y2="55809"/>
                        <a14:foregroundMark x1="78163" y1="55353" x2="78163" y2="55353"/>
                        <a14:foregroundMark x1="77449" y1="56492" x2="77449" y2="56492"/>
                        <a14:foregroundMark x1="77143" y1="56720" x2="77143" y2="56720"/>
                        <a14:foregroundMark x1="76939" y1="56492" x2="76939" y2="56492"/>
                      </a14:backgroundRemoval>
                    </a14:imgEffect>
                  </a14:imgLayer>
                </a14:imgProps>
              </a:ext>
              <a:ext uri="{28A0092B-C50C-407E-A947-70E740481C1C}">
                <a14:useLocalDpi xmlns:a14="http://schemas.microsoft.com/office/drawing/2010/main" val="0"/>
              </a:ext>
            </a:extLst>
          </a:blip>
          <a:srcRect l="20372" r="18829"/>
          <a:stretch/>
        </p:blipFill>
        <p:spPr>
          <a:xfrm>
            <a:off x="3114311" y="1959839"/>
            <a:ext cx="3472432" cy="2558415"/>
          </a:xfrm>
          <a:prstGeom prst="rect">
            <a:avLst/>
          </a:prstGeom>
          <a:effectLst>
            <a:glow rad="12700">
              <a:schemeClr val="bg1">
                <a:lumMod val="50000"/>
              </a:schemeClr>
            </a:glow>
            <a:outerShdw blurRad="50800" dist="38100" dir="2700000" algn="tl" rotWithShape="0">
              <a:prstClr val="black">
                <a:alpha val="40000"/>
              </a:prstClr>
            </a:outerShdw>
          </a:effectLst>
        </p:spPr>
      </p:pic>
      <p:sp>
        <p:nvSpPr>
          <p:cNvPr id="8" name="テキスト ボックス 7">
            <a:extLst>
              <a:ext uri="{FF2B5EF4-FFF2-40B4-BE49-F238E27FC236}">
                <a16:creationId xmlns:a16="http://schemas.microsoft.com/office/drawing/2014/main" id="{228D2190-4030-B8AA-2CAB-5E527387F5F4}"/>
              </a:ext>
            </a:extLst>
          </p:cNvPr>
          <p:cNvSpPr txBox="1"/>
          <p:nvPr/>
        </p:nvSpPr>
        <p:spPr>
          <a:xfrm>
            <a:off x="3303941" y="4766908"/>
            <a:ext cx="1839348" cy="492443"/>
          </a:xfrm>
          <a:prstGeom prst="rect">
            <a:avLst/>
          </a:prstGeom>
          <a:solidFill>
            <a:srgbClr val="0096D2"/>
          </a:solidFill>
          <a:ln w="57150">
            <a:solidFill>
              <a:srgbClr val="0096D2"/>
            </a:solidFill>
          </a:ln>
        </p:spPr>
        <p:txBody>
          <a:bodyPr wrap="square" rtlCol="0">
            <a:spAutoFit/>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南部エリア</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みなみ阿波観光局</a:t>
            </a:r>
          </a:p>
        </p:txBody>
      </p:sp>
      <p:sp>
        <p:nvSpPr>
          <p:cNvPr id="9" name="テキスト ボックス 8">
            <a:extLst>
              <a:ext uri="{FF2B5EF4-FFF2-40B4-BE49-F238E27FC236}">
                <a16:creationId xmlns:a16="http://schemas.microsoft.com/office/drawing/2014/main" id="{159538B9-557B-684B-8B4D-1ACB153312CD}"/>
              </a:ext>
            </a:extLst>
          </p:cNvPr>
          <p:cNvSpPr txBox="1"/>
          <p:nvPr/>
        </p:nvSpPr>
        <p:spPr>
          <a:xfrm>
            <a:off x="6590318" y="2302781"/>
            <a:ext cx="2331738" cy="492443"/>
          </a:xfrm>
          <a:prstGeom prst="rect">
            <a:avLst/>
          </a:prstGeom>
          <a:solidFill>
            <a:srgbClr val="FF6600"/>
          </a:solidFill>
          <a:ln w="57150">
            <a:solidFill>
              <a:srgbClr val="FF6600"/>
            </a:solidFill>
          </a:ln>
        </p:spPr>
        <p:txBody>
          <a:bodyPr wrap="square" rtlCol="0">
            <a:spAutoFit/>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東部エリア</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イーストとくしま観光推進機構</a:t>
            </a:r>
          </a:p>
        </p:txBody>
      </p:sp>
      <p:sp>
        <p:nvSpPr>
          <p:cNvPr id="10" name="テキスト ボックス 9">
            <a:extLst>
              <a:ext uri="{FF2B5EF4-FFF2-40B4-BE49-F238E27FC236}">
                <a16:creationId xmlns:a16="http://schemas.microsoft.com/office/drawing/2014/main" id="{F3865B76-F53C-654B-AC20-36704811E4A8}"/>
              </a:ext>
            </a:extLst>
          </p:cNvPr>
          <p:cNvSpPr txBox="1"/>
          <p:nvPr/>
        </p:nvSpPr>
        <p:spPr>
          <a:xfrm>
            <a:off x="651386" y="2594120"/>
            <a:ext cx="1839348" cy="492443"/>
          </a:xfrm>
          <a:prstGeom prst="rect">
            <a:avLst/>
          </a:prstGeom>
          <a:solidFill>
            <a:srgbClr val="00B050"/>
          </a:solidFill>
          <a:ln w="57150">
            <a:solidFill>
              <a:srgbClr val="00B050"/>
            </a:solidFill>
          </a:ln>
        </p:spPr>
        <p:txBody>
          <a:bodyPr wrap="square" rtlCol="0">
            <a:spAutoFit/>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西部エリア</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そらの郷</a:t>
            </a:r>
          </a:p>
        </p:txBody>
      </p:sp>
      <p:sp>
        <p:nvSpPr>
          <p:cNvPr id="11" name="テキスト ボックス 10">
            <a:extLst>
              <a:ext uri="{FF2B5EF4-FFF2-40B4-BE49-F238E27FC236}">
                <a16:creationId xmlns:a16="http://schemas.microsoft.com/office/drawing/2014/main" id="{61C44559-8FDE-3FD9-D2A0-84C4F51D465F}"/>
              </a:ext>
            </a:extLst>
          </p:cNvPr>
          <p:cNvSpPr txBox="1"/>
          <p:nvPr/>
        </p:nvSpPr>
        <p:spPr>
          <a:xfrm>
            <a:off x="575732" y="1309611"/>
            <a:ext cx="8906935" cy="523220"/>
          </a:xfrm>
          <a:prstGeom prst="rect">
            <a:avLst/>
          </a:prstGeom>
          <a:solidFill>
            <a:schemeClr val="accent6">
              <a:lumMod val="40000"/>
              <a:lumOff val="60000"/>
            </a:schemeClr>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徳島県は３つのエリアで、それぞれの地域に個性ある自然や歴史文化や暮らしが存在しています。</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また、それぞれのエリアの地域</a:t>
            </a:r>
            <a:r>
              <a:rPr kumimoji="1" lang="en-US" altLang="ja-JP" sz="1400" dirty="0">
                <a:latin typeface="BIZ UDPゴシック" panose="020B0400000000000000" pitchFamily="50" charset="-128"/>
                <a:ea typeface="BIZ UDPゴシック" panose="020B0400000000000000" pitchFamily="50" charset="-128"/>
              </a:rPr>
              <a:t>DMO</a:t>
            </a:r>
            <a:r>
              <a:rPr kumimoji="1" lang="ja-JP" altLang="en-US" sz="1400" dirty="0">
                <a:latin typeface="BIZ UDPゴシック" panose="020B0400000000000000" pitchFamily="50" charset="-128"/>
                <a:ea typeface="BIZ UDPゴシック" panose="020B0400000000000000" pitchFamily="50" charset="-128"/>
              </a:rPr>
              <a:t>が、皆さんをエスコートします。</a:t>
            </a:r>
          </a:p>
        </p:txBody>
      </p:sp>
      <p:sp>
        <p:nvSpPr>
          <p:cNvPr id="12" name="Text Box 6">
            <a:extLst>
              <a:ext uri="{FF2B5EF4-FFF2-40B4-BE49-F238E27FC236}">
                <a16:creationId xmlns:a16="http://schemas.microsoft.com/office/drawing/2014/main" id="{C37A55B0-1451-2FE7-BDC3-3C6C72D7BE0D}"/>
              </a:ext>
            </a:extLst>
          </p:cNvPr>
          <p:cNvSpPr txBox="1">
            <a:spLocks noChangeArrowheads="1"/>
          </p:cNvSpPr>
          <p:nvPr/>
        </p:nvSpPr>
        <p:spPr bwMode="auto">
          <a:xfrm>
            <a:off x="651386" y="3150568"/>
            <a:ext cx="3515657" cy="1061829"/>
          </a:xfrm>
          <a:prstGeom prst="rect">
            <a:avLst/>
          </a:prstGeom>
          <a:noFill/>
          <a:ln>
            <a:noFill/>
          </a:ln>
          <a:effectLst/>
        </p:spPr>
        <p:txBody>
          <a:bodyPr wrap="square" lIns="0" tIns="0" rIns="0" bIns="0">
            <a:spAutoFit/>
          </a:bodyPr>
          <a:lstStyle>
            <a:lvl1pPr marL="457200" indent="-457200" eaLnBrk="0" hangingPunct="0">
              <a:defRPr sz="2400">
                <a:solidFill>
                  <a:schemeClr val="tx2"/>
                </a:solidFill>
                <a:latin typeface="ＭＳ Ｐゴシック" pitchFamily="50" charset="-128"/>
                <a:ea typeface="ＭＳ Ｐゴシック" pitchFamily="50" charset="-128"/>
              </a:defRPr>
            </a:lvl1pPr>
            <a:lvl2pPr marL="742950" indent="-285750" eaLnBrk="0" hangingPunct="0">
              <a:defRPr sz="2400">
                <a:solidFill>
                  <a:schemeClr val="tx2"/>
                </a:solidFill>
                <a:latin typeface="ＭＳ Ｐゴシック" pitchFamily="50" charset="-128"/>
                <a:ea typeface="ＭＳ Ｐゴシック" pitchFamily="50" charset="-128"/>
              </a:defRPr>
            </a:lvl2pPr>
            <a:lvl3pPr marL="1143000" indent="-228600" eaLnBrk="0" hangingPunct="0">
              <a:defRPr sz="2400">
                <a:solidFill>
                  <a:schemeClr val="tx2"/>
                </a:solidFill>
                <a:latin typeface="ＭＳ Ｐゴシック" pitchFamily="50" charset="-128"/>
                <a:ea typeface="ＭＳ Ｐゴシック" pitchFamily="50" charset="-128"/>
              </a:defRPr>
            </a:lvl3pPr>
            <a:lvl4pPr marL="1600200" indent="-228600" eaLnBrk="0" hangingPunct="0">
              <a:defRPr sz="2400">
                <a:solidFill>
                  <a:schemeClr val="tx2"/>
                </a:solidFill>
                <a:latin typeface="ＭＳ Ｐゴシック" pitchFamily="50" charset="-128"/>
                <a:ea typeface="ＭＳ Ｐゴシック" pitchFamily="50" charset="-128"/>
              </a:defRPr>
            </a:lvl4pPr>
            <a:lvl5pPr marL="2057400" indent="-228600" eaLnBrk="0" hangingPunct="0">
              <a:defRPr sz="2400">
                <a:solidFill>
                  <a:schemeClr val="tx2"/>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9pPr>
          </a:lstStyle>
          <a:p>
            <a:pPr marL="457209" indent="-457209" defTabSz="914417" eaLnBrk="1" fontAlgn="base" hangingPunct="1">
              <a:spcBef>
                <a:spcPct val="0"/>
              </a:spcBef>
              <a:spcAft>
                <a:spcPct val="0"/>
              </a:spcAft>
              <a:defRPr/>
            </a:pPr>
            <a:r>
              <a:rPr lang="ja-JP" altLang="en-US" sz="16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大地と営む先人の</a:t>
            </a:r>
            <a:r>
              <a:rPr lang="ja-JP" altLang="en-US" sz="1600" b="1" kern="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rPr>
              <a:t>徳</a:t>
            </a:r>
            <a:r>
              <a:rPr lang="ja-JP" altLang="en-US" sz="16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に学ぶ</a:t>
            </a:r>
            <a:r>
              <a:rPr lang="ja-JP" altLang="en-US"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7209" indent="-457209" defTabSz="914417" eaLnBrk="1" fontAlgn="base" hangingPunct="1">
              <a:spcBef>
                <a:spcPct val="0"/>
              </a:spcBef>
              <a:spcAft>
                <a:spcPct val="0"/>
              </a:spcAft>
              <a:defRPr/>
            </a:pPr>
            <a:r>
              <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日本の原風景　そらの郷</a:t>
            </a:r>
            <a:r>
              <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2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7209" indent="-457209" defTabSz="914417" eaLnBrk="1" fontAlgn="base" hangingPunct="1">
              <a:spcBef>
                <a:spcPct val="0"/>
              </a:spcBef>
              <a:spcAft>
                <a:spcPct val="0"/>
              </a:spcAft>
              <a:defRPr/>
            </a:pPr>
            <a:r>
              <a:rPr lang="en-US" altLang="ja-JP"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探究ポイント</a:t>
            </a:r>
            <a:r>
              <a:rPr lang="en-US" altLang="ja-JP"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・なぜ、急峻な山岳で持続可能な農業ができるのか？</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・なぜ、「ほんものの田舎」が世界で注目されるのか？  </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・豊かな暮らしとは何なのか？　</a:t>
            </a:r>
            <a:r>
              <a:rPr lang="ja-JP" altLang="en-US" sz="1000" kern="0"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b="1" kern="0"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b="1" kern="0" dirty="0">
                <a:solidFill>
                  <a:schemeClr val="bg1"/>
                </a:solidFill>
                <a:latin typeface="BIZ UDPゴシック" panose="020B0400000000000000" pitchFamily="50" charset="-128"/>
                <a:ea typeface="BIZ UDPゴシック" panose="020B0400000000000000" pitchFamily="50" charset="-128"/>
              </a:rPr>
              <a:t>　　　　　</a:t>
            </a:r>
            <a:endParaRPr lang="en-US" altLang="ja-JP" sz="1100" b="1" kern="0" dirty="0">
              <a:solidFill>
                <a:schemeClr val="bg1"/>
              </a:solidFill>
              <a:latin typeface="BIZ UDPゴシック" panose="020B0400000000000000" pitchFamily="50" charset="-128"/>
              <a:ea typeface="BIZ UDPゴシック" panose="020B0400000000000000" pitchFamily="50" charset="-128"/>
            </a:endParaRPr>
          </a:p>
        </p:txBody>
      </p:sp>
      <p:sp>
        <p:nvSpPr>
          <p:cNvPr id="13" name="Text Box 6">
            <a:extLst>
              <a:ext uri="{FF2B5EF4-FFF2-40B4-BE49-F238E27FC236}">
                <a16:creationId xmlns:a16="http://schemas.microsoft.com/office/drawing/2014/main" id="{D18474C9-91F8-737B-2933-C52672CF007E}"/>
              </a:ext>
            </a:extLst>
          </p:cNvPr>
          <p:cNvSpPr txBox="1">
            <a:spLocks noChangeArrowheads="1"/>
          </p:cNvSpPr>
          <p:nvPr/>
        </p:nvSpPr>
        <p:spPr bwMode="auto">
          <a:xfrm>
            <a:off x="6586743" y="2899284"/>
            <a:ext cx="3618678" cy="1046440"/>
          </a:xfrm>
          <a:prstGeom prst="rect">
            <a:avLst/>
          </a:prstGeom>
          <a:noFill/>
          <a:ln>
            <a:noFill/>
          </a:ln>
          <a:effectLst/>
        </p:spPr>
        <p:txBody>
          <a:bodyPr wrap="square" lIns="0" tIns="0" rIns="0" bIns="0">
            <a:spAutoFit/>
          </a:bodyPr>
          <a:lstStyle>
            <a:lvl1pPr marL="457200" indent="-457200" eaLnBrk="0" hangingPunct="0">
              <a:defRPr sz="2400">
                <a:solidFill>
                  <a:schemeClr val="tx2"/>
                </a:solidFill>
                <a:latin typeface="ＭＳ Ｐゴシック" pitchFamily="50" charset="-128"/>
                <a:ea typeface="ＭＳ Ｐゴシック" pitchFamily="50" charset="-128"/>
              </a:defRPr>
            </a:lvl1pPr>
            <a:lvl2pPr marL="742950" indent="-285750" eaLnBrk="0" hangingPunct="0">
              <a:defRPr sz="2400">
                <a:solidFill>
                  <a:schemeClr val="tx2"/>
                </a:solidFill>
                <a:latin typeface="ＭＳ Ｐゴシック" pitchFamily="50" charset="-128"/>
                <a:ea typeface="ＭＳ Ｐゴシック" pitchFamily="50" charset="-128"/>
              </a:defRPr>
            </a:lvl2pPr>
            <a:lvl3pPr marL="1143000" indent="-228600" eaLnBrk="0" hangingPunct="0">
              <a:defRPr sz="2400">
                <a:solidFill>
                  <a:schemeClr val="tx2"/>
                </a:solidFill>
                <a:latin typeface="ＭＳ Ｐゴシック" pitchFamily="50" charset="-128"/>
                <a:ea typeface="ＭＳ Ｐゴシック" pitchFamily="50" charset="-128"/>
              </a:defRPr>
            </a:lvl3pPr>
            <a:lvl4pPr marL="1600200" indent="-228600" eaLnBrk="0" hangingPunct="0">
              <a:defRPr sz="2400">
                <a:solidFill>
                  <a:schemeClr val="tx2"/>
                </a:solidFill>
                <a:latin typeface="ＭＳ Ｐゴシック" pitchFamily="50" charset="-128"/>
                <a:ea typeface="ＭＳ Ｐゴシック" pitchFamily="50" charset="-128"/>
              </a:defRPr>
            </a:lvl4pPr>
            <a:lvl5pPr marL="2057400" indent="-228600" eaLnBrk="0" hangingPunct="0">
              <a:defRPr sz="2400">
                <a:solidFill>
                  <a:schemeClr val="tx2"/>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9pPr>
          </a:lstStyle>
          <a:p>
            <a:pPr marL="457209" indent="-457209" defTabSz="914417" eaLnBrk="1" fontAlgn="base" hangingPunct="1">
              <a:spcBef>
                <a:spcPct val="0"/>
              </a:spcBef>
              <a:spcAft>
                <a:spcPct val="0"/>
              </a:spcAft>
              <a:defRPr/>
            </a:pPr>
            <a:r>
              <a:rPr lang="ja-JP" altLang="en-US" sz="16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ゴミを「お</a:t>
            </a:r>
            <a:r>
              <a:rPr lang="ja-JP" altLang="en-US" sz="1600" b="1" kern="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rPr>
              <a:t>得</a:t>
            </a:r>
            <a:r>
              <a:rPr lang="ja-JP" altLang="en-US" sz="16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」に資源に変える</a:t>
            </a:r>
            <a:endParaRPr lang="en-US" altLang="ja-JP" sz="16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7209" indent="-457209" defTabSz="914417" eaLnBrk="1" fontAlgn="base" hangingPunct="1">
              <a:spcBef>
                <a:spcPct val="0"/>
              </a:spcBef>
              <a:spcAft>
                <a:spcPct val="0"/>
              </a:spcAft>
              <a:defRPr/>
            </a:pPr>
            <a:r>
              <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ゼロ・ウェイストタウン　上勝</a:t>
            </a:r>
            <a:r>
              <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457209" indent="-457209" defTabSz="914417" eaLnBrk="1" fontAlgn="base" hangingPunct="1">
              <a:spcBef>
                <a:spcPct val="0"/>
              </a:spcBef>
              <a:spcAft>
                <a:spcPct val="0"/>
              </a:spcAft>
              <a:defRPr/>
            </a:pPr>
            <a:r>
              <a:rPr lang="en-US" altLang="ja-JP"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探究ポイント</a:t>
            </a:r>
            <a:r>
              <a:rPr lang="en-US" altLang="ja-JP"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・なぜ、リサイクル率８０％以上を達成できたのか？</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・なぜ、</a:t>
            </a:r>
            <a:r>
              <a:rPr lang="en-US" altLang="ja-JP"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ゼロウェイスト宣言</a:t>
            </a:r>
            <a:r>
              <a:rPr lang="en-US" altLang="ja-JP"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を行うことができたのか？</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・町で暮らす人々は、どんな仕事をしているのか？</a:t>
            </a:r>
            <a:r>
              <a:rPr lang="ja-JP" altLang="en-US" sz="10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000" b="1" kern="0" dirty="0">
              <a:solidFill>
                <a:schemeClr val="tx1"/>
              </a:solidFill>
              <a:latin typeface="BIZ UDPゴシック" panose="020B0400000000000000" pitchFamily="50" charset="-128"/>
              <a:ea typeface="BIZ UDPゴシック" panose="020B0400000000000000" pitchFamily="50" charset="-128"/>
            </a:endParaRPr>
          </a:p>
        </p:txBody>
      </p:sp>
      <p:sp>
        <p:nvSpPr>
          <p:cNvPr id="14" name="Text Box 6">
            <a:extLst>
              <a:ext uri="{FF2B5EF4-FFF2-40B4-BE49-F238E27FC236}">
                <a16:creationId xmlns:a16="http://schemas.microsoft.com/office/drawing/2014/main" id="{D6F4FC88-5A01-27E0-BD8D-2C72ABEE3771}"/>
              </a:ext>
            </a:extLst>
          </p:cNvPr>
          <p:cNvSpPr txBox="1">
            <a:spLocks noChangeArrowheads="1"/>
          </p:cNvSpPr>
          <p:nvPr/>
        </p:nvSpPr>
        <p:spPr bwMode="auto">
          <a:xfrm>
            <a:off x="5293542" y="4750479"/>
            <a:ext cx="4258239" cy="1061829"/>
          </a:xfrm>
          <a:prstGeom prst="rect">
            <a:avLst/>
          </a:prstGeom>
          <a:noFill/>
          <a:ln>
            <a:noFill/>
          </a:ln>
          <a:effectLst/>
        </p:spPr>
        <p:txBody>
          <a:bodyPr wrap="square" lIns="0" tIns="0" rIns="0" bIns="0">
            <a:spAutoFit/>
          </a:bodyPr>
          <a:lstStyle>
            <a:lvl1pPr marL="457200" indent="-457200" eaLnBrk="0" hangingPunct="0">
              <a:defRPr sz="2400">
                <a:solidFill>
                  <a:schemeClr val="tx2"/>
                </a:solidFill>
                <a:latin typeface="ＭＳ Ｐゴシック" pitchFamily="50" charset="-128"/>
                <a:ea typeface="ＭＳ Ｐゴシック" pitchFamily="50" charset="-128"/>
              </a:defRPr>
            </a:lvl1pPr>
            <a:lvl2pPr marL="742950" indent="-285750" eaLnBrk="0" hangingPunct="0">
              <a:defRPr sz="2400">
                <a:solidFill>
                  <a:schemeClr val="tx2"/>
                </a:solidFill>
                <a:latin typeface="ＭＳ Ｐゴシック" pitchFamily="50" charset="-128"/>
                <a:ea typeface="ＭＳ Ｐゴシック" pitchFamily="50" charset="-128"/>
              </a:defRPr>
            </a:lvl2pPr>
            <a:lvl3pPr marL="1143000" indent="-228600" eaLnBrk="0" hangingPunct="0">
              <a:defRPr sz="2400">
                <a:solidFill>
                  <a:schemeClr val="tx2"/>
                </a:solidFill>
                <a:latin typeface="ＭＳ Ｐゴシック" pitchFamily="50" charset="-128"/>
                <a:ea typeface="ＭＳ Ｐゴシック" pitchFamily="50" charset="-128"/>
              </a:defRPr>
            </a:lvl3pPr>
            <a:lvl4pPr marL="1600200" indent="-228600" eaLnBrk="0" hangingPunct="0">
              <a:defRPr sz="2400">
                <a:solidFill>
                  <a:schemeClr val="tx2"/>
                </a:solidFill>
                <a:latin typeface="ＭＳ Ｐゴシック" pitchFamily="50" charset="-128"/>
                <a:ea typeface="ＭＳ Ｐゴシック" pitchFamily="50" charset="-128"/>
              </a:defRPr>
            </a:lvl4pPr>
            <a:lvl5pPr marL="2057400" indent="-228600" eaLnBrk="0" hangingPunct="0">
              <a:defRPr sz="2400">
                <a:solidFill>
                  <a:schemeClr val="tx2"/>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9pPr>
          </a:lstStyle>
          <a:p>
            <a:pPr marL="457209" indent="-457209" defTabSz="914417" eaLnBrk="1" fontAlgn="base" hangingPunct="1">
              <a:spcBef>
                <a:spcPct val="0"/>
              </a:spcBef>
              <a:spcAft>
                <a:spcPct val="0"/>
              </a:spcAft>
              <a:defRPr/>
            </a:pPr>
            <a:r>
              <a:rPr lang="ja-JP" altLang="en-US" sz="1600" b="1" kern="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rPr>
              <a:t>特</a:t>
            </a:r>
            <a:r>
              <a:rPr lang="ja-JP" altLang="en-US" sz="16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別なマリンスポーツ体験</a:t>
            </a:r>
            <a:endParaRPr lang="en-US" altLang="ja-JP" sz="16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7209" indent="-457209" defTabSz="914417" eaLnBrk="1" fontAlgn="base" hangingPunct="1">
              <a:spcBef>
                <a:spcPct val="0"/>
              </a:spcBef>
              <a:spcAft>
                <a:spcPct val="0"/>
              </a:spcAft>
              <a:defRPr/>
            </a:pPr>
            <a:r>
              <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みなみ阿波（徳島県南部）</a:t>
            </a:r>
            <a:r>
              <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457209" indent="-457209" defTabSz="914417" eaLnBrk="1" fontAlgn="base" hangingPunct="1">
              <a:spcBef>
                <a:spcPct val="0"/>
              </a:spcBef>
              <a:spcAft>
                <a:spcPct val="0"/>
              </a:spcAft>
              <a:defRPr/>
            </a:pPr>
            <a:r>
              <a:rPr lang="en-US" altLang="ja-JP"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探究ポイント</a:t>
            </a:r>
            <a:r>
              <a:rPr lang="en-US" altLang="ja-JP"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・なぜ、みなみ阿波はマリンスポーツに適しているのか？</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・どのように地元の人がマリンスポーツと関わっているのか？</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・浜辺には、どんな生き物が生息しているのか？</a:t>
            </a:r>
            <a:r>
              <a:rPr lang="ja-JP" altLang="en-US" sz="10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b="1" kern="0"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b="1" kern="0" dirty="0">
                <a:solidFill>
                  <a:schemeClr val="bg1"/>
                </a:solidFill>
                <a:latin typeface="BIZ UDPゴシック" panose="020B0400000000000000" pitchFamily="50" charset="-128"/>
                <a:ea typeface="BIZ UDPゴシック" panose="020B0400000000000000" pitchFamily="50" charset="-128"/>
              </a:rPr>
              <a:t>　　　　　</a:t>
            </a:r>
            <a:endParaRPr lang="en-US" altLang="ja-JP" sz="1100" b="1" kern="0" dirty="0">
              <a:solidFill>
                <a:schemeClr val="bg1"/>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DD9C3B2B-9503-ACC2-E16E-F7F4B71D7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00" y="4518254"/>
            <a:ext cx="1408391" cy="1690070"/>
          </a:xfrm>
          <a:prstGeom prst="rect">
            <a:avLst/>
          </a:prstGeom>
        </p:spPr>
      </p:pic>
      <p:pic>
        <p:nvPicPr>
          <p:cNvPr id="16" name="図 15">
            <a:extLst>
              <a:ext uri="{FF2B5EF4-FFF2-40B4-BE49-F238E27FC236}">
                <a16:creationId xmlns:a16="http://schemas.microsoft.com/office/drawing/2014/main" id="{A48D38C1-34A1-E179-B950-6B3F1858CC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0416" y="558156"/>
            <a:ext cx="1225735" cy="647395"/>
          </a:xfrm>
          <a:prstGeom prst="rect">
            <a:avLst/>
          </a:prstGeom>
        </p:spPr>
      </p:pic>
    </p:spTree>
    <p:extLst>
      <p:ext uri="{BB962C8B-B14F-4D97-AF65-F5344CB8AC3E}">
        <p14:creationId xmlns:p14="http://schemas.microsoft.com/office/powerpoint/2010/main" val="674458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19F02-69B3-9BFA-9955-B3FA0DB2BA0C}"/>
            </a:ext>
          </a:extLst>
        </p:cNvPr>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E895579F-B7C9-F7AD-7D3B-13C12A02E120}"/>
              </a:ext>
            </a:extLst>
          </p:cNvPr>
          <p:cNvSpPr>
            <a:spLocks noGrp="1"/>
          </p:cNvSpPr>
          <p:nvPr>
            <p:ph type="sldNum" sz="quarter" idx="12"/>
          </p:nvPr>
        </p:nvSpPr>
        <p:spPr/>
        <p:txBody>
          <a:bodyPr/>
          <a:lstStyle/>
          <a:p>
            <a:fld id="{7F017380-7033-4F00-8397-3745051E6906}" type="slidenum">
              <a:rPr lang="ja-JP" altLang="en-US" smtClean="0"/>
              <a:pPr/>
              <a:t>5</a:t>
            </a:fld>
            <a:endParaRPr lang="ja-JP" altLang="en-US" dirty="0"/>
          </a:p>
        </p:txBody>
      </p:sp>
      <p:sp>
        <p:nvSpPr>
          <p:cNvPr id="2" name="タイトル 1">
            <a:extLst>
              <a:ext uri="{FF2B5EF4-FFF2-40B4-BE49-F238E27FC236}">
                <a16:creationId xmlns:a16="http://schemas.microsoft.com/office/drawing/2014/main" id="{A3FB203E-A2A5-F5F6-4D21-91A2DBAF74D7}"/>
              </a:ext>
            </a:extLst>
          </p:cNvPr>
          <p:cNvSpPr>
            <a:spLocks noGrp="1"/>
          </p:cNvSpPr>
          <p:nvPr>
            <p:ph type="title"/>
          </p:nvPr>
        </p:nvSpPr>
        <p:spPr>
          <a:xfrm>
            <a:off x="165100" y="26978"/>
            <a:ext cx="7607300" cy="379864"/>
          </a:xfrm>
        </p:spPr>
        <p:txBody>
          <a:bodyPr>
            <a:noAutofit/>
          </a:bodyPr>
          <a:lstStyle/>
          <a:p>
            <a:r>
              <a:rPr lang="ja-JP" altLang="en-US" dirty="0"/>
              <a:t> </a:t>
            </a:r>
            <a:r>
              <a:rPr lang="en-US" altLang="ja-JP" dirty="0"/>
              <a:t>【</a:t>
            </a:r>
            <a:r>
              <a:rPr lang="ja-JP" altLang="en-US" dirty="0"/>
              <a:t>旅マエ学習</a:t>
            </a:r>
            <a:r>
              <a:rPr lang="en-US" altLang="ja-JP" dirty="0"/>
              <a:t>】</a:t>
            </a:r>
            <a:r>
              <a:rPr lang="ja-JP" altLang="en-US" dirty="0"/>
              <a:t> </a:t>
            </a:r>
            <a:r>
              <a:rPr lang="en-US" altLang="ja-JP" dirty="0"/>
              <a:t>SDGs</a:t>
            </a:r>
            <a:r>
              <a:rPr lang="ja-JP" altLang="en-US" dirty="0"/>
              <a:t>先進県「とくしま」の</a:t>
            </a:r>
            <a:r>
              <a:rPr lang="en-US" altLang="ja-JP" dirty="0"/>
              <a:t>SDGs</a:t>
            </a:r>
            <a:r>
              <a:rPr lang="ja-JP" altLang="en-US" dirty="0"/>
              <a:t>未来都市</a:t>
            </a:r>
            <a:r>
              <a:rPr lang="en-US" altLang="ja-JP" dirty="0"/>
              <a:t>-</a:t>
            </a:r>
            <a:r>
              <a:rPr lang="ja-JP" altLang="en-US" dirty="0"/>
              <a:t>その１</a:t>
            </a:r>
          </a:p>
        </p:txBody>
      </p:sp>
      <p:sp>
        <p:nvSpPr>
          <p:cNvPr id="12" name="テキスト ボックス 11">
            <a:extLst>
              <a:ext uri="{FF2B5EF4-FFF2-40B4-BE49-F238E27FC236}">
                <a16:creationId xmlns:a16="http://schemas.microsoft.com/office/drawing/2014/main" id="{8EE13B31-41FC-8353-6628-844F5E13176E}"/>
              </a:ext>
            </a:extLst>
          </p:cNvPr>
          <p:cNvSpPr txBox="1"/>
          <p:nvPr/>
        </p:nvSpPr>
        <p:spPr>
          <a:xfrm>
            <a:off x="668338" y="1650817"/>
            <a:ext cx="7008812" cy="1723549"/>
          </a:xfrm>
          <a:prstGeom prst="rect">
            <a:avLst/>
          </a:prstGeom>
          <a:solidFill>
            <a:srgbClr val="FFFFCC"/>
          </a:solid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上勝町</a:t>
            </a:r>
            <a:r>
              <a:rPr kumimoji="1" lang="ja-JP" altLang="en-US" sz="1200" dirty="0">
                <a:latin typeface="BIZ UDPゴシック" panose="020B0400000000000000" pitchFamily="50" charset="-128"/>
                <a:ea typeface="BIZ UDPゴシック" panose="020B0400000000000000" pitchFamily="50" charset="-128"/>
              </a:rPr>
              <a:t>（平成</a:t>
            </a:r>
            <a:r>
              <a:rPr kumimoji="1" lang="en-US" altLang="ja-JP" sz="1200" dirty="0">
                <a:latin typeface="BIZ UDPゴシック" panose="020B0400000000000000" pitchFamily="50" charset="-128"/>
                <a:ea typeface="BIZ UDPゴシック" panose="020B0400000000000000" pitchFamily="50" charset="-128"/>
              </a:rPr>
              <a:t>30</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6</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15</a:t>
            </a:r>
            <a:r>
              <a:rPr kumimoji="1" lang="ja-JP" altLang="en-US" sz="1200" dirty="0">
                <a:latin typeface="BIZ UDPゴシック" panose="020B0400000000000000" pitchFamily="50" charset="-128"/>
                <a:ea typeface="BIZ UDPゴシック" panose="020B0400000000000000" pitchFamily="50" charset="-128"/>
              </a:rPr>
              <a:t>日選定）</a:t>
            </a:r>
          </a:p>
          <a:p>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SDGs</a:t>
            </a:r>
            <a:r>
              <a:rPr kumimoji="1" lang="ja-JP" altLang="en-US" sz="1400" b="1" dirty="0">
                <a:latin typeface="BIZ UDPゴシック" panose="020B0400000000000000" pitchFamily="50" charset="-128"/>
                <a:ea typeface="BIZ UDPゴシック" panose="020B0400000000000000" pitchFamily="50" charset="-128"/>
              </a:rPr>
              <a:t>で</a:t>
            </a:r>
            <a:r>
              <a:rPr kumimoji="1" lang="en-US" altLang="ja-JP" sz="1400" b="1" dirty="0">
                <a:latin typeface="BIZ UDPゴシック" panose="020B0400000000000000" pitchFamily="50" charset="-128"/>
                <a:ea typeface="BIZ UDPゴシック" panose="020B0400000000000000" pitchFamily="50" charset="-128"/>
              </a:rPr>
              <a:t>SHLs(Sustainable Happy Lives</a:t>
            </a:r>
            <a:r>
              <a:rPr kumimoji="1" lang="ja-JP" altLang="en-US" sz="1400" b="1" dirty="0">
                <a:latin typeface="BIZ UDPゴシック" panose="020B0400000000000000" pitchFamily="50" charset="-128"/>
                <a:ea typeface="BIZ UDPゴシック" panose="020B0400000000000000" pitchFamily="50" charset="-128"/>
              </a:rPr>
              <a:t>）持続可能な幸福な生活」</a:t>
            </a:r>
          </a:p>
          <a:p>
            <a:endParaRPr kumimoji="1" lang="ja-JP" altLang="en-US" sz="14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事業概要</a:t>
            </a:r>
            <a:r>
              <a:rPr kumimoji="1" lang="en-US" altLang="ja-JP"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上勝町の二大ブランドである「いろどり</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葉っぱビジネス</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」と「ゼロ・ウェイスト」を軸とした滞在・体験型のプログラムを用いて交流人口の増加をさせ、ワーケーションの誘致や</a:t>
            </a:r>
            <a:r>
              <a:rPr kumimoji="1" lang="en-US" altLang="ja-JP" sz="1200" dirty="0">
                <a:latin typeface="BIZ UDPゴシック" panose="020B0400000000000000" pitchFamily="50" charset="-128"/>
                <a:ea typeface="BIZ UDPゴシック" panose="020B0400000000000000" pitchFamily="50" charset="-128"/>
              </a:rPr>
              <a:t>UIJ </a:t>
            </a:r>
            <a:r>
              <a:rPr kumimoji="1" lang="ja-JP" altLang="en-US" sz="1200" dirty="0">
                <a:latin typeface="BIZ UDPゴシック" panose="020B0400000000000000" pitchFamily="50" charset="-128"/>
                <a:ea typeface="BIZ UDPゴシック" panose="020B0400000000000000" pitchFamily="50" charset="-128"/>
              </a:rPr>
              <a:t>ターンの移住拡大等に結びつけることで、人口減少抑制や主要産業である農林業の担い手や後継者確保による「持続可能な美しいまち」づくりに取り組む。　　　　　　　　　　　　　　　　　　　　　　　　　　　　　</a:t>
            </a:r>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出展　上勝町</a:t>
            </a:r>
            <a:r>
              <a:rPr kumimoji="1" lang="zh-CN" altLang="en-US" sz="900" dirty="0">
                <a:latin typeface="BIZ UDPゴシック" panose="020B0400000000000000" pitchFamily="50" charset="-128"/>
                <a:ea typeface="BIZ UDPゴシック" panose="020B0400000000000000" pitchFamily="50" charset="-128"/>
              </a:rPr>
              <a:t>第３期</a:t>
            </a:r>
            <a:r>
              <a:rPr kumimoji="1" lang="en-US" altLang="zh-CN" sz="900" dirty="0">
                <a:latin typeface="BIZ UDPゴシック" panose="020B0400000000000000" pitchFamily="50" charset="-128"/>
                <a:ea typeface="BIZ UDPゴシック" panose="020B0400000000000000" pitchFamily="50" charset="-128"/>
              </a:rPr>
              <a:t>SDGs</a:t>
            </a:r>
            <a:r>
              <a:rPr kumimoji="1" lang="zh-CN" altLang="en-US" sz="900" dirty="0">
                <a:latin typeface="BIZ UDPゴシック" panose="020B0400000000000000" pitchFamily="50" charset="-128"/>
                <a:ea typeface="BIZ UDPゴシック" panose="020B0400000000000000" pitchFamily="50" charset="-128"/>
              </a:rPr>
              <a:t>未来都市計画 </a:t>
            </a:r>
            <a:r>
              <a:rPr kumimoji="1"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0FD90FD0-83E1-795D-44D3-E8AB2C15B6FD}"/>
              </a:ext>
            </a:extLst>
          </p:cNvPr>
          <p:cNvPicPr>
            <a:picLocks noChangeAspect="1"/>
          </p:cNvPicPr>
          <p:nvPr/>
        </p:nvPicPr>
        <p:blipFill>
          <a:blip r:embed="rId3"/>
          <a:stretch>
            <a:fillRect/>
          </a:stretch>
        </p:blipFill>
        <p:spPr>
          <a:xfrm>
            <a:off x="668338" y="4973437"/>
            <a:ext cx="4592832" cy="1084419"/>
          </a:xfrm>
          <a:prstGeom prst="rect">
            <a:avLst/>
          </a:prstGeom>
        </p:spPr>
      </p:pic>
      <p:sp>
        <p:nvSpPr>
          <p:cNvPr id="3" name="テキスト ボックス 2">
            <a:extLst>
              <a:ext uri="{FF2B5EF4-FFF2-40B4-BE49-F238E27FC236}">
                <a16:creationId xmlns:a16="http://schemas.microsoft.com/office/drawing/2014/main" id="{DC4F4E80-CB0E-F0FA-7801-55CD1F41D9EB}"/>
              </a:ext>
            </a:extLst>
          </p:cNvPr>
          <p:cNvSpPr txBox="1"/>
          <p:nvPr/>
        </p:nvSpPr>
        <p:spPr>
          <a:xfrm>
            <a:off x="668338" y="628720"/>
            <a:ext cx="8993247" cy="800219"/>
          </a:xfrm>
          <a:prstGeom prst="rect">
            <a:avLst/>
          </a:prstGeom>
          <a:noFill/>
        </p:spPr>
        <p:txBody>
          <a:bodyPr wrap="square" rtlCol="0">
            <a:spAutoFit/>
          </a:bodyPr>
          <a:lstStyle/>
          <a:p>
            <a:pPr fontAlgn="ctr"/>
            <a:r>
              <a:rPr lang="en-US" altLang="ja-JP" b="1" dirty="0">
                <a:latin typeface="BIZ UDPゴシック" panose="020B0400000000000000" pitchFamily="50" charset="-128"/>
                <a:ea typeface="BIZ UDPゴシック" panose="020B0400000000000000" pitchFamily="50" charset="-128"/>
              </a:rPr>
              <a:t>S</a:t>
            </a:r>
            <a:r>
              <a:rPr lang="ja-JP" altLang="ja-JP" b="1" dirty="0">
                <a:latin typeface="BIZ UDPゴシック" panose="020B0400000000000000" pitchFamily="50" charset="-128"/>
                <a:ea typeface="BIZ UDPゴシック" panose="020B0400000000000000" pitchFamily="50" charset="-128"/>
              </a:rPr>
              <a:t>DGs未来都市について</a:t>
            </a:r>
          </a:p>
          <a:p>
            <a:pPr fontAlgn="base"/>
            <a:r>
              <a:rPr lang="en-US" altLang="ja-JP" sz="1400" dirty="0">
                <a:latin typeface="BIZ UDPゴシック" panose="020B0400000000000000" pitchFamily="50" charset="-128"/>
                <a:ea typeface="BIZ UDPゴシック" panose="020B0400000000000000" pitchFamily="50" charset="-128"/>
              </a:rPr>
              <a:t>SDGs</a:t>
            </a:r>
            <a:r>
              <a:rPr lang="ja-JP" altLang="en-US" sz="1400" dirty="0">
                <a:latin typeface="BIZ UDPゴシック" panose="020B0400000000000000" pitchFamily="50" charset="-128"/>
                <a:ea typeface="BIZ UDPゴシック" panose="020B0400000000000000" pitchFamily="50" charset="-128"/>
              </a:rPr>
              <a:t>未来都市とは、</a:t>
            </a:r>
            <a:r>
              <a:rPr lang="en-US" altLang="ja-JP" sz="1400" dirty="0">
                <a:latin typeface="BIZ UDPゴシック" panose="020B0400000000000000" pitchFamily="50" charset="-128"/>
                <a:ea typeface="BIZ UDPゴシック" panose="020B0400000000000000" pitchFamily="50" charset="-128"/>
              </a:rPr>
              <a:t>SDGs</a:t>
            </a:r>
            <a:r>
              <a:rPr lang="ja-JP" altLang="en-US" sz="1400" dirty="0">
                <a:latin typeface="BIZ UDPゴシック" panose="020B0400000000000000" pitchFamily="50" charset="-128"/>
                <a:ea typeface="BIZ UDPゴシック" panose="020B0400000000000000" pitchFamily="50" charset="-128"/>
              </a:rPr>
              <a:t>の達成に向けた優れた取り組みを行う自治体です。</a:t>
            </a:r>
            <a:endParaRPr lang="en-US" altLang="ja-JP" sz="1400" dirty="0">
              <a:latin typeface="BIZ UDPゴシック" panose="020B0400000000000000" pitchFamily="50" charset="-128"/>
              <a:ea typeface="BIZ UDPゴシック" panose="020B0400000000000000" pitchFamily="50" charset="-128"/>
            </a:endParaRPr>
          </a:p>
          <a:p>
            <a:pPr fontAlgn="base"/>
            <a:r>
              <a:rPr lang="ja-JP" altLang="en-US" sz="1400" dirty="0">
                <a:latin typeface="BIZ UDPゴシック" panose="020B0400000000000000" pitchFamily="50" charset="-128"/>
                <a:ea typeface="BIZ UDPゴシック" panose="020B0400000000000000" pitchFamily="50" charset="-128"/>
              </a:rPr>
              <a:t>徳島県では</a:t>
            </a:r>
            <a:r>
              <a:rPr lang="en-US" altLang="ja-JP" sz="1400" dirty="0">
                <a:latin typeface="BIZ UDPゴシック" panose="020B0400000000000000" pitchFamily="50" charset="-128"/>
                <a:ea typeface="BIZ UDPゴシック" panose="020B0400000000000000" pitchFamily="50" charset="-128"/>
              </a:rPr>
              <a:t>2018</a:t>
            </a:r>
            <a:r>
              <a:rPr lang="ja-JP" altLang="en-US" sz="1400" dirty="0">
                <a:latin typeface="BIZ UDPゴシック" panose="020B0400000000000000" pitchFamily="50" charset="-128"/>
                <a:ea typeface="BIZ UDPゴシック" panose="020B0400000000000000" pitchFamily="50" charset="-128"/>
              </a:rPr>
              <a:t>年に</a:t>
            </a:r>
            <a:r>
              <a:rPr lang="ja-JP" altLang="en-US" sz="1400" b="1" dirty="0">
                <a:latin typeface="BIZ UDPゴシック" panose="020B0400000000000000" pitchFamily="50" charset="-128"/>
                <a:ea typeface="BIZ UDPゴシック" panose="020B0400000000000000" pitchFamily="50" charset="-128"/>
              </a:rPr>
              <a:t>上勝町</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2022</a:t>
            </a:r>
            <a:r>
              <a:rPr lang="ja-JP" altLang="en-US" sz="1400" dirty="0">
                <a:latin typeface="BIZ UDPゴシック" panose="020B0400000000000000" pitchFamily="50" charset="-128"/>
                <a:ea typeface="BIZ UDPゴシック" panose="020B0400000000000000" pitchFamily="50" charset="-128"/>
              </a:rPr>
              <a:t>年に</a:t>
            </a:r>
            <a:r>
              <a:rPr lang="ja-JP" altLang="en-US" sz="1400" b="1" dirty="0">
                <a:latin typeface="BIZ UDPゴシック" panose="020B0400000000000000" pitchFamily="50" charset="-128"/>
                <a:ea typeface="BIZ UDPゴシック" panose="020B0400000000000000" pitchFamily="50" charset="-128"/>
              </a:rPr>
              <a:t>徳島市</a:t>
            </a:r>
            <a:r>
              <a:rPr lang="ja-JP" altLang="en-US" sz="1400" dirty="0">
                <a:latin typeface="BIZ UDPゴシック" panose="020B0400000000000000" pitchFamily="50" charset="-128"/>
                <a:ea typeface="BIZ UDPゴシック" panose="020B0400000000000000" pitchFamily="50" charset="-128"/>
              </a:rPr>
              <a:t>と</a:t>
            </a:r>
            <a:r>
              <a:rPr lang="ja-JP" altLang="en-US" sz="1400" b="1" dirty="0">
                <a:latin typeface="BIZ UDPゴシック" panose="020B0400000000000000" pitchFamily="50" charset="-128"/>
                <a:ea typeface="BIZ UDPゴシック" panose="020B0400000000000000" pitchFamily="50" charset="-128"/>
              </a:rPr>
              <a:t>美波町</a:t>
            </a:r>
            <a:r>
              <a:rPr lang="ja-JP" altLang="en-US" sz="1400" dirty="0">
                <a:latin typeface="BIZ UDPゴシック" panose="020B0400000000000000" pitchFamily="50" charset="-128"/>
                <a:ea typeface="BIZ UDPゴシック" panose="020B0400000000000000" pitchFamily="50" charset="-128"/>
              </a:rPr>
              <a:t>が選定されました。</a:t>
            </a:r>
          </a:p>
        </p:txBody>
      </p:sp>
      <p:sp>
        <p:nvSpPr>
          <p:cNvPr id="9" name="テキスト ボックス 8">
            <a:extLst>
              <a:ext uri="{FF2B5EF4-FFF2-40B4-BE49-F238E27FC236}">
                <a16:creationId xmlns:a16="http://schemas.microsoft.com/office/drawing/2014/main" id="{1F4B9764-39AE-12DB-C2E2-105668D27CD0}"/>
              </a:ext>
            </a:extLst>
          </p:cNvPr>
          <p:cNvSpPr txBox="1"/>
          <p:nvPr/>
        </p:nvSpPr>
        <p:spPr>
          <a:xfrm>
            <a:off x="8040110" y="1650817"/>
            <a:ext cx="1385316"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関連するゴール</a:t>
            </a:r>
            <a:r>
              <a:rPr kumimoji="1" lang="en-US" altLang="ja-JP"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AF4C2E2D-0FDB-42B2-675B-FE7592B252C1}"/>
              </a:ext>
            </a:extLst>
          </p:cNvPr>
          <p:cNvPicPr>
            <a:picLocks noChangeAspect="1"/>
          </p:cNvPicPr>
          <p:nvPr/>
        </p:nvPicPr>
        <p:blipFill>
          <a:blip r:embed="rId4"/>
          <a:stretch>
            <a:fillRect/>
          </a:stretch>
        </p:blipFill>
        <p:spPr>
          <a:xfrm>
            <a:off x="7709856" y="1927816"/>
            <a:ext cx="2091788" cy="1460539"/>
          </a:xfrm>
          <a:prstGeom prst="rect">
            <a:avLst/>
          </a:prstGeom>
        </p:spPr>
      </p:pic>
      <p:grpSp>
        <p:nvGrpSpPr>
          <p:cNvPr id="15" name="グループ化 14">
            <a:extLst>
              <a:ext uri="{FF2B5EF4-FFF2-40B4-BE49-F238E27FC236}">
                <a16:creationId xmlns:a16="http://schemas.microsoft.com/office/drawing/2014/main" id="{6473ACDF-50C3-7D0B-B7B9-DFB0E94AE6AF}"/>
              </a:ext>
            </a:extLst>
          </p:cNvPr>
          <p:cNvGrpSpPr/>
          <p:nvPr/>
        </p:nvGrpSpPr>
        <p:grpSpPr>
          <a:xfrm>
            <a:off x="623884" y="3483635"/>
            <a:ext cx="4592833" cy="1281838"/>
            <a:chOff x="668337" y="3483635"/>
            <a:chExt cx="4592833" cy="1281838"/>
          </a:xfrm>
        </p:grpSpPr>
        <p:pic>
          <p:nvPicPr>
            <p:cNvPr id="11" name="図 10">
              <a:extLst>
                <a:ext uri="{FF2B5EF4-FFF2-40B4-BE49-F238E27FC236}">
                  <a16:creationId xmlns:a16="http://schemas.microsoft.com/office/drawing/2014/main" id="{F254EE64-2062-B36B-E542-D9F9EFE77CA8}"/>
                </a:ext>
              </a:extLst>
            </p:cNvPr>
            <p:cNvPicPr>
              <a:picLocks noChangeAspect="1"/>
            </p:cNvPicPr>
            <p:nvPr/>
          </p:nvPicPr>
          <p:blipFill>
            <a:blip r:embed="rId5"/>
            <a:stretch>
              <a:fillRect/>
            </a:stretch>
          </p:blipFill>
          <p:spPr>
            <a:xfrm>
              <a:off x="668337" y="3504695"/>
              <a:ext cx="4592833" cy="1260778"/>
            </a:xfrm>
            <a:prstGeom prst="rect">
              <a:avLst/>
            </a:prstGeom>
          </p:spPr>
        </p:pic>
        <p:sp>
          <p:nvSpPr>
            <p:cNvPr id="14" name="正方形/長方形 13">
              <a:extLst>
                <a:ext uri="{FF2B5EF4-FFF2-40B4-BE49-F238E27FC236}">
                  <a16:creationId xmlns:a16="http://schemas.microsoft.com/office/drawing/2014/main" id="{7E9194D4-B62D-5D29-612F-102E161DE5C7}"/>
                </a:ext>
              </a:extLst>
            </p:cNvPr>
            <p:cNvSpPr/>
            <p:nvPr/>
          </p:nvSpPr>
          <p:spPr>
            <a:xfrm>
              <a:off x="668337" y="3483635"/>
              <a:ext cx="1695301" cy="2282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9" name="図 18">
            <a:extLst>
              <a:ext uri="{FF2B5EF4-FFF2-40B4-BE49-F238E27FC236}">
                <a16:creationId xmlns:a16="http://schemas.microsoft.com/office/drawing/2014/main" id="{5D3ADDDB-D41E-1935-C1BF-E17CC9275BB0}"/>
              </a:ext>
            </a:extLst>
          </p:cNvPr>
          <p:cNvPicPr>
            <a:picLocks noChangeAspect="1"/>
          </p:cNvPicPr>
          <p:nvPr/>
        </p:nvPicPr>
        <p:blipFill>
          <a:blip r:embed="rId6"/>
          <a:stretch>
            <a:fillRect/>
          </a:stretch>
        </p:blipFill>
        <p:spPr>
          <a:xfrm>
            <a:off x="5261170" y="3563323"/>
            <a:ext cx="4410722" cy="1143521"/>
          </a:xfrm>
          <a:prstGeom prst="rect">
            <a:avLst/>
          </a:prstGeom>
        </p:spPr>
      </p:pic>
    </p:spTree>
    <p:extLst>
      <p:ext uri="{BB962C8B-B14F-4D97-AF65-F5344CB8AC3E}">
        <p14:creationId xmlns:p14="http://schemas.microsoft.com/office/powerpoint/2010/main" val="6329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0F78CDF-4133-48FE-AA52-77C8A920E74E}"/>
              </a:ext>
            </a:extLst>
          </p:cNvPr>
          <p:cNvSpPr txBox="1"/>
          <p:nvPr/>
        </p:nvSpPr>
        <p:spPr>
          <a:xfrm>
            <a:off x="380325" y="-20370"/>
            <a:ext cx="2914418" cy="338554"/>
          </a:xfrm>
          <a:prstGeom prst="rect">
            <a:avLst/>
          </a:prstGeom>
          <a:noFill/>
        </p:spPr>
        <p:txBody>
          <a:bodyPr wrap="square" rtlCol="0">
            <a:spAutoFit/>
          </a:body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SDGs</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を学ぶ①　東部エリア　</a:t>
            </a:r>
          </a:p>
        </p:txBody>
      </p:sp>
      <p:sp>
        <p:nvSpPr>
          <p:cNvPr id="8" name="テキスト ボックス 7">
            <a:extLst>
              <a:ext uri="{FF2B5EF4-FFF2-40B4-BE49-F238E27FC236}">
                <a16:creationId xmlns:a16="http://schemas.microsoft.com/office/drawing/2014/main" id="{145CB246-AD02-452A-8C95-22AA2A4D2613}"/>
              </a:ext>
            </a:extLst>
          </p:cNvPr>
          <p:cNvSpPr txBox="1"/>
          <p:nvPr/>
        </p:nvSpPr>
        <p:spPr>
          <a:xfrm>
            <a:off x="3651487" y="175123"/>
            <a:ext cx="804520" cy="707886"/>
          </a:xfrm>
          <a:prstGeom prst="rect">
            <a:avLst/>
          </a:prstGeom>
          <a:solidFill>
            <a:srgbClr val="EB6906"/>
          </a:solidFill>
        </p:spPr>
        <p:txBody>
          <a:bodyPr wrap="square" rtlCol="0">
            <a:spAutoFit/>
          </a:bodyPr>
          <a:lstStyle/>
          <a:p>
            <a:pPr algn="ctr"/>
            <a:r>
              <a:rPr kumimoji="1" lang="ja-JP" altLang="en-US" sz="2000" b="1" dirty="0">
                <a:solidFill>
                  <a:schemeClr val="bg1"/>
                </a:solidFill>
                <a:latin typeface="BIZ UDPゴシック" panose="020B0400000000000000" pitchFamily="50" charset="-128"/>
                <a:ea typeface="BIZ UDPゴシック" panose="020B0400000000000000" pitchFamily="50" charset="-128"/>
              </a:rPr>
              <a:t>探究学習</a:t>
            </a:r>
            <a:endParaRPr lang="ja-JP" altLang="en-US" sz="2000" b="1" dirty="0">
              <a:solidFill>
                <a:schemeClr val="bg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185C72C-1334-449A-9318-BE67D13B4747}"/>
              </a:ext>
            </a:extLst>
          </p:cNvPr>
          <p:cNvSpPr txBox="1"/>
          <p:nvPr/>
        </p:nvSpPr>
        <p:spPr>
          <a:xfrm>
            <a:off x="4542817" y="105740"/>
            <a:ext cx="5271108" cy="800219"/>
          </a:xfrm>
          <a:prstGeom prst="rect">
            <a:avLst/>
          </a:prstGeom>
          <a:noFill/>
        </p:spPr>
        <p:txBody>
          <a:bodyPr wrap="square" rtlCol="0">
            <a:spAutoFit/>
          </a:bodyPr>
          <a:lstStyle/>
          <a:p>
            <a:r>
              <a:rPr lang="en-US" altLang="ja-JP" b="1" dirty="0">
                <a:latin typeface="BIZ UDPゴシック" panose="020B0400000000000000" pitchFamily="50" charset="-128"/>
                <a:ea typeface="BIZ UDPゴシック" panose="020B0400000000000000" pitchFamily="50" charset="-128"/>
              </a:rPr>
              <a:t>SDGs</a:t>
            </a:r>
            <a:r>
              <a:rPr lang="ja-JP" altLang="en-US" b="1" dirty="0">
                <a:latin typeface="BIZ UDPゴシック" panose="020B0400000000000000" pitchFamily="50" charset="-128"/>
                <a:ea typeface="BIZ UDPゴシック" panose="020B0400000000000000" pitchFamily="50" charset="-128"/>
              </a:rPr>
              <a:t>未来都市</a:t>
            </a:r>
          </a:p>
          <a:p>
            <a:pPr algn="ctr"/>
            <a:r>
              <a:rPr lang="ja-JP" altLang="en-US" sz="2800" b="1" dirty="0">
                <a:effectLst>
                  <a:glow rad="127000">
                    <a:schemeClr val="bg1"/>
                  </a:glow>
                </a:effectLst>
                <a:latin typeface="BIZ UDPゴシック" panose="020B0400000000000000" pitchFamily="50" charset="-128"/>
                <a:ea typeface="BIZ UDPゴシック" panose="020B0400000000000000" pitchFamily="50" charset="-128"/>
              </a:rPr>
              <a:t>「ゼロ・ウェイストタウン　上勝町」</a:t>
            </a:r>
          </a:p>
        </p:txBody>
      </p:sp>
      <p:grpSp>
        <p:nvGrpSpPr>
          <p:cNvPr id="5" name="グループ化 4">
            <a:extLst>
              <a:ext uri="{FF2B5EF4-FFF2-40B4-BE49-F238E27FC236}">
                <a16:creationId xmlns:a16="http://schemas.microsoft.com/office/drawing/2014/main" id="{EED646EC-10B9-90AD-8CF4-653D5853CD90}"/>
              </a:ext>
            </a:extLst>
          </p:cNvPr>
          <p:cNvGrpSpPr/>
          <p:nvPr/>
        </p:nvGrpSpPr>
        <p:grpSpPr>
          <a:xfrm>
            <a:off x="319660" y="219611"/>
            <a:ext cx="1164205" cy="584775"/>
            <a:chOff x="8130713" y="273441"/>
            <a:chExt cx="1077629" cy="541288"/>
          </a:xfrm>
        </p:grpSpPr>
        <p:pic>
          <p:nvPicPr>
            <p:cNvPr id="7" name="図 6">
              <a:extLst>
                <a:ext uri="{FF2B5EF4-FFF2-40B4-BE49-F238E27FC236}">
                  <a16:creationId xmlns:a16="http://schemas.microsoft.com/office/drawing/2014/main" id="{3C037A12-203B-B5E9-A3E7-D02C35FC0D80}"/>
                </a:ext>
              </a:extLst>
            </p:cNvPr>
            <p:cNvPicPr>
              <a:picLocks noChangeAspect="1"/>
            </p:cNvPicPr>
            <p:nvPr/>
          </p:nvPicPr>
          <p:blipFill>
            <a:blip r:embed="rId2"/>
            <a:stretch>
              <a:fillRect/>
            </a:stretch>
          </p:blipFill>
          <p:spPr>
            <a:xfrm>
              <a:off x="8130713" y="274728"/>
              <a:ext cx="538281" cy="540001"/>
            </a:xfrm>
            <a:prstGeom prst="rect">
              <a:avLst/>
            </a:prstGeom>
          </p:spPr>
        </p:pic>
        <p:pic>
          <p:nvPicPr>
            <p:cNvPr id="12" name="図 11">
              <a:extLst>
                <a:ext uri="{FF2B5EF4-FFF2-40B4-BE49-F238E27FC236}">
                  <a16:creationId xmlns:a16="http://schemas.microsoft.com/office/drawing/2014/main" id="{8C3C1557-4D1C-FA05-AEDA-6064B571C602}"/>
                </a:ext>
              </a:extLst>
            </p:cNvPr>
            <p:cNvPicPr>
              <a:picLocks noChangeAspect="1"/>
            </p:cNvPicPr>
            <p:nvPr/>
          </p:nvPicPr>
          <p:blipFill>
            <a:blip r:embed="rId3"/>
            <a:stretch>
              <a:fillRect/>
            </a:stretch>
          </p:blipFill>
          <p:spPr>
            <a:xfrm>
              <a:off x="8661618" y="273441"/>
              <a:ext cx="546724" cy="541287"/>
            </a:xfrm>
            <a:prstGeom prst="rect">
              <a:avLst/>
            </a:prstGeom>
          </p:spPr>
        </p:pic>
      </p:grpSp>
      <p:pic>
        <p:nvPicPr>
          <p:cNvPr id="2" name="Picture 2">
            <a:extLst>
              <a:ext uri="{FF2B5EF4-FFF2-40B4-BE49-F238E27FC236}">
                <a16:creationId xmlns:a16="http://schemas.microsoft.com/office/drawing/2014/main" id="{FAC55710-2343-9ECE-4CBE-8CA3688560F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6"/>
          <a:stretch>
            <a:fillRect/>
          </a:stretch>
        </p:blipFill>
        <p:spPr bwMode="auto">
          <a:xfrm>
            <a:off x="0" y="1044366"/>
            <a:ext cx="9917744" cy="5813634"/>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8ACF102C-F442-AABF-1FE9-80C6AD898161}"/>
              </a:ext>
            </a:extLst>
          </p:cNvPr>
          <p:cNvSpPr/>
          <p:nvPr/>
        </p:nvSpPr>
        <p:spPr>
          <a:xfrm>
            <a:off x="6332924" y="1126188"/>
            <a:ext cx="3497741" cy="216124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1F19C366-9188-BCE8-5314-C2FC3BE15CE8}"/>
              </a:ext>
            </a:extLst>
          </p:cNvPr>
          <p:cNvGrpSpPr/>
          <p:nvPr/>
        </p:nvGrpSpPr>
        <p:grpSpPr>
          <a:xfrm>
            <a:off x="6360917" y="1259031"/>
            <a:ext cx="2433680" cy="528006"/>
            <a:chOff x="3475672" y="3229973"/>
            <a:chExt cx="2433680" cy="528006"/>
          </a:xfrm>
        </p:grpSpPr>
        <p:pic>
          <p:nvPicPr>
            <p:cNvPr id="11" name="図 10">
              <a:extLst>
                <a:ext uri="{FF2B5EF4-FFF2-40B4-BE49-F238E27FC236}">
                  <a16:creationId xmlns:a16="http://schemas.microsoft.com/office/drawing/2014/main" id="{EEEE4814-E6C8-9548-414D-82E8C04F0293}"/>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526973" y="3229973"/>
              <a:ext cx="2351263" cy="528006"/>
            </a:xfrm>
            <a:prstGeom prst="rect">
              <a:avLst/>
            </a:prstGeom>
          </p:spPr>
        </p:pic>
        <p:sp>
          <p:nvSpPr>
            <p:cNvPr id="13" name="正方形/長方形 12">
              <a:extLst>
                <a:ext uri="{FF2B5EF4-FFF2-40B4-BE49-F238E27FC236}">
                  <a16:creationId xmlns:a16="http://schemas.microsoft.com/office/drawing/2014/main" id="{C82B2920-A0A0-7C05-630C-AEAEE683FB38}"/>
                </a:ext>
              </a:extLst>
            </p:cNvPr>
            <p:cNvSpPr/>
            <p:nvPr/>
          </p:nvSpPr>
          <p:spPr>
            <a:xfrm>
              <a:off x="3475672" y="3244334"/>
              <a:ext cx="2433680" cy="307777"/>
            </a:xfrm>
            <a:prstGeom prst="rect">
              <a:avLst/>
            </a:prstGeom>
          </p:spPr>
          <p:txBody>
            <a:bodyPr wrap="none">
              <a:spAutoFit/>
            </a:bodyPr>
            <a:lstStyle/>
            <a:p>
              <a:r>
                <a:rPr lang="ja-JP" altLang="en-US" sz="1400"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ゼロ・ウェイスト宣言</a:t>
              </a:r>
              <a:r>
                <a:rPr lang="ja-JP" altLang="en-US" sz="1400" dirty="0">
                  <a:latin typeface="BIZ UDPゴシック" panose="020B0400000000000000" pitchFamily="50" charset="-128"/>
                  <a:ea typeface="BIZ UDPゴシック" panose="020B0400000000000000" pitchFamily="50" charset="-128"/>
                </a:rPr>
                <a:t>」って？</a:t>
              </a:r>
            </a:p>
          </p:txBody>
        </p:sp>
      </p:grpSp>
      <p:sp>
        <p:nvSpPr>
          <p:cNvPr id="14" name="正方形/長方形 13">
            <a:extLst>
              <a:ext uri="{FF2B5EF4-FFF2-40B4-BE49-F238E27FC236}">
                <a16:creationId xmlns:a16="http://schemas.microsoft.com/office/drawing/2014/main" id="{E57863BE-0AA0-7FAE-515A-7ABDDDCA41AF}"/>
              </a:ext>
            </a:extLst>
          </p:cNvPr>
          <p:cNvSpPr/>
          <p:nvPr/>
        </p:nvSpPr>
        <p:spPr>
          <a:xfrm>
            <a:off x="142369" y="1158874"/>
            <a:ext cx="5762175" cy="1167114"/>
          </a:xfrm>
          <a:prstGeom prst="rect">
            <a:avLst/>
          </a:prstGeom>
        </p:spPr>
        <p:txBody>
          <a:bodyPr wrap="square">
            <a:spAutoFit/>
          </a:bodyPr>
          <a:lstStyle/>
          <a:p>
            <a:pPr>
              <a:lnSpc>
                <a:spcPct val="120000"/>
              </a:lnSpc>
            </a:pPr>
            <a:r>
              <a:rPr lang="ja-JP" altLang="en-US" sz="1200" b="1" dirty="0">
                <a:effectLst>
                  <a:glow rad="127000">
                    <a:schemeClr val="bg1"/>
                  </a:glow>
                </a:effectLst>
                <a:latin typeface="BIZ UDPゴシック" panose="020B0400000000000000" pitchFamily="50" charset="-128"/>
                <a:ea typeface="BIZ UDPゴシック" panose="020B0400000000000000" pitchFamily="50" charset="-128"/>
              </a:rPr>
              <a:t>上勝町ゼロ・ウェイストセンターには、町民自らごみを持ち込み、可能な限りの分別、資源化が行われています。現在リサイクル率は</a:t>
            </a:r>
            <a:r>
              <a:rPr lang="en-US" altLang="ja-JP" sz="1200" b="1" dirty="0">
                <a:effectLst>
                  <a:glow rad="127000">
                    <a:schemeClr val="bg1"/>
                  </a:glow>
                </a:effectLst>
                <a:latin typeface="BIZ UDPゴシック" panose="020B0400000000000000" pitchFamily="50" charset="-128"/>
                <a:ea typeface="BIZ UDPゴシック" panose="020B0400000000000000" pitchFamily="50" charset="-128"/>
              </a:rPr>
              <a:t>80</a:t>
            </a:r>
            <a:r>
              <a:rPr lang="ja-JP" altLang="en-US" sz="1200" b="1" dirty="0">
                <a:effectLst>
                  <a:glow rad="127000">
                    <a:schemeClr val="bg1"/>
                  </a:glow>
                </a:effectLst>
                <a:latin typeface="BIZ UDPゴシック" panose="020B0400000000000000" pitchFamily="50" charset="-128"/>
                <a:ea typeface="BIZ UDPゴシック" panose="020B0400000000000000" pitchFamily="50" charset="-128"/>
              </a:rPr>
              <a:t>％を超え、国内はもちろん海外からも視察や取材が訪れるようになりました。</a:t>
            </a:r>
            <a:endParaRPr lang="en-US" altLang="ja-JP" sz="1200" b="1" dirty="0">
              <a:effectLst>
                <a:glow rad="127000">
                  <a:schemeClr val="bg1"/>
                </a:glow>
              </a:effectLst>
              <a:latin typeface="BIZ UDPゴシック" panose="020B0400000000000000" pitchFamily="50" charset="-128"/>
              <a:ea typeface="BIZ UDPゴシック" panose="020B0400000000000000" pitchFamily="50" charset="-128"/>
            </a:endParaRPr>
          </a:p>
          <a:p>
            <a:pPr>
              <a:lnSpc>
                <a:spcPct val="120000"/>
              </a:lnSpc>
            </a:pPr>
            <a:r>
              <a:rPr lang="ja-JP" altLang="en-US" sz="1200" b="1" dirty="0">
                <a:effectLst>
                  <a:glow rad="127000">
                    <a:schemeClr val="bg1"/>
                  </a:glow>
                </a:effectLst>
                <a:latin typeface="BIZ UDPゴシック" panose="020B0400000000000000" pitchFamily="50" charset="-128"/>
                <a:ea typeface="BIZ UDPゴシック" panose="020B0400000000000000" pitchFamily="50" charset="-128"/>
              </a:rPr>
              <a:t>この施設は、ゼロ・ウェイストの理念を学び、世界に広げていける施設を目指しており、</a:t>
            </a:r>
            <a:r>
              <a:rPr lang="en-US" altLang="ja-JP" sz="1200" b="1" dirty="0">
                <a:solidFill>
                  <a:srgbClr val="C00000"/>
                </a:solidFill>
                <a:effectLst>
                  <a:glow rad="127000">
                    <a:schemeClr val="bg1"/>
                  </a:glow>
                </a:effectLst>
                <a:latin typeface="BIZ UDPゴシック" panose="020B0400000000000000" pitchFamily="50" charset="-128"/>
                <a:ea typeface="BIZ UDPゴシック" panose="020B0400000000000000" pitchFamily="50" charset="-128"/>
              </a:rPr>
              <a:t>SDGs</a:t>
            </a:r>
            <a:r>
              <a:rPr lang="ja-JP" altLang="en-US" sz="1200" b="1" dirty="0">
                <a:solidFill>
                  <a:srgbClr val="C00000"/>
                </a:solidFill>
                <a:effectLst>
                  <a:glow rad="127000">
                    <a:schemeClr val="bg1"/>
                  </a:glow>
                </a:effectLst>
                <a:latin typeface="BIZ UDPゴシック" panose="020B0400000000000000" pitchFamily="50" charset="-128"/>
                <a:ea typeface="BIZ UDPゴシック" panose="020B0400000000000000" pitchFamily="50" charset="-128"/>
              </a:rPr>
              <a:t>を生活に息づかせ、持続できることの学びの場</a:t>
            </a:r>
            <a:r>
              <a:rPr lang="ja-JP" altLang="en-US" sz="1200" dirty="0">
                <a:effectLst>
                  <a:glow rad="127000">
                    <a:schemeClr val="bg1"/>
                  </a:glow>
                </a:effectLst>
                <a:latin typeface="BIZ UDPゴシック" panose="020B0400000000000000" pitchFamily="50" charset="-128"/>
                <a:ea typeface="BIZ UDPゴシック" panose="020B0400000000000000" pitchFamily="50" charset="-128"/>
              </a:rPr>
              <a:t>となります。</a:t>
            </a:r>
          </a:p>
        </p:txBody>
      </p:sp>
      <p:grpSp>
        <p:nvGrpSpPr>
          <p:cNvPr id="15" name="グループ化 14">
            <a:extLst>
              <a:ext uri="{FF2B5EF4-FFF2-40B4-BE49-F238E27FC236}">
                <a16:creationId xmlns:a16="http://schemas.microsoft.com/office/drawing/2014/main" id="{5F0F5D10-DB1D-C598-E889-3A7E0DAF1569}"/>
              </a:ext>
            </a:extLst>
          </p:cNvPr>
          <p:cNvGrpSpPr/>
          <p:nvPr/>
        </p:nvGrpSpPr>
        <p:grpSpPr>
          <a:xfrm>
            <a:off x="6360917" y="1801398"/>
            <a:ext cx="3469748" cy="3420317"/>
            <a:chOff x="6349173" y="1801398"/>
            <a:chExt cx="3469748" cy="3420317"/>
          </a:xfrm>
        </p:grpSpPr>
        <p:sp>
          <p:nvSpPr>
            <p:cNvPr id="16" name="正方形/長方形 15">
              <a:extLst>
                <a:ext uri="{FF2B5EF4-FFF2-40B4-BE49-F238E27FC236}">
                  <a16:creationId xmlns:a16="http://schemas.microsoft.com/office/drawing/2014/main" id="{3229086A-3E65-7EAB-48C9-964C75B2AF52}"/>
                </a:ext>
              </a:extLst>
            </p:cNvPr>
            <p:cNvSpPr/>
            <p:nvPr/>
          </p:nvSpPr>
          <p:spPr>
            <a:xfrm>
              <a:off x="6349173" y="1801398"/>
              <a:ext cx="3469748" cy="1615827"/>
            </a:xfrm>
            <a:prstGeom prst="rect">
              <a:avLst/>
            </a:prstGeom>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徳島市から約１時間、人口約</a:t>
              </a:r>
              <a:r>
                <a:rPr lang="en-US" altLang="ja-JP" sz="1000" dirty="0">
                  <a:latin typeface="BIZ UDPゴシック" panose="020B0400000000000000" pitchFamily="50" charset="-128"/>
                  <a:ea typeface="BIZ UDPゴシック" panose="020B0400000000000000" pitchFamily="50" charset="-128"/>
                </a:rPr>
                <a:t>1,</a:t>
              </a:r>
              <a:r>
                <a:rPr lang="ja-JP" altLang="en-US" sz="1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00</a:t>
              </a:r>
              <a:r>
                <a:rPr lang="ja-JP" altLang="en-US" sz="1000" dirty="0">
                  <a:latin typeface="BIZ UDPゴシック" panose="020B0400000000000000" pitchFamily="50" charset="-128"/>
                  <a:ea typeface="BIZ UDPゴシック" panose="020B0400000000000000" pitchFamily="50" charset="-128"/>
                </a:rPr>
                <a:t>人という徳島県上勝町は、</a:t>
              </a:r>
              <a:r>
                <a:rPr lang="en-US" altLang="ja-JP" sz="1000" dirty="0">
                  <a:latin typeface="BIZ UDPゴシック" panose="020B0400000000000000" pitchFamily="50" charset="-128"/>
                  <a:ea typeface="BIZ UDPゴシック" panose="020B0400000000000000" pitchFamily="50" charset="-128"/>
                </a:rPr>
                <a:t>2003</a:t>
              </a:r>
              <a:r>
                <a:rPr lang="ja-JP" altLang="en-US" sz="1000" dirty="0">
                  <a:latin typeface="BIZ UDPゴシック" panose="020B0400000000000000" pitchFamily="50" charset="-128"/>
                  <a:ea typeface="BIZ UDPゴシック" panose="020B0400000000000000" pitchFamily="50" charset="-128"/>
                </a:rPr>
                <a:t>年に日本初の「ゼロ・ウェイスト宣言」を行った町。</a:t>
              </a:r>
            </a:p>
            <a:p>
              <a:r>
                <a:rPr lang="ja-JP" altLang="en-US" sz="1000" dirty="0">
                  <a:latin typeface="BIZ UDPゴシック" panose="020B0400000000000000" pitchFamily="50" charset="-128"/>
                  <a:ea typeface="BIZ UDPゴシック" panose="020B0400000000000000" pitchFamily="50" charset="-128"/>
                </a:rPr>
                <a:t>ゼロ･ウェイストとは、無駄、浪費、ごみをなくすという意味です。</a:t>
              </a:r>
            </a:p>
            <a:p>
              <a:r>
                <a:rPr lang="ja-JP" altLang="en-US" sz="1000" dirty="0">
                  <a:latin typeface="BIZ UDPゴシック" panose="020B0400000000000000" pitchFamily="50" charset="-128"/>
                  <a:ea typeface="BIZ UDPゴシック" panose="020B0400000000000000" pitchFamily="50" charset="-128"/>
                </a:rPr>
                <a:t>出てきた廃棄物をどう処理するかではなく、そもそもごみを生み出さないようにしようという考え方です。</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小さな町の大きな挑戦は世界から注目され、上勝町では町民一人一人がごみ削減に努めリサイクル率 </a:t>
              </a:r>
              <a:r>
                <a:rPr lang="en-US" altLang="ja-JP" sz="1000" dirty="0">
                  <a:latin typeface="BIZ UDPゴシック" panose="020B0400000000000000" pitchFamily="50" charset="-128"/>
                  <a:ea typeface="BIZ UDPゴシック" panose="020B0400000000000000" pitchFamily="50" charset="-128"/>
                </a:rPr>
                <a:t>80</a:t>
              </a:r>
              <a:r>
                <a:rPr lang="ja-JP" altLang="en-US" sz="1000" dirty="0">
                  <a:latin typeface="BIZ UDPゴシック" panose="020B0400000000000000" pitchFamily="50" charset="-128"/>
                  <a:ea typeface="BIZ UDPゴシック" panose="020B0400000000000000" pitchFamily="50" charset="-128"/>
                </a:rPr>
                <a:t>％以上を達成し、持続可能な社会への道筋を示しました。</a:t>
              </a:r>
              <a:endParaRPr lang="en-US" altLang="ja-JP" sz="1000" dirty="0">
                <a:latin typeface="BIZ UDPゴシック" panose="020B0400000000000000" pitchFamily="50" charset="-128"/>
                <a:ea typeface="BIZ UDPゴシック" panose="020B0400000000000000" pitchFamily="50" charset="-128"/>
              </a:endParaRPr>
            </a:p>
            <a:p>
              <a:endParaRPr lang="ja-JP" altLang="en-US" sz="900" dirty="0">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5B368EB0-3C63-D1EE-098E-5CF325CA2A16}"/>
                </a:ext>
              </a:extLst>
            </p:cNvPr>
            <p:cNvPicPr>
              <a:picLocks/>
            </p:cNvPicPr>
            <p:nvPr/>
          </p:nvPicPr>
          <p:blipFill>
            <a:blip r:embed="rId6" cstate="print">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355746" y="3287430"/>
              <a:ext cx="3425208" cy="1934285"/>
            </a:xfrm>
            <a:prstGeom prst="rect">
              <a:avLst/>
            </a:prstGeom>
            <a:ln w="38100">
              <a:solidFill>
                <a:schemeClr val="bg1"/>
              </a:solidFill>
            </a:ln>
          </p:spPr>
        </p:pic>
      </p:grpSp>
      <p:sp>
        <p:nvSpPr>
          <p:cNvPr id="18" name="スライド番号プレースホルダー 17">
            <a:extLst>
              <a:ext uri="{FF2B5EF4-FFF2-40B4-BE49-F238E27FC236}">
                <a16:creationId xmlns:a16="http://schemas.microsoft.com/office/drawing/2014/main" id="{1A145E74-2444-8948-4278-EF21B2280674}"/>
              </a:ext>
            </a:extLst>
          </p:cNvPr>
          <p:cNvSpPr>
            <a:spLocks noGrp="1"/>
          </p:cNvSpPr>
          <p:nvPr>
            <p:ph type="sldNum" sz="quarter" idx="12"/>
          </p:nvPr>
        </p:nvSpPr>
        <p:spPr>
          <a:xfrm>
            <a:off x="7563848" y="6411913"/>
            <a:ext cx="2228850" cy="365125"/>
          </a:xfrm>
        </p:spPr>
        <p:txBody>
          <a:bodyPr/>
          <a:lstStyle/>
          <a:p>
            <a:fld id="{65A20803-ABB5-44D1-AE20-DFA250C2A45C}" type="slidenum">
              <a:rPr kumimoji="1" lang="ja-JP" altLang="en-US" smtClean="0">
                <a:solidFill>
                  <a:schemeClr val="bg1"/>
                </a:solidFill>
                <a:latin typeface="BIZ UDPゴシック" panose="020B0400000000000000" pitchFamily="50" charset="-128"/>
                <a:ea typeface="BIZ UDPゴシック" panose="020B0400000000000000" pitchFamily="50" charset="-128"/>
              </a:rPr>
              <a:t>6</a:t>
            </a:fld>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8443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01F5DE2-6AA8-0D63-EB2D-38E0E8FC2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5577"/>
            <a:ext cx="4621187" cy="2606323"/>
          </a:xfrm>
          <a:prstGeom prst="rect">
            <a:avLst/>
          </a:prstGeom>
        </p:spPr>
      </p:pic>
      <p:sp>
        <p:nvSpPr>
          <p:cNvPr id="8" name="テキスト ボックス 7">
            <a:extLst>
              <a:ext uri="{FF2B5EF4-FFF2-40B4-BE49-F238E27FC236}">
                <a16:creationId xmlns:a16="http://schemas.microsoft.com/office/drawing/2014/main" id="{8D98E11C-2068-4314-BC49-29B24EA318C9}"/>
              </a:ext>
            </a:extLst>
          </p:cNvPr>
          <p:cNvSpPr txBox="1"/>
          <p:nvPr/>
        </p:nvSpPr>
        <p:spPr>
          <a:xfrm>
            <a:off x="130555" y="477993"/>
            <a:ext cx="594000" cy="592517"/>
          </a:xfrm>
          <a:prstGeom prst="rect">
            <a:avLst/>
          </a:prstGeom>
          <a:solidFill>
            <a:srgbClr val="F77014">
              <a:alpha val="10000"/>
            </a:srgbClr>
          </a:solidFill>
        </p:spPr>
        <p:txBody>
          <a:bodyPr wrap="square" rtlCol="0">
            <a:spAutoFit/>
          </a:bodyPr>
          <a:lstStyle/>
          <a:p>
            <a:pPr algn="ctr"/>
            <a:r>
              <a:rPr kumimoji="1" lang="ja-JP" altLang="en-US" sz="1600" b="1" dirty="0">
                <a:solidFill>
                  <a:srgbClr val="F77014"/>
                </a:solidFill>
                <a:latin typeface="BIZ UDPゴシック" panose="020B0400000000000000" pitchFamily="50" charset="-128"/>
                <a:ea typeface="BIZ UDPゴシック" panose="020B0400000000000000" pitchFamily="50" charset="-128"/>
              </a:rPr>
              <a:t>探究学習</a:t>
            </a:r>
            <a:endParaRPr lang="ja-JP" altLang="en-US" b="1" dirty="0">
              <a:solidFill>
                <a:srgbClr val="F77014"/>
              </a:solidFill>
              <a:effectLst>
                <a:glow rad="127000">
                  <a:schemeClr val="bg1"/>
                </a:glow>
              </a:effectLst>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C24D6E8D-3276-431B-91DC-F6183A8144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54715" y="3376980"/>
            <a:ext cx="1804473" cy="1849027"/>
          </a:xfrm>
          <a:prstGeom prst="rect">
            <a:avLst/>
          </a:prstGeom>
        </p:spPr>
      </p:pic>
      <p:sp>
        <p:nvSpPr>
          <p:cNvPr id="21" name="正方形/長方形 20">
            <a:extLst>
              <a:ext uri="{FF2B5EF4-FFF2-40B4-BE49-F238E27FC236}">
                <a16:creationId xmlns:a16="http://schemas.microsoft.com/office/drawing/2014/main" id="{61323CF4-501F-45F4-9F9F-39EFD6BF80B3}"/>
              </a:ext>
            </a:extLst>
          </p:cNvPr>
          <p:cNvSpPr/>
          <p:nvPr/>
        </p:nvSpPr>
        <p:spPr>
          <a:xfrm>
            <a:off x="6596906" y="3477335"/>
            <a:ext cx="3239800" cy="1477328"/>
          </a:xfrm>
          <a:prstGeom prst="rect">
            <a:avLst/>
          </a:prstGeom>
        </p:spPr>
        <p:txBody>
          <a:bodyPr wrap="square">
            <a:spAutoFit/>
          </a:bodyPr>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受付</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9:00〜17:00</a:t>
            </a:r>
          </a:p>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ゴミステーション</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金　 </a:t>
            </a:r>
            <a:r>
              <a:rPr lang="en-US" altLang="ja-JP" sz="900" dirty="0">
                <a:latin typeface="BIZ UDPゴシック" panose="020B0400000000000000" pitchFamily="50" charset="-128"/>
                <a:ea typeface="BIZ UDPゴシック" panose="020B0400000000000000" pitchFamily="50" charset="-128"/>
              </a:rPr>
              <a:t>7:30〜14:00</a:t>
            </a:r>
          </a:p>
          <a:p>
            <a:r>
              <a:rPr lang="ja-JP" altLang="en-US" sz="900" dirty="0">
                <a:latin typeface="BIZ UDPゴシック" panose="020B0400000000000000" pitchFamily="50" charset="-128"/>
                <a:ea typeface="BIZ UDPゴシック" panose="020B0400000000000000" pitchFamily="50" charset="-128"/>
              </a:rPr>
              <a:t>　　　　　　　　　　　　  土・日　 </a:t>
            </a:r>
            <a:r>
              <a:rPr lang="en-US" altLang="ja-JP" sz="900" dirty="0">
                <a:latin typeface="BIZ UDPゴシック" panose="020B0400000000000000" pitchFamily="50" charset="-128"/>
                <a:ea typeface="BIZ UDPゴシック" panose="020B0400000000000000" pitchFamily="50" charset="-128"/>
              </a:rPr>
              <a:t>7:30〜15:30</a:t>
            </a:r>
          </a:p>
          <a:p>
            <a:endParaRPr lang="en-US" altLang="ja-JP" sz="900" dirty="0">
              <a:latin typeface="BIZ UDPゴシック" panose="020B0400000000000000" pitchFamily="50" charset="-128"/>
              <a:ea typeface="BIZ UDPゴシック" panose="020B0400000000000000" pitchFamily="50" charset="-128"/>
            </a:endParaRPr>
          </a:p>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ごみの中間処理場</a:t>
            </a:r>
            <a:r>
              <a:rPr lang="en-US" altLang="ja-JP" sz="900" dirty="0">
                <a:latin typeface="BIZ UDPゴシック" panose="020B0400000000000000" pitchFamily="50" charset="-128"/>
                <a:ea typeface="BIZ UDPゴシック" panose="020B0400000000000000" pitchFamily="50" charset="-128"/>
              </a:rPr>
              <a:t>】</a:t>
            </a:r>
            <a:endParaRPr lang="ja-JP" altLang="en-US"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　上勝町民は自らごみを持ち込み</a:t>
            </a:r>
            <a:r>
              <a:rPr lang="en-US" altLang="ja-JP" sz="900" dirty="0">
                <a:latin typeface="BIZ UDPゴシック" panose="020B0400000000000000" pitchFamily="50" charset="-128"/>
                <a:ea typeface="BIZ UDPゴシック" panose="020B0400000000000000" pitchFamily="50" charset="-128"/>
              </a:rPr>
              <a:t>13</a:t>
            </a:r>
            <a:r>
              <a:rPr lang="ja-JP" altLang="en-US" sz="900" dirty="0">
                <a:latin typeface="BIZ UDPゴシック" panose="020B0400000000000000" pitchFamily="50" charset="-128"/>
                <a:ea typeface="BIZ UDPゴシック" panose="020B0400000000000000" pitchFamily="50" charset="-128"/>
              </a:rPr>
              <a:t>種類</a:t>
            </a:r>
            <a:r>
              <a:rPr lang="en-US" altLang="ja-JP" sz="900" dirty="0">
                <a:latin typeface="BIZ UDPゴシック" panose="020B0400000000000000" pitchFamily="50" charset="-128"/>
                <a:ea typeface="BIZ UDPゴシック" panose="020B0400000000000000" pitchFamily="50" charset="-128"/>
              </a:rPr>
              <a:t>43</a:t>
            </a:r>
            <a:r>
              <a:rPr lang="ja-JP" altLang="en-US" sz="900" dirty="0">
                <a:latin typeface="BIZ UDPゴシック" panose="020B0400000000000000" pitchFamily="50" charset="-128"/>
                <a:ea typeface="BIZ UDPゴシック" panose="020B0400000000000000" pitchFamily="50" charset="-128"/>
              </a:rPr>
              <a:t>分別を行います。</a:t>
            </a:r>
            <a:endParaRPr lang="en-US" altLang="ja-JP" sz="900" dirty="0">
              <a:latin typeface="BIZ UDPゴシック" panose="020B0400000000000000" pitchFamily="50" charset="-128"/>
              <a:ea typeface="BIZ UDPゴシック" panose="020B0400000000000000" pitchFamily="50" charset="-128"/>
            </a:endParaRPr>
          </a:p>
          <a:p>
            <a:endParaRPr lang="en-US" altLang="ja-JP" sz="900" dirty="0">
              <a:latin typeface="BIZ UDPゴシック" panose="020B0400000000000000" pitchFamily="50" charset="-128"/>
              <a:ea typeface="BIZ UDPゴシック" panose="020B0400000000000000" pitchFamily="50" charset="-128"/>
            </a:endParaRPr>
          </a:p>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くるくるショップ</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9:00〜17:00</a:t>
            </a:r>
          </a:p>
          <a:p>
            <a:r>
              <a:rPr lang="ja-JP" altLang="en-US" sz="900" dirty="0">
                <a:latin typeface="BIZ UDPゴシック" panose="020B0400000000000000" pitchFamily="50" charset="-128"/>
                <a:ea typeface="BIZ UDPゴシック" panose="020B0400000000000000" pitchFamily="50" charset="-128"/>
              </a:rPr>
              <a:t>　まだ使えるものを無料で持ち込み、持ち帰れる施設。</a:t>
            </a:r>
          </a:p>
          <a:p>
            <a:r>
              <a:rPr lang="ja-JP" altLang="en-US" sz="900" dirty="0">
                <a:latin typeface="BIZ UDPゴシック" panose="020B0400000000000000" pitchFamily="50" charset="-128"/>
                <a:ea typeface="BIZ UDPゴシック" panose="020B0400000000000000" pitchFamily="50" charset="-128"/>
              </a:rPr>
              <a:t>　（町外の方は持ち帰りのみ可）</a:t>
            </a:r>
          </a:p>
        </p:txBody>
      </p:sp>
      <p:grpSp>
        <p:nvGrpSpPr>
          <p:cNvPr id="27" name="グループ化 26">
            <a:extLst>
              <a:ext uri="{FF2B5EF4-FFF2-40B4-BE49-F238E27FC236}">
                <a16:creationId xmlns:a16="http://schemas.microsoft.com/office/drawing/2014/main" id="{926270D8-3449-5CE0-E1E3-A37BE45D2FF5}"/>
              </a:ext>
            </a:extLst>
          </p:cNvPr>
          <p:cNvGrpSpPr/>
          <p:nvPr/>
        </p:nvGrpSpPr>
        <p:grpSpPr>
          <a:xfrm>
            <a:off x="95555" y="1162793"/>
            <a:ext cx="9775374" cy="2162984"/>
            <a:chOff x="130628" y="1055046"/>
            <a:chExt cx="9644746" cy="2134081"/>
          </a:xfrm>
        </p:grpSpPr>
        <p:pic>
          <p:nvPicPr>
            <p:cNvPr id="1026" name="Picture 2" descr="Card image">
              <a:extLst>
                <a:ext uri="{FF2B5EF4-FFF2-40B4-BE49-F238E27FC236}">
                  <a16:creationId xmlns:a16="http://schemas.microsoft.com/office/drawing/2014/main" id="{58CA0A18-77C9-4F19-96A6-A8946D07FB2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0628" y="1055046"/>
              <a:ext cx="3198814" cy="2132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d image">
              <a:extLst>
                <a:ext uri="{FF2B5EF4-FFF2-40B4-BE49-F238E27FC236}">
                  <a16:creationId xmlns:a16="http://schemas.microsoft.com/office/drawing/2014/main" id="{2E6553E0-01B4-43B1-B29F-0B1CE42D0D36}"/>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54748" y="1055048"/>
              <a:ext cx="3196506" cy="21325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d image">
              <a:extLst>
                <a:ext uri="{FF2B5EF4-FFF2-40B4-BE49-F238E27FC236}">
                  <a16:creationId xmlns:a16="http://schemas.microsoft.com/office/drawing/2014/main" id="{66F78EB6-1512-4A2B-B930-A2C6814D2893}"/>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76560" y="1055047"/>
              <a:ext cx="3198814" cy="213408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正方形/長方形 13">
            <a:extLst>
              <a:ext uri="{FF2B5EF4-FFF2-40B4-BE49-F238E27FC236}">
                <a16:creationId xmlns:a16="http://schemas.microsoft.com/office/drawing/2014/main" id="{A4C988D0-8C2B-4B27-81D9-908AB0D6D5EB}"/>
              </a:ext>
            </a:extLst>
          </p:cNvPr>
          <p:cNvSpPr/>
          <p:nvPr/>
        </p:nvSpPr>
        <p:spPr>
          <a:xfrm>
            <a:off x="755931" y="423026"/>
            <a:ext cx="4095421" cy="400110"/>
          </a:xfrm>
          <a:prstGeom prst="rect">
            <a:avLst/>
          </a:prstGeom>
          <a:noFill/>
        </p:spPr>
        <p:txBody>
          <a:bodyPr wrap="square" rtlCol="0">
            <a:spAutoFit/>
          </a:bodyPr>
          <a:lstStyle/>
          <a:p>
            <a:r>
              <a:rPr lang="ja-JP" altLang="en-US" sz="2000" b="1" dirty="0">
                <a:solidFill>
                  <a:srgbClr val="FF6600"/>
                </a:solidFill>
                <a:effectLst>
                  <a:glow rad="127000">
                    <a:schemeClr val="bg1"/>
                  </a:glow>
                </a:effectLst>
                <a:latin typeface="BIZ UDPゴシック" panose="020B0400000000000000" pitchFamily="50" charset="-128"/>
                <a:ea typeface="BIZ UDPゴシック" panose="020B0400000000000000" pitchFamily="50" charset="-128"/>
              </a:rPr>
              <a:t>「上勝町ゼロ・ウェイストセンター」</a:t>
            </a:r>
          </a:p>
        </p:txBody>
      </p:sp>
      <p:grpSp>
        <p:nvGrpSpPr>
          <p:cNvPr id="16" name="グループ化 15">
            <a:extLst>
              <a:ext uri="{FF2B5EF4-FFF2-40B4-BE49-F238E27FC236}">
                <a16:creationId xmlns:a16="http://schemas.microsoft.com/office/drawing/2014/main" id="{23F0279A-12AD-E242-5C2E-B5329DFA9C1B}"/>
              </a:ext>
            </a:extLst>
          </p:cNvPr>
          <p:cNvGrpSpPr/>
          <p:nvPr/>
        </p:nvGrpSpPr>
        <p:grpSpPr>
          <a:xfrm>
            <a:off x="8559743" y="499585"/>
            <a:ext cx="1159175" cy="573303"/>
            <a:chOff x="6266140" y="2914989"/>
            <a:chExt cx="953626" cy="471643"/>
          </a:xfrm>
        </p:grpSpPr>
        <p:pic>
          <p:nvPicPr>
            <p:cNvPr id="24" name="図 23">
              <a:extLst>
                <a:ext uri="{FF2B5EF4-FFF2-40B4-BE49-F238E27FC236}">
                  <a16:creationId xmlns:a16="http://schemas.microsoft.com/office/drawing/2014/main" id="{94E61157-02A9-EB94-4530-982A5A4DE2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6140" y="2915449"/>
              <a:ext cx="469683" cy="471183"/>
            </a:xfrm>
            <a:prstGeom prst="rect">
              <a:avLst/>
            </a:prstGeom>
          </p:spPr>
        </p:pic>
        <p:pic>
          <p:nvPicPr>
            <p:cNvPr id="25" name="図 24">
              <a:extLst>
                <a:ext uri="{FF2B5EF4-FFF2-40B4-BE49-F238E27FC236}">
                  <a16:creationId xmlns:a16="http://schemas.microsoft.com/office/drawing/2014/main" id="{31F91272-1DE7-9EEC-E09A-E41A6BB2CA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3385" y="2914989"/>
              <a:ext cx="476381" cy="471643"/>
            </a:xfrm>
            <a:prstGeom prst="rect">
              <a:avLst/>
            </a:prstGeom>
          </p:spPr>
        </p:pic>
      </p:grpSp>
      <p:sp>
        <p:nvSpPr>
          <p:cNvPr id="19" name="テキスト ボックス 18">
            <a:extLst>
              <a:ext uri="{FF2B5EF4-FFF2-40B4-BE49-F238E27FC236}">
                <a16:creationId xmlns:a16="http://schemas.microsoft.com/office/drawing/2014/main" id="{D3D457C4-25C7-AEF4-297C-52C8B9DAD444}"/>
              </a:ext>
            </a:extLst>
          </p:cNvPr>
          <p:cNvSpPr txBox="1"/>
          <p:nvPr/>
        </p:nvSpPr>
        <p:spPr>
          <a:xfrm>
            <a:off x="766669" y="762763"/>
            <a:ext cx="6928964" cy="338554"/>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持続可能なリサイクルの実現に必要なことを学ぶことができます</a:t>
            </a:r>
          </a:p>
        </p:txBody>
      </p:sp>
      <p:sp>
        <p:nvSpPr>
          <p:cNvPr id="26" name="テキスト ボックス 25">
            <a:extLst>
              <a:ext uri="{FF2B5EF4-FFF2-40B4-BE49-F238E27FC236}">
                <a16:creationId xmlns:a16="http://schemas.microsoft.com/office/drawing/2014/main" id="{E6F555C2-AA5B-2689-469C-52E3A0B5E61E}"/>
              </a:ext>
            </a:extLst>
          </p:cNvPr>
          <p:cNvSpPr txBox="1"/>
          <p:nvPr/>
        </p:nvSpPr>
        <p:spPr>
          <a:xfrm>
            <a:off x="29533" y="5733676"/>
            <a:ext cx="4500562" cy="646331"/>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上勝町の取り組みを学んでいただく、視察＆体験プログラム。</a:t>
            </a:r>
          </a:p>
          <a:p>
            <a:r>
              <a:rPr kumimoji="1" lang="ja-JP" altLang="en-US" sz="1200" dirty="0">
                <a:latin typeface="BIZ UDPゴシック" panose="020B0400000000000000" pitchFamily="50" charset="-128"/>
                <a:ea typeface="BIZ UDPゴシック" panose="020B0400000000000000" pitchFamily="50" charset="-128"/>
              </a:rPr>
              <a:t>「葉っぱビジネス」、ゼロ・ウェイストの歴史・分別の仕組み、上勝町</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の生活、地方が抱えている課題、取り組み等を体験いただきます。</a:t>
            </a:r>
          </a:p>
        </p:txBody>
      </p:sp>
      <p:pic>
        <p:nvPicPr>
          <p:cNvPr id="29" name="図 28">
            <a:extLst>
              <a:ext uri="{FF2B5EF4-FFF2-40B4-BE49-F238E27FC236}">
                <a16:creationId xmlns:a16="http://schemas.microsoft.com/office/drawing/2014/main" id="{18FD7463-11DE-5109-E611-BFDEAB2A81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86893" y="5252702"/>
            <a:ext cx="1661758" cy="1105640"/>
          </a:xfrm>
          <a:prstGeom prst="rect">
            <a:avLst/>
          </a:prstGeom>
        </p:spPr>
      </p:pic>
      <p:sp>
        <p:nvSpPr>
          <p:cNvPr id="30" name="テキスト ボックス 29">
            <a:extLst>
              <a:ext uri="{FF2B5EF4-FFF2-40B4-BE49-F238E27FC236}">
                <a16:creationId xmlns:a16="http://schemas.microsoft.com/office/drawing/2014/main" id="{C0A34EE9-A760-E013-513C-BD0BECBA2566}"/>
              </a:ext>
            </a:extLst>
          </p:cNvPr>
          <p:cNvSpPr txBox="1"/>
          <p:nvPr/>
        </p:nvSpPr>
        <p:spPr>
          <a:xfrm>
            <a:off x="1861916" y="3115858"/>
            <a:ext cx="1488602" cy="215444"/>
          </a:xfrm>
          <a:prstGeom prst="rect">
            <a:avLst/>
          </a:prstGeom>
          <a:noFill/>
        </p:spPr>
        <p:txBody>
          <a:bodyPr wrap="square" rtlCol="0">
            <a:spAutoFit/>
          </a:bodyPr>
          <a:lstStyle/>
          <a:p>
            <a:pPr algn="r" fontAlgn="base"/>
            <a:r>
              <a:rPr lang="ja-JP" altLang="en-US" sz="800" b="1" i="0" dirty="0">
                <a:solidFill>
                  <a:schemeClr val="bg1"/>
                </a:solidFill>
                <a:effectLst>
                  <a:glow rad="50800">
                    <a:schemeClr val="tx1"/>
                  </a:glow>
                </a:effectLst>
                <a:latin typeface="BIZ UDPゴシック" panose="020B0400000000000000" pitchFamily="50" charset="-128"/>
                <a:ea typeface="BIZ UDPゴシック" panose="020B0400000000000000" pitchFamily="50" charset="-128"/>
              </a:rPr>
              <a:t>ゴミステーション</a:t>
            </a:r>
            <a:endParaRPr lang="en-US" altLang="ja-JP" sz="800" b="0" i="0" dirty="0">
              <a:solidFill>
                <a:schemeClr val="bg1"/>
              </a:solidFill>
              <a:effectLst>
                <a:glow rad="50800">
                  <a:schemeClr val="tx1"/>
                </a:glow>
              </a:effectLst>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2E92B2E5-6E79-CF8E-E516-5D173F4BE22F}"/>
              </a:ext>
            </a:extLst>
          </p:cNvPr>
          <p:cNvSpPr txBox="1"/>
          <p:nvPr/>
        </p:nvSpPr>
        <p:spPr>
          <a:xfrm>
            <a:off x="5158298" y="3082080"/>
            <a:ext cx="1446508" cy="215444"/>
          </a:xfrm>
          <a:prstGeom prst="rect">
            <a:avLst/>
          </a:prstGeom>
          <a:noFill/>
        </p:spPr>
        <p:txBody>
          <a:bodyPr wrap="square" rtlCol="0">
            <a:spAutoFit/>
          </a:bodyPr>
          <a:lstStyle/>
          <a:p>
            <a:pPr algn="r" fontAlgn="base"/>
            <a:r>
              <a:rPr lang="ja-JP" altLang="en-US" sz="800" b="1" dirty="0">
                <a:solidFill>
                  <a:schemeClr val="bg1"/>
                </a:solidFill>
                <a:effectLst>
                  <a:glow rad="50800">
                    <a:schemeClr val="tx1"/>
                  </a:glow>
                </a:effectLst>
                <a:latin typeface="BIZ UDPゴシック" panose="020B0400000000000000" pitchFamily="50" charset="-128"/>
                <a:ea typeface="BIZ UDPゴシック" panose="020B0400000000000000" pitchFamily="50" charset="-128"/>
              </a:rPr>
              <a:t>くるくるショップ</a:t>
            </a:r>
            <a:endParaRPr lang="en-US" altLang="ja-JP" sz="800" b="0" i="0" dirty="0">
              <a:solidFill>
                <a:schemeClr val="bg1"/>
              </a:solidFill>
              <a:effectLst>
                <a:glow rad="50800">
                  <a:schemeClr val="tx1"/>
                </a:glow>
              </a:effectLst>
              <a:latin typeface="BIZ UDPゴシック" panose="020B0400000000000000" pitchFamily="50" charset="-128"/>
              <a:ea typeface="BIZ UDPゴシック" panose="020B0400000000000000" pitchFamily="50" charset="-128"/>
            </a:endParaRPr>
          </a:p>
        </p:txBody>
      </p:sp>
      <p:sp>
        <p:nvSpPr>
          <p:cNvPr id="1024" name="テキスト ボックス 1023">
            <a:extLst>
              <a:ext uri="{FF2B5EF4-FFF2-40B4-BE49-F238E27FC236}">
                <a16:creationId xmlns:a16="http://schemas.microsoft.com/office/drawing/2014/main" id="{69F6F840-8FFA-9CF6-F78D-A51EF1B0CBB2}"/>
              </a:ext>
            </a:extLst>
          </p:cNvPr>
          <p:cNvSpPr txBox="1"/>
          <p:nvPr/>
        </p:nvSpPr>
        <p:spPr>
          <a:xfrm>
            <a:off x="8780904" y="3082080"/>
            <a:ext cx="1043840" cy="215444"/>
          </a:xfrm>
          <a:prstGeom prst="rect">
            <a:avLst/>
          </a:prstGeom>
          <a:noFill/>
        </p:spPr>
        <p:txBody>
          <a:bodyPr wrap="square" rtlCol="0">
            <a:spAutoFit/>
          </a:bodyPr>
          <a:lstStyle/>
          <a:p>
            <a:pPr algn="r" fontAlgn="base"/>
            <a:r>
              <a:rPr lang="ja-JP" altLang="en-US" sz="800" b="1" dirty="0">
                <a:solidFill>
                  <a:schemeClr val="bg1"/>
                </a:solidFill>
                <a:effectLst>
                  <a:glow rad="50800">
                    <a:schemeClr val="tx1"/>
                  </a:glow>
                </a:effectLst>
                <a:latin typeface="BIZ UDPゴシック" panose="020B0400000000000000" pitchFamily="50" charset="-128"/>
                <a:ea typeface="BIZ UDPゴシック" panose="020B0400000000000000" pitchFamily="50" charset="-128"/>
              </a:rPr>
              <a:t>宿泊棟</a:t>
            </a:r>
            <a:endParaRPr lang="en-US" altLang="ja-JP" sz="800" b="0" i="0" dirty="0">
              <a:solidFill>
                <a:schemeClr val="bg1"/>
              </a:solidFill>
              <a:effectLst>
                <a:glow rad="50800">
                  <a:schemeClr val="tx1"/>
                </a:glow>
              </a:effectLst>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6E46B5F4-CED7-D226-7530-185D46FE5B7C}"/>
              </a:ext>
            </a:extLst>
          </p:cNvPr>
          <p:cNvSpPr/>
          <p:nvPr/>
        </p:nvSpPr>
        <p:spPr>
          <a:xfrm>
            <a:off x="6523326" y="5540576"/>
            <a:ext cx="3239799" cy="861774"/>
          </a:xfrm>
          <a:prstGeom prst="rect">
            <a:avLst/>
          </a:prstGeom>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▪体験時期：通年</a:t>
            </a:r>
          </a:p>
          <a:p>
            <a:r>
              <a:rPr lang="ja-JP" altLang="en-US" sz="1000" dirty="0">
                <a:latin typeface="BIZ UDPゴシック" panose="020B0400000000000000" pitchFamily="50" charset="-128"/>
                <a:ea typeface="BIZ UDPゴシック" panose="020B0400000000000000" pitchFamily="50" charset="-128"/>
              </a:rPr>
              <a:t>▪受入人数：</a:t>
            </a:r>
            <a:r>
              <a:rPr lang="en-US" altLang="ja-JP" sz="1000" dirty="0">
                <a:latin typeface="BIZ UDPゴシック" panose="020B0400000000000000" pitchFamily="50" charset="-128"/>
                <a:ea typeface="BIZ UDPゴシック" panose="020B0400000000000000" pitchFamily="50" charset="-128"/>
              </a:rPr>
              <a:t>50</a:t>
            </a:r>
            <a:r>
              <a:rPr lang="ja-JP" altLang="en-US" sz="1000" dirty="0">
                <a:latin typeface="BIZ UDPゴシック" panose="020B0400000000000000" pitchFamily="50" charset="-128"/>
                <a:ea typeface="BIZ UDPゴシック" panose="020B0400000000000000" pitchFamily="50" charset="-128"/>
              </a:rPr>
              <a:t>名（</a:t>
            </a:r>
            <a:r>
              <a:rPr lang="en-US" altLang="ja-JP" sz="1000" dirty="0">
                <a:latin typeface="BIZ UDPゴシック" panose="020B0400000000000000" pitchFamily="50" charset="-128"/>
                <a:ea typeface="BIZ UDPゴシック" panose="020B0400000000000000" pitchFamily="50" charset="-128"/>
              </a:rPr>
              <a:t>50</a:t>
            </a:r>
            <a:r>
              <a:rPr lang="ja-JP" altLang="en-US" sz="1000" dirty="0">
                <a:latin typeface="BIZ UDPゴシック" panose="020B0400000000000000" pitchFamily="50" charset="-128"/>
                <a:ea typeface="BIZ UDPゴシック" panose="020B0400000000000000" pitchFamily="50" charset="-128"/>
              </a:rPr>
              <a:t>名以上は要相談）</a:t>
            </a:r>
          </a:p>
          <a:p>
            <a:r>
              <a:rPr lang="ja-JP" altLang="en-US" sz="1000" dirty="0">
                <a:latin typeface="BIZ UDPゴシック" panose="020B0400000000000000" pitchFamily="50" charset="-128"/>
                <a:ea typeface="BIZ UDPゴシック" panose="020B0400000000000000" pitchFamily="50" charset="-128"/>
              </a:rPr>
              <a:t>▪住所：徳島県勝浦郡上勝町大字福原字下日浦７番地２</a:t>
            </a:r>
          </a:p>
          <a:p>
            <a:r>
              <a:rPr lang="ja-JP" altLang="en-US" sz="1000" dirty="0">
                <a:latin typeface="BIZ UDPゴシック" panose="020B0400000000000000" pitchFamily="50" charset="-128"/>
                <a:ea typeface="BIZ UDPゴシック" panose="020B0400000000000000" pitchFamily="50" charset="-128"/>
              </a:rPr>
              <a:t>▪連絡先：イーストとくしま観光推進機構</a:t>
            </a:r>
          </a:p>
          <a:p>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TEL 088-678-2811</a:t>
            </a:r>
            <a:endParaRPr lang="ja-JP" altLang="en-US" sz="1000" dirty="0">
              <a:latin typeface="BIZ UDPゴシック" panose="020B0400000000000000" pitchFamily="50" charset="-128"/>
              <a:ea typeface="BIZ UDPゴシック" panose="020B0400000000000000" pitchFamily="50" charset="-128"/>
            </a:endParaRPr>
          </a:p>
        </p:txBody>
      </p:sp>
      <p:sp>
        <p:nvSpPr>
          <p:cNvPr id="1025" name="正方形/長方形 1024">
            <a:extLst>
              <a:ext uri="{FF2B5EF4-FFF2-40B4-BE49-F238E27FC236}">
                <a16:creationId xmlns:a16="http://schemas.microsoft.com/office/drawing/2014/main" id="{10C25FA1-9E09-0392-E92C-86DB46CC877B}"/>
              </a:ext>
            </a:extLst>
          </p:cNvPr>
          <p:cNvSpPr/>
          <p:nvPr/>
        </p:nvSpPr>
        <p:spPr>
          <a:xfrm>
            <a:off x="6523326" y="5187377"/>
            <a:ext cx="3239800" cy="123881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正方形/長方形 1026">
            <a:extLst>
              <a:ext uri="{FF2B5EF4-FFF2-40B4-BE49-F238E27FC236}">
                <a16:creationId xmlns:a16="http://schemas.microsoft.com/office/drawing/2014/main" id="{36D50AA7-B20F-67A4-35C5-50DC5BB780C7}"/>
              </a:ext>
            </a:extLst>
          </p:cNvPr>
          <p:cNvSpPr/>
          <p:nvPr/>
        </p:nvSpPr>
        <p:spPr>
          <a:xfrm>
            <a:off x="7250886" y="5239731"/>
            <a:ext cx="1828200" cy="276999"/>
          </a:xfrm>
          <a:prstGeom prst="rect">
            <a:avLst/>
          </a:prstGeom>
        </p:spPr>
        <p:txBody>
          <a:bodyPr wrap="square">
            <a:spAutoFit/>
          </a:bodyPr>
          <a:lstStyle/>
          <a:p>
            <a:pPr algn="ctr"/>
            <a:r>
              <a:rPr lang="ja-JP" altLang="en-US" sz="1200" b="1" dirty="0">
                <a:latin typeface="BIZ UDPゴシック" panose="020B0400000000000000" pitchFamily="50" charset="-128"/>
                <a:ea typeface="BIZ UDPゴシック" panose="020B0400000000000000" pitchFamily="50" charset="-128"/>
              </a:rPr>
              <a:t>合同会社パンゲア</a:t>
            </a:r>
          </a:p>
        </p:txBody>
      </p:sp>
      <p:sp>
        <p:nvSpPr>
          <p:cNvPr id="1029" name="スライド番号プレースホルダー 1028">
            <a:extLst>
              <a:ext uri="{FF2B5EF4-FFF2-40B4-BE49-F238E27FC236}">
                <a16:creationId xmlns:a16="http://schemas.microsoft.com/office/drawing/2014/main" id="{4BB40014-960B-DC1E-60D1-CCCF58894795}"/>
              </a:ext>
            </a:extLst>
          </p:cNvPr>
          <p:cNvSpPr>
            <a:spLocks noGrp="1"/>
          </p:cNvSpPr>
          <p:nvPr>
            <p:ph type="sldNum" sz="quarter" idx="12"/>
          </p:nvPr>
        </p:nvSpPr>
        <p:spPr/>
        <p:txBody>
          <a:bodyPr/>
          <a:lstStyle/>
          <a:p>
            <a:fld id="{7F017380-7033-4F00-8397-3745051E6906}" type="slidenum">
              <a:rPr lang="ja-JP" altLang="en-US" smtClean="0"/>
              <a:pPr/>
              <a:t>7</a:t>
            </a:fld>
            <a:endParaRPr lang="ja-JP" altLang="en-US" dirty="0"/>
          </a:p>
        </p:txBody>
      </p:sp>
      <p:sp>
        <p:nvSpPr>
          <p:cNvPr id="4" name="タイトル 1">
            <a:extLst>
              <a:ext uri="{FF2B5EF4-FFF2-40B4-BE49-F238E27FC236}">
                <a16:creationId xmlns:a16="http://schemas.microsoft.com/office/drawing/2014/main" id="{2E7BAEC2-C608-310C-7E3A-688F9B83D3A8}"/>
              </a:ext>
            </a:extLst>
          </p:cNvPr>
          <p:cNvSpPr>
            <a:spLocks noGrp="1"/>
          </p:cNvSpPr>
          <p:nvPr>
            <p:ph type="title"/>
          </p:nvPr>
        </p:nvSpPr>
        <p:spPr>
          <a:xfrm>
            <a:off x="165100" y="26978"/>
            <a:ext cx="7607300" cy="379864"/>
          </a:xfrm>
        </p:spPr>
        <p:txBody>
          <a:bodyPr>
            <a:noAutofit/>
          </a:bodyPr>
          <a:lstStyle/>
          <a:p>
            <a:r>
              <a:rPr lang="ja-JP" altLang="en-US" dirty="0"/>
              <a:t> </a:t>
            </a:r>
            <a:r>
              <a:rPr lang="en-US" altLang="ja-JP" dirty="0"/>
              <a:t>【</a:t>
            </a:r>
            <a:r>
              <a:rPr lang="ja-JP" altLang="en-US" dirty="0"/>
              <a:t>旅マエ学習</a:t>
            </a:r>
            <a:r>
              <a:rPr lang="en-US" altLang="ja-JP" dirty="0"/>
              <a:t>】</a:t>
            </a:r>
            <a:r>
              <a:rPr lang="ja-JP" altLang="en-US" dirty="0"/>
              <a:t> </a:t>
            </a:r>
            <a:r>
              <a:rPr lang="en-US" altLang="ja-JP" dirty="0"/>
              <a:t>SDGs</a:t>
            </a:r>
            <a:r>
              <a:rPr lang="ja-JP" altLang="en-US" dirty="0"/>
              <a:t>先進県「とくしま」の</a:t>
            </a:r>
            <a:r>
              <a:rPr lang="en-US" altLang="ja-JP" dirty="0"/>
              <a:t>SDGs</a:t>
            </a:r>
            <a:r>
              <a:rPr lang="ja-JP" altLang="en-US" dirty="0"/>
              <a:t>未来都市</a:t>
            </a:r>
            <a:r>
              <a:rPr lang="en-US" altLang="ja-JP" dirty="0"/>
              <a:t>-</a:t>
            </a:r>
            <a:r>
              <a:rPr lang="ja-JP" altLang="en-US" dirty="0"/>
              <a:t>その１</a:t>
            </a:r>
          </a:p>
        </p:txBody>
      </p:sp>
    </p:spTree>
    <p:extLst>
      <p:ext uri="{BB962C8B-B14F-4D97-AF65-F5344CB8AC3E}">
        <p14:creationId xmlns:p14="http://schemas.microsoft.com/office/powerpoint/2010/main" val="295010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84334-CC3B-8362-DB9E-52D39CC6918B}"/>
            </a:ext>
          </a:extLst>
        </p:cNvPr>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56E9CB8A-876E-0831-78DE-D5EA362B39F3}"/>
              </a:ext>
            </a:extLst>
          </p:cNvPr>
          <p:cNvSpPr>
            <a:spLocks noGrp="1"/>
          </p:cNvSpPr>
          <p:nvPr>
            <p:ph type="sldNum" sz="quarter" idx="12"/>
          </p:nvPr>
        </p:nvSpPr>
        <p:spPr/>
        <p:txBody>
          <a:bodyPr/>
          <a:lstStyle/>
          <a:p>
            <a:fld id="{7F017380-7033-4F00-8397-3745051E6906}" type="slidenum">
              <a:rPr lang="ja-JP" altLang="en-US" smtClean="0"/>
              <a:pPr/>
              <a:t>8</a:t>
            </a:fld>
            <a:endParaRPr lang="ja-JP" altLang="en-US" dirty="0"/>
          </a:p>
        </p:txBody>
      </p:sp>
      <p:sp>
        <p:nvSpPr>
          <p:cNvPr id="2" name="タイトル 1">
            <a:extLst>
              <a:ext uri="{FF2B5EF4-FFF2-40B4-BE49-F238E27FC236}">
                <a16:creationId xmlns:a16="http://schemas.microsoft.com/office/drawing/2014/main" id="{A35C24B2-AD9F-A22C-9044-EAE30C2E0583}"/>
              </a:ext>
            </a:extLst>
          </p:cNvPr>
          <p:cNvSpPr>
            <a:spLocks noGrp="1"/>
          </p:cNvSpPr>
          <p:nvPr>
            <p:ph type="title"/>
          </p:nvPr>
        </p:nvSpPr>
        <p:spPr>
          <a:xfrm>
            <a:off x="165101" y="26978"/>
            <a:ext cx="7638850" cy="379864"/>
          </a:xfrm>
        </p:spPr>
        <p:txBody>
          <a:bodyPr>
            <a:noAutofit/>
          </a:bodyPr>
          <a:lstStyle/>
          <a:p>
            <a:r>
              <a:rPr lang="ja-JP" altLang="en-US" dirty="0"/>
              <a:t>  </a:t>
            </a:r>
            <a:r>
              <a:rPr lang="en-US" altLang="ja-JP" dirty="0"/>
              <a:t>【</a:t>
            </a:r>
            <a:r>
              <a:rPr lang="ja-JP" altLang="en-US" dirty="0"/>
              <a:t>旅マエ学習</a:t>
            </a:r>
            <a:r>
              <a:rPr lang="en-US" altLang="ja-JP" dirty="0"/>
              <a:t>】</a:t>
            </a:r>
            <a:r>
              <a:rPr lang="ja-JP" altLang="en-US" dirty="0"/>
              <a:t> </a:t>
            </a:r>
            <a:r>
              <a:rPr lang="en-US" altLang="ja-JP" dirty="0"/>
              <a:t>SDGs</a:t>
            </a:r>
            <a:r>
              <a:rPr lang="ja-JP" altLang="en-US" dirty="0"/>
              <a:t>先進県「とくしま」の</a:t>
            </a:r>
            <a:r>
              <a:rPr lang="en-US" altLang="ja-JP" dirty="0"/>
              <a:t>SDGs</a:t>
            </a:r>
            <a:r>
              <a:rPr lang="ja-JP" altLang="en-US" dirty="0"/>
              <a:t>未来都市</a:t>
            </a:r>
            <a:r>
              <a:rPr lang="en-US" altLang="ja-JP" dirty="0"/>
              <a:t>-</a:t>
            </a:r>
            <a:r>
              <a:rPr lang="ja-JP" altLang="en-US" dirty="0"/>
              <a:t>その２</a:t>
            </a:r>
          </a:p>
        </p:txBody>
      </p:sp>
      <p:sp>
        <p:nvSpPr>
          <p:cNvPr id="12" name="テキスト ボックス 11">
            <a:extLst>
              <a:ext uri="{FF2B5EF4-FFF2-40B4-BE49-F238E27FC236}">
                <a16:creationId xmlns:a16="http://schemas.microsoft.com/office/drawing/2014/main" id="{5A44B7F4-2175-B4FA-D399-820A73105F91}"/>
              </a:ext>
            </a:extLst>
          </p:cNvPr>
          <p:cNvSpPr txBox="1"/>
          <p:nvPr/>
        </p:nvSpPr>
        <p:spPr>
          <a:xfrm>
            <a:off x="668338" y="606262"/>
            <a:ext cx="7008812" cy="1631216"/>
          </a:xfrm>
          <a:prstGeom prst="rect">
            <a:avLst/>
          </a:prstGeom>
          <a:solidFill>
            <a:srgbClr val="FFFFCC"/>
          </a:solid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徳島市</a:t>
            </a:r>
            <a:r>
              <a:rPr kumimoji="1" lang="ja-JP" altLang="en-US" sz="1200" dirty="0">
                <a:latin typeface="BIZ UDPゴシック" panose="020B0400000000000000" pitchFamily="50" charset="-128"/>
                <a:ea typeface="BIZ UDPゴシック" panose="020B0400000000000000" pitchFamily="50" charset="-128"/>
              </a:rPr>
              <a:t>（令和</a:t>
            </a: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20</a:t>
            </a:r>
            <a:r>
              <a:rPr kumimoji="1" lang="ja-JP" altLang="en-US" sz="1200" dirty="0">
                <a:latin typeface="BIZ UDPゴシック" panose="020B0400000000000000" pitchFamily="50" charset="-128"/>
                <a:ea typeface="BIZ UDPゴシック" panose="020B0400000000000000" pitchFamily="50" charset="-128"/>
              </a:rPr>
              <a:t>日選定）</a:t>
            </a:r>
          </a:p>
          <a:p>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SDGs</a:t>
            </a:r>
            <a:r>
              <a:rPr kumimoji="1" lang="ja-JP" altLang="en-US" sz="1400" b="1" dirty="0">
                <a:latin typeface="BIZ UDPゴシック" panose="020B0400000000000000" pitchFamily="50" charset="-128"/>
                <a:ea typeface="BIZ UDPゴシック" panose="020B0400000000000000" pitchFamily="50" charset="-128"/>
              </a:rPr>
              <a:t>でまちの未来を創ろう！持続可能なわくわくするまち・とくしまの実現」</a:t>
            </a:r>
          </a:p>
          <a:p>
            <a:endParaRPr kumimoji="1" lang="ja-JP" altLang="en-US" sz="8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事業概要</a:t>
            </a:r>
            <a:r>
              <a:rPr kumimoji="1" lang="en-US" altLang="ja-JP"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多様な主体が参画する「徳島市</a:t>
            </a:r>
            <a:r>
              <a:rPr kumimoji="1" lang="en-US" altLang="ja-JP" sz="1200" dirty="0">
                <a:latin typeface="BIZ UDPゴシック" panose="020B0400000000000000" pitchFamily="50" charset="-128"/>
                <a:ea typeface="BIZ UDPゴシック" panose="020B0400000000000000" pitchFamily="50" charset="-128"/>
              </a:rPr>
              <a:t>SDGs</a:t>
            </a:r>
            <a:r>
              <a:rPr kumimoji="1" lang="ja-JP" altLang="en-US" sz="1200" dirty="0">
                <a:latin typeface="BIZ UDPゴシック" panose="020B0400000000000000" pitchFamily="50" charset="-128"/>
                <a:ea typeface="BIZ UDPゴシック" panose="020B0400000000000000" pitchFamily="50" charset="-128"/>
              </a:rPr>
              <a:t>未来都市実現協議会」を軸に、一人一人が</a:t>
            </a:r>
            <a:r>
              <a:rPr kumimoji="1" lang="en-US" altLang="ja-JP" sz="1200" dirty="0">
                <a:latin typeface="BIZ UDPゴシック" panose="020B0400000000000000" pitchFamily="50" charset="-128"/>
                <a:ea typeface="BIZ UDPゴシック" panose="020B0400000000000000" pitchFamily="50" charset="-128"/>
              </a:rPr>
              <a:t>SDGs</a:t>
            </a:r>
            <a:r>
              <a:rPr kumimoji="1" lang="ja-JP" altLang="en-US" sz="1200" dirty="0">
                <a:latin typeface="BIZ UDPゴシック" panose="020B0400000000000000" pitchFamily="50" charset="-128"/>
                <a:ea typeface="BIZ UDPゴシック" panose="020B0400000000000000" pitchFamily="50" charset="-128"/>
              </a:rPr>
              <a:t>を「自分のこと」と捉え行動するための新たな仕掛けを取り入れながら、たくさんの人と人がつながる取組を進めることにより、経済・社会・環境の三側面に好循環をもたらし「持続可能なまち」の実現を目指す。</a:t>
            </a:r>
            <a:r>
              <a:rPr kumimoji="1" lang="en-US" altLang="ja-JP" sz="1200" dirty="0">
                <a:latin typeface="BIZ UDPゴシック" panose="020B0400000000000000" pitchFamily="50" charset="-128"/>
                <a:ea typeface="BIZ UDPゴシック" panose="020B0400000000000000" pitchFamily="50" charset="-128"/>
              </a:rPr>
              <a:t> </a:t>
            </a:r>
          </a:p>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出展　徳島市</a:t>
            </a:r>
            <a:r>
              <a:rPr kumimoji="1" lang="en-US" altLang="zh-CN" sz="900" dirty="0">
                <a:latin typeface="BIZ UDPゴシック" panose="020B0400000000000000" pitchFamily="50" charset="-128"/>
                <a:ea typeface="BIZ UDPゴシック" panose="020B0400000000000000" pitchFamily="50" charset="-128"/>
              </a:rPr>
              <a:t>SDGs</a:t>
            </a:r>
            <a:r>
              <a:rPr kumimoji="1" lang="zh-CN" altLang="en-US" sz="900" dirty="0">
                <a:latin typeface="BIZ UDPゴシック" panose="020B0400000000000000" pitchFamily="50" charset="-128"/>
                <a:ea typeface="BIZ UDPゴシック" panose="020B0400000000000000" pitchFamily="50" charset="-128"/>
              </a:rPr>
              <a:t>未来都市計画 </a:t>
            </a:r>
            <a:r>
              <a:rPr kumimoji="1"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29B3203A-ABDE-130A-8B5D-596268D3E130}"/>
              </a:ext>
            </a:extLst>
          </p:cNvPr>
          <p:cNvPicPr>
            <a:picLocks noChangeAspect="1"/>
          </p:cNvPicPr>
          <p:nvPr/>
        </p:nvPicPr>
        <p:blipFill>
          <a:blip r:embed="rId3"/>
          <a:stretch>
            <a:fillRect/>
          </a:stretch>
        </p:blipFill>
        <p:spPr>
          <a:xfrm>
            <a:off x="7803951" y="925250"/>
            <a:ext cx="1857634" cy="1133633"/>
          </a:xfrm>
          <a:prstGeom prst="rect">
            <a:avLst/>
          </a:prstGeom>
        </p:spPr>
      </p:pic>
      <p:pic>
        <p:nvPicPr>
          <p:cNvPr id="6" name="図 5">
            <a:extLst>
              <a:ext uri="{FF2B5EF4-FFF2-40B4-BE49-F238E27FC236}">
                <a16:creationId xmlns:a16="http://schemas.microsoft.com/office/drawing/2014/main" id="{36B8C025-5771-C36A-23C9-AE18FBEFB372}"/>
              </a:ext>
            </a:extLst>
          </p:cNvPr>
          <p:cNvPicPr>
            <a:picLocks noChangeAspect="1"/>
          </p:cNvPicPr>
          <p:nvPr/>
        </p:nvPicPr>
        <p:blipFill>
          <a:blip r:embed="rId4"/>
          <a:srcRect t="25338"/>
          <a:stretch>
            <a:fillRect/>
          </a:stretch>
        </p:blipFill>
        <p:spPr>
          <a:xfrm>
            <a:off x="2931221" y="2097074"/>
            <a:ext cx="2820873" cy="1451519"/>
          </a:xfrm>
          <a:prstGeom prst="rect">
            <a:avLst/>
          </a:prstGeom>
        </p:spPr>
      </p:pic>
      <p:sp>
        <p:nvSpPr>
          <p:cNvPr id="9" name="テキスト ボックス 8">
            <a:extLst>
              <a:ext uri="{FF2B5EF4-FFF2-40B4-BE49-F238E27FC236}">
                <a16:creationId xmlns:a16="http://schemas.microsoft.com/office/drawing/2014/main" id="{637DD307-8110-ECD3-D4FD-40331D7C9144}"/>
              </a:ext>
            </a:extLst>
          </p:cNvPr>
          <p:cNvSpPr txBox="1"/>
          <p:nvPr/>
        </p:nvSpPr>
        <p:spPr>
          <a:xfrm>
            <a:off x="8040110" y="674458"/>
            <a:ext cx="1385316"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関連するゴール</a:t>
            </a:r>
            <a:r>
              <a:rPr kumimoji="1" lang="en-US" altLang="ja-JP"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6B8E7950-9C2C-78D2-EBC7-74A9F2074808}"/>
              </a:ext>
            </a:extLst>
          </p:cNvPr>
          <p:cNvSpPr txBox="1"/>
          <p:nvPr/>
        </p:nvSpPr>
        <p:spPr>
          <a:xfrm>
            <a:off x="668338" y="3548593"/>
            <a:ext cx="7008812" cy="1677382"/>
          </a:xfrm>
          <a:prstGeom prst="rect">
            <a:avLst/>
          </a:prstGeom>
          <a:solidFill>
            <a:srgbClr val="FFFFCC"/>
          </a:solid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美波町</a:t>
            </a:r>
            <a:r>
              <a:rPr kumimoji="1" lang="ja-JP" altLang="en-US" sz="1200" dirty="0">
                <a:latin typeface="BIZ UDPゴシック" panose="020B0400000000000000" pitchFamily="50" charset="-128"/>
                <a:ea typeface="BIZ UDPゴシック" panose="020B0400000000000000" pitchFamily="50" charset="-128"/>
              </a:rPr>
              <a:t>（令和</a:t>
            </a: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20</a:t>
            </a:r>
            <a:r>
              <a:rPr kumimoji="1" lang="ja-JP" altLang="en-US" sz="1200" dirty="0">
                <a:latin typeface="BIZ UDPゴシック" panose="020B0400000000000000" pitchFamily="50" charset="-128"/>
                <a:ea typeface="BIZ UDPゴシック" panose="020B0400000000000000" pitchFamily="50" charset="-128"/>
              </a:rPr>
              <a:t>日選定）</a:t>
            </a:r>
          </a:p>
          <a:p>
            <a:r>
              <a:rPr kumimoji="1" lang="ja-JP" altLang="en-US" sz="1400" b="1" dirty="0">
                <a:latin typeface="BIZ UDPゴシック" panose="020B0400000000000000" pitchFamily="50" charset="-128"/>
                <a:ea typeface="BIZ UDPゴシック" panose="020B0400000000000000" pitchFamily="50" charset="-128"/>
              </a:rPr>
              <a:t>「森への回帰ウミガメの森の恵みの地域好循環による</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“にぎやかそ（にぎやかな過疎）”の加速」</a:t>
            </a:r>
            <a:endParaRPr kumimoji="1" lang="ja-JP" altLang="en-US" sz="8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事業概要</a:t>
            </a:r>
            <a:r>
              <a:rPr kumimoji="1" lang="en-US" altLang="ja-JP"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2030</a:t>
            </a:r>
            <a:r>
              <a:rPr kumimoji="1" lang="ja-JP" altLang="en-US" sz="1200" dirty="0">
                <a:latin typeface="BIZ UDPゴシック" panose="020B0400000000000000" pitchFamily="50" charset="-128"/>
                <a:ea typeface="BIZ UDPゴシック" panose="020B0400000000000000" pitchFamily="50" charset="-128"/>
              </a:rPr>
              <a:t>年における美波町のあるべき姿を、</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持続可能な「にぎやかそ」の自立モデル都市</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と明確に示し、豊かな環境と地域資源を磨き地域経済の好循環を生む取組や、女性・高齢者など多彩な人によって共創する次世代につなぐまちづくり、誰ひとり取り残さない災害に強いまちづくり等を目指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出展　美波町</a:t>
            </a:r>
            <a:r>
              <a:rPr kumimoji="1" lang="en-US" altLang="zh-CN" sz="900" dirty="0">
                <a:latin typeface="BIZ UDPゴシック" panose="020B0400000000000000" pitchFamily="50" charset="-128"/>
                <a:ea typeface="BIZ UDPゴシック" panose="020B0400000000000000" pitchFamily="50" charset="-128"/>
              </a:rPr>
              <a:t>SDGs</a:t>
            </a:r>
            <a:r>
              <a:rPr kumimoji="1" lang="zh-CN" altLang="en-US" sz="900" dirty="0">
                <a:latin typeface="BIZ UDPゴシック" panose="020B0400000000000000" pitchFamily="50" charset="-128"/>
                <a:ea typeface="BIZ UDPゴシック" panose="020B0400000000000000" pitchFamily="50" charset="-128"/>
              </a:rPr>
              <a:t>未来都市計画 </a:t>
            </a:r>
            <a:r>
              <a:rPr kumimoji="1"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E85F977-E542-2869-CE29-BE4A3AB4B757}"/>
              </a:ext>
            </a:extLst>
          </p:cNvPr>
          <p:cNvSpPr txBox="1"/>
          <p:nvPr/>
        </p:nvSpPr>
        <p:spPr>
          <a:xfrm>
            <a:off x="8040110" y="3530209"/>
            <a:ext cx="1385316"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関連するゴール</a:t>
            </a:r>
            <a:r>
              <a:rPr kumimoji="1" lang="en-US" altLang="ja-JP"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21027A1A-6F7A-5771-4956-4CC9F81F1D1E}"/>
              </a:ext>
            </a:extLst>
          </p:cNvPr>
          <p:cNvPicPr>
            <a:picLocks noChangeAspect="1"/>
          </p:cNvPicPr>
          <p:nvPr/>
        </p:nvPicPr>
        <p:blipFill>
          <a:blip r:embed="rId5"/>
          <a:stretch>
            <a:fillRect/>
          </a:stretch>
        </p:blipFill>
        <p:spPr>
          <a:xfrm>
            <a:off x="7710652" y="3781109"/>
            <a:ext cx="2037197" cy="1453473"/>
          </a:xfrm>
          <a:prstGeom prst="rect">
            <a:avLst/>
          </a:prstGeom>
        </p:spPr>
      </p:pic>
      <p:pic>
        <p:nvPicPr>
          <p:cNvPr id="21" name="図 20">
            <a:extLst>
              <a:ext uri="{FF2B5EF4-FFF2-40B4-BE49-F238E27FC236}">
                <a16:creationId xmlns:a16="http://schemas.microsoft.com/office/drawing/2014/main" id="{3EA786A9-423C-FC31-0682-202E01F4A57D}"/>
              </a:ext>
            </a:extLst>
          </p:cNvPr>
          <p:cNvPicPr>
            <a:picLocks noChangeAspect="1"/>
          </p:cNvPicPr>
          <p:nvPr/>
        </p:nvPicPr>
        <p:blipFill>
          <a:blip r:embed="rId6"/>
          <a:stretch>
            <a:fillRect/>
          </a:stretch>
        </p:blipFill>
        <p:spPr>
          <a:xfrm>
            <a:off x="2999282" y="5225975"/>
            <a:ext cx="3648355" cy="1233692"/>
          </a:xfrm>
          <a:prstGeom prst="rect">
            <a:avLst/>
          </a:prstGeom>
        </p:spPr>
      </p:pic>
    </p:spTree>
    <p:extLst>
      <p:ext uri="{BB962C8B-B14F-4D97-AF65-F5344CB8AC3E}">
        <p14:creationId xmlns:p14="http://schemas.microsoft.com/office/powerpoint/2010/main" val="31232218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298DCC38CBDFC42AA744E3ABCEC85FD" ma:contentTypeVersion="26" ma:contentTypeDescription="新しいドキュメントを作成します。" ma:contentTypeScope="" ma:versionID="597f073789818216ffad1c777ab0ede4">
  <xsd:schema xmlns:xsd="http://www.w3.org/2001/XMLSchema" xmlns:xs="http://www.w3.org/2001/XMLSchema" xmlns:p="http://schemas.microsoft.com/office/2006/metadata/properties" xmlns:ns2="d897fd15-1bac-43b1-9e77-d7e611ece3db" xmlns:ns3="cd910eac-860b-4774-900b-10edfc4b71b2" targetNamespace="http://schemas.microsoft.com/office/2006/metadata/properties" ma:root="true" ma:fieldsID="3b4377111097a095465644c9671843e9" ns2:_="" ns3:_="">
    <xsd:import namespace="d897fd15-1bac-43b1-9e77-d7e611ece3db"/>
    <xsd:import namespace="cd910eac-860b-4774-900b-10edfc4b71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_x51fa__x767a__x65e5_" minOccurs="0"/>
                <xsd:element ref="ns2:_x60c5__x5831__x533a__x5206_" minOccurs="0"/>
                <xsd:element ref="ns2:_x6301__x51fa__x5a92__x4f53_" minOccurs="0"/>
                <xsd:element ref="ns2:_x6301__x51fa__x8005_" minOccurs="0"/>
                <xsd:element ref="ns2:_x6301__x51fa__x65e5_" minOccurs="0"/>
                <xsd:element ref="ns2:_x8fd4__x5374_or_x5ec3__x68c4__x65e5_" minOccurs="0"/>
                <xsd:element ref="ns2:GDPR_x5bfe__x8c61__x6570_" minOccurs="0"/>
                <xsd:element ref="ns2:GDPR_x65e5__x672c__x4ee5__x5916__x306e__x7b2c__x4e09__x56fd__x79fb__x8ee2__x306e__x56fd__x540d_" minOccurs="0"/>
                <xsd:element ref="ns2:GDPRJTB_x306e__x5f79__x5272_" minOccurs="0"/>
                <xsd:element ref="ns2:GDPRJTB_xff1d_P_x306e__x5834__x5408__x306e__xff7a__xff9d__xff84__xff9b__xff70__xff97__xff70__x540d_" minOccurs="0"/>
                <xsd:element ref="ns2:_x4eba__x657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7fd15-1bac-43b1-9e77-d7e611ece3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承認の状態" ma:internalName="_x627f__x8a8d__x306e__x72b6__x614b_">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x51fa__x767a__x65e5_" ma:index="22" nillable="true" ma:displayName="出発日" ma:format="DateOnly" ma:internalName="_x51fa__x767a__x65e5_">
      <xsd:simpleType>
        <xsd:restriction base="dms:DateTime"/>
      </xsd:simpleType>
    </xsd:element>
    <xsd:element name="_x60c5__x5831__x533a__x5206_" ma:index="23" nillable="true" ma:displayName="情報区分" ma:format="Dropdown" ma:internalName="_x60c5__x5831__x533a__x5206_">
      <xsd:simpleType>
        <xsd:restriction base="dms:Choice">
          <xsd:enumeration value="氏名のみ"/>
          <xsd:enumeration value="連絡先（住所・TEL・ﾒｱﾄﾞ）"/>
          <xsd:enumeration value="ﾊﾟｽﾎﾟｰﾄ・口座"/>
          <xsd:enumeration value="ｱﾚﾙｷﾞｰ等"/>
          <xsd:enumeration value="ﾏｲﾅﾝﾊﾞｰ"/>
        </xsd:restriction>
      </xsd:simpleType>
    </xsd:element>
    <xsd:element name="_x6301__x51fa__x5a92__x4f53_" ma:index="24" nillable="true" ma:displayName="持出媒体" ma:description="100名以上or要配慮個人情報のみ管理記入（PCごと持出の場合は記入不要）　" ma:format="Dropdown" ma:internalName="_x6301__x51fa__x5a92__x4f53_">
      <xsd:simpleType>
        <xsd:restriction base="dms:Choice">
          <xsd:enumeration value="紙"/>
          <xsd:enumeration value="記憶媒体（USB等にDL）"/>
          <xsd:enumeration value="選択肢 3"/>
        </xsd:restriction>
      </xsd:simpleType>
    </xsd:element>
    <xsd:element name="_x6301__x51fa__x8005_" ma:index="25" nillable="true" ma:displayName="持出者" ma:description="100名以上or要配慮個人情報のみ管理記入（PCごと持出の場合は記入不要）" ma:format="Dropdown" ma:internalName="_x6301__x51fa__x8005_">
      <xsd:simpleType>
        <xsd:restriction base="dms:Text">
          <xsd:maxLength value="255"/>
        </xsd:restriction>
      </xsd:simpleType>
    </xsd:element>
    <xsd:element name="_x6301__x51fa__x65e5_" ma:index="26" nillable="true" ma:displayName="持出日" ma:description="100名以上or要配慮個人情報のみ管理記入（PCごと持出の場合は記入不要）" ma:format="DateOnly" ma:internalName="_x6301__x51fa__x65e5_">
      <xsd:simpleType>
        <xsd:restriction base="dms:DateTime"/>
      </xsd:simpleType>
    </xsd:element>
    <xsd:element name="_x8fd4__x5374_or_x5ec3__x68c4__x65e5_" ma:index="27" nillable="true" ma:displayName="返却or廃棄日" ma:description="100名以上or要配慮個人情報のみ管理記入（PCごと持出の場合は記入不要）" ma:format="DateOnly" ma:internalName="_x8fd4__x5374_or_x5ec3__x68c4__x65e5_">
      <xsd:simpleType>
        <xsd:restriction base="dms:DateTime"/>
      </xsd:simpleType>
    </xsd:element>
    <xsd:element name="GDPR_x5bfe__x8c61__x6570_" ma:index="28" nillable="true" ma:displayName="GDPR対象数　" ma:description="対象がある場合のみ記入" ma:format="Dropdown" ma:internalName="GDPR_x5bfe__x8c61__x6570_" ma:percentage="FALSE">
      <xsd:simpleType>
        <xsd:restriction base="dms:Number"/>
      </xsd:simpleType>
    </xsd:element>
    <xsd:element name="GDPR_x65e5__x672c__x4ee5__x5916__x306e__x7b2c__x4e09__x56fd__x79fb__x8ee2__x306e__x56fd__x540d_" ma:index="29" nillable="true" ma:displayName="GDPR日本以外の第三国移転の国名　" ma:description="対象がある場合のみ記入" ma:format="Dropdown" ma:internalName="GDPR_x65e5__x672c__x4ee5__x5916__x306e__x7b2c__x4e09__x56fd__x79fb__x8ee2__x306e__x56fd__x540d_">
      <xsd:simpleType>
        <xsd:restriction base="dms:Text">
          <xsd:maxLength value="255"/>
        </xsd:restriction>
      </xsd:simpleType>
    </xsd:element>
    <xsd:element name="GDPRJTB_x306e__x5f79__x5272_" ma:index="30" nillable="true" ma:displayName="GDPR JTBの役割　" ma:description="対象がある場合のみ記入" ma:format="Dropdown" ma:internalName="GDPRJTB_x306e__x5f79__x5272_">
      <xsd:simpleType>
        <xsd:restriction base="dms:Choice">
          <xsd:enumeration value="ｺﾝﾄﾛｰﾗｰ"/>
          <xsd:enumeration value="ﾌﾟﾛｾｯｻｰ"/>
        </xsd:restriction>
      </xsd:simpleType>
    </xsd:element>
    <xsd:element name="GDPRJTB_xff1d_P_x306e__x5834__x5408__x306e__xff7a__xff9d__xff84__xff9b__xff70__xff97__xff70__x540d_" ma:index="31" nillable="true" ma:displayName="GDPR JTB＝Pの場合のｺﾝﾄﾛｰﾗｰ名" ma:description="対象がある場合のみ記入" ma:format="Dropdown" ma:internalName="GDPRJTB_xff1d_P_x306e__x5834__x5408__x306e__xff7a__xff9d__xff84__xff9b__xff70__xff97__xff70__x540d_">
      <xsd:simpleType>
        <xsd:restriction base="dms:Text">
          <xsd:maxLength value="255"/>
        </xsd:restriction>
      </xsd:simpleType>
    </xsd:element>
    <xsd:element name="_x4eba__x6570_" ma:index="32" nillable="true" ma:displayName="人数" ma:format="Dropdown" ma:internalName="_x4eba__x6570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cd910eac-860b-4774-900b-10edfc4b71b2"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897fd15-1bac-43b1-9e77-d7e611ece3db" xsi:nil="true"/>
    <GDPRJTB_x306e__x5f79__x5272_ xmlns="d897fd15-1bac-43b1-9e77-d7e611ece3db" xsi:nil="true"/>
    <_x60c5__x5831__x533a__x5206_ xmlns="d897fd15-1bac-43b1-9e77-d7e611ece3db" xsi:nil="true"/>
    <_x6301__x51fa__x5a92__x4f53_ xmlns="d897fd15-1bac-43b1-9e77-d7e611ece3db" xsi:nil="true"/>
    <_x6301__x51fa__x8005_ xmlns="d897fd15-1bac-43b1-9e77-d7e611ece3db" xsi:nil="true"/>
    <GDPRJTB_xff1d_P_x306e__x5834__x5408__x306e__xff7a__xff9d__xff84__xff9b__xff70__xff97__xff70__x540d_ xmlns="d897fd15-1bac-43b1-9e77-d7e611ece3db" xsi:nil="true"/>
    <_x51fa__x767a__x65e5_ xmlns="d897fd15-1bac-43b1-9e77-d7e611ece3db" xsi:nil="true"/>
    <_x4eba__x6570_ xmlns="d897fd15-1bac-43b1-9e77-d7e611ece3db" xsi:nil="true"/>
    <GDPR_x65e5__x672c__x4ee5__x5916__x306e__x7b2c__x4e09__x56fd__x79fb__x8ee2__x306e__x56fd__x540d_ xmlns="d897fd15-1bac-43b1-9e77-d7e611ece3db" xsi:nil="true"/>
    <_x6301__x51fa__x65e5_ xmlns="d897fd15-1bac-43b1-9e77-d7e611ece3db" xsi:nil="true"/>
    <_x8fd4__x5374_or_x5ec3__x68c4__x65e5_ xmlns="d897fd15-1bac-43b1-9e77-d7e611ece3db" xsi:nil="true"/>
    <GDPR_x5bfe__x8c61__x6570_ xmlns="d897fd15-1bac-43b1-9e77-d7e611ece3db" xsi:nil="true"/>
    <SharedWithUsers xmlns="cd910eac-860b-4774-900b-10edfc4b71b2">
      <UserInfo>
        <DisplayName>川久保 哲(JTB)</DisplayName>
        <AccountId>4401</AccountId>
        <AccountType/>
      </UserInfo>
    </SharedWithUsers>
  </documentManagement>
</p:properties>
</file>

<file path=customXml/itemProps1.xml><?xml version="1.0" encoding="utf-8"?>
<ds:datastoreItem xmlns:ds="http://schemas.openxmlformats.org/officeDocument/2006/customXml" ds:itemID="{88E1992A-5647-42AB-9FD5-19CF5D1C6933}">
  <ds:schemaRefs>
    <ds:schemaRef ds:uri="http://schemas.microsoft.com/sharepoint/v3/contenttype/forms"/>
  </ds:schemaRefs>
</ds:datastoreItem>
</file>

<file path=customXml/itemProps2.xml><?xml version="1.0" encoding="utf-8"?>
<ds:datastoreItem xmlns:ds="http://schemas.openxmlformats.org/officeDocument/2006/customXml" ds:itemID="{AF3AAAB3-E189-4549-B049-C240F0AFB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97fd15-1bac-43b1-9e77-d7e611ece3db"/>
    <ds:schemaRef ds:uri="cd910eac-860b-4774-900b-10edfc4b71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AA9440-EC68-48D1-9824-CEE0C95FA723}">
  <ds:schemaRefs>
    <ds:schemaRef ds:uri="d897fd15-1bac-43b1-9e77-d7e611ece3db"/>
    <ds:schemaRef ds:uri="http://www.w3.org/XML/1998/namespace"/>
    <ds:schemaRef ds:uri="http://schemas.microsoft.com/office/2006/documentManagement/types"/>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cd910eac-860b-4774-900b-10edfc4b71b2"/>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18158</TotalTime>
  <Words>3427</Words>
  <Application>Microsoft Office PowerPoint</Application>
  <PresentationFormat>A4 210 x 297 mm</PresentationFormat>
  <Paragraphs>274</Paragraphs>
  <Slides>20</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20</vt:i4>
      </vt:variant>
    </vt:vector>
  </HeadingPairs>
  <TitlesOfParts>
    <vt:vector size="32" baseType="lpstr">
      <vt:lpstr>BIZ UDPゴシック</vt:lpstr>
      <vt:lpstr>Monotype Sorts</vt:lpstr>
      <vt:lpstr>游ゴシック</vt:lpstr>
      <vt:lpstr>游ゴシック Light</vt:lpstr>
      <vt:lpstr>Agency FB</vt:lpstr>
      <vt:lpstr>Arial</vt:lpstr>
      <vt:lpstr>Calibri</vt:lpstr>
      <vt:lpstr>Calibri Light</vt:lpstr>
      <vt:lpstr>Verdana</vt:lpstr>
      <vt:lpstr>Wingdings</vt:lpstr>
      <vt:lpstr>Office テーマ</vt:lpstr>
      <vt:lpstr>デザインの設定</vt:lpstr>
      <vt:lpstr>PowerPoint プレゼンテーション</vt:lpstr>
      <vt:lpstr>目次</vt:lpstr>
      <vt:lpstr>■ 探究学習ノートの使い方</vt:lpstr>
      <vt:lpstr> 【旅マエ学習】旅行先のイメージをふくらませよう</vt:lpstr>
      <vt:lpstr> 【旅マエ学習】 SDGsの学びに最適な「徳島ならでは」のメリット</vt:lpstr>
      <vt:lpstr> 【旅マエ学習】 SDGs先進県「とくしま」のSDGs未来都市-その１</vt:lpstr>
      <vt:lpstr>PowerPoint プレゼンテーション</vt:lpstr>
      <vt:lpstr> 【旅マエ学習】 SDGs先進県「とくしま」のSDGs未来都市-その１</vt:lpstr>
      <vt:lpstr>  【旅マエ学習】 SDGs先進県「とくしま」のSDGs未来都市-その２</vt:lpstr>
      <vt:lpstr> 【旅マエ学習】徳島で広がるSDGsアクション-その１</vt:lpstr>
      <vt:lpstr> 【旅マエ学習】徳島で広がるSDGsアクション－その２</vt:lpstr>
      <vt:lpstr> 【旅マエ学習】 探究テーマを決めよう</vt:lpstr>
      <vt:lpstr> 【旅マエ学習】 探求テーマについて考えてみよう</vt:lpstr>
      <vt:lpstr> 【旅ナカ学習】現地で体験したことをメモしよう</vt:lpstr>
      <vt:lpstr> 【旅ナカ学習】現地で印象に残ったことや気づきをメモしよう</vt:lpstr>
      <vt:lpstr> 【旅アト学習】旅行を振り返ろう</vt:lpstr>
      <vt:lpstr> 【旅アト学習】自分の地域を考えよう</vt:lpstr>
      <vt:lpstr> 【旅アト学習】自分たちにできることを考えよう</vt:lpstr>
      <vt:lpstr> 【旅アト学習】発表記録をつくろう</vt:lpstr>
      <vt:lpstr> ■発表用シート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虎田 寛之</dc:creator>
  <cp:lastModifiedBy>光井 啓二(JTB)</cp:lastModifiedBy>
  <cp:revision>495</cp:revision>
  <cp:lastPrinted>2026-01-21T09:08:50Z</cp:lastPrinted>
  <dcterms:created xsi:type="dcterms:W3CDTF">2020-05-29T08:06:38Z</dcterms:created>
  <dcterms:modified xsi:type="dcterms:W3CDTF">2026-01-28T05:53:02Z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0x0101009298DCC38CBDFC42AA744E3ABCEC85FD</vt:lpwstr>
  </property>
</Properties>
</file>