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Lst>
  <p:notesMasterIdLst>
    <p:notesMasterId r:id="rId26"/>
  </p:notesMasterIdLst>
  <p:sldIdLst>
    <p:sldId id="329" r:id="rId2"/>
    <p:sldId id="256" r:id="rId3"/>
    <p:sldId id="340" r:id="rId4"/>
    <p:sldId id="339" r:id="rId5"/>
    <p:sldId id="295" r:id="rId6"/>
    <p:sldId id="298" r:id="rId7"/>
    <p:sldId id="299" r:id="rId8"/>
    <p:sldId id="296" r:id="rId9"/>
    <p:sldId id="297" r:id="rId10"/>
    <p:sldId id="316" r:id="rId11"/>
    <p:sldId id="330" r:id="rId12"/>
    <p:sldId id="300" r:id="rId13"/>
    <p:sldId id="331" r:id="rId14"/>
    <p:sldId id="332" r:id="rId15"/>
    <p:sldId id="333" r:id="rId16"/>
    <p:sldId id="334" r:id="rId17"/>
    <p:sldId id="288" r:id="rId18"/>
    <p:sldId id="289" r:id="rId19"/>
    <p:sldId id="290" r:id="rId20"/>
    <p:sldId id="313" r:id="rId21"/>
    <p:sldId id="306" r:id="rId22"/>
    <p:sldId id="282" r:id="rId23"/>
    <p:sldId id="279" r:id="rId24"/>
    <p:sldId id="284" r:id="rId25"/>
  </p:sldIdLst>
  <p:sldSz cx="9906000" cy="6858000" type="A4"/>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120" userDrawn="1">
          <p15:clr>
            <a:srgbClr val="A4A3A4"/>
          </p15:clr>
        </p15:guide>
        <p15:guide id="3" orient="horz" pos="4178" userDrawn="1">
          <p15:clr>
            <a:srgbClr val="A4A3A4"/>
          </p15:clr>
        </p15:guide>
        <p15:guide id="4" orient="horz" pos="640" userDrawn="1">
          <p15:clr>
            <a:srgbClr val="A4A3A4"/>
          </p15:clr>
        </p15:guide>
        <p15:guide id="5" pos="308" userDrawn="1">
          <p15:clr>
            <a:srgbClr val="A4A3A4"/>
          </p15:clr>
        </p15:guide>
        <p15:guide id="6" pos="6204" userDrawn="1">
          <p15:clr>
            <a:srgbClr val="A4A3A4"/>
          </p15:clr>
        </p15:guide>
        <p15:guide id="7" pos="397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512946-D8EB-0B78-5DBD-D260F7DA68A5}" name="光井 啓二(JTB)" initials="啓光" userId="S::k_mitsui050@jtb.com::49fd1151-e5ec-469a-b004-f2a8f8cb7589" providerId="AD"/>
  <p188:author id="{B81E53A8-193F-A001-7E00-220C14318D80}" name="kangawa takuma" initials="kt" userId="S::kangawa_takuma_1@preftksm.onmicrosoft.com::20644f81-dc83-4d98-b0c6-47473b11c4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9999"/>
    <a:srgbClr val="FFEED3"/>
    <a:srgbClr val="FFFFFF"/>
    <a:srgbClr val="03DADF"/>
    <a:srgbClr val="4C966F"/>
    <a:srgbClr val="99FFCC"/>
    <a:srgbClr val="CCFFFF"/>
    <a:srgbClr val="FF66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36" autoAdjust="0"/>
    <p:restoredTop sz="96336" autoAdjust="0"/>
  </p:normalViewPr>
  <p:slideViewPr>
    <p:cSldViewPr snapToGrid="0">
      <p:cViewPr varScale="1">
        <p:scale>
          <a:sx n="104" d="100"/>
          <a:sy n="104" d="100"/>
        </p:scale>
        <p:origin x="696" y="82"/>
      </p:cViewPr>
      <p:guideLst>
        <p:guide orient="horz" pos="2183"/>
        <p:guide pos="3120"/>
        <p:guide orient="horz" pos="4178"/>
        <p:guide orient="horz" pos="640"/>
        <p:guide pos="308"/>
        <p:guide pos="6204"/>
        <p:guide pos="3977"/>
      </p:guideLst>
    </p:cSldViewPr>
  </p:slideViewPr>
  <p:notesTextViewPr>
    <p:cViewPr>
      <p:scale>
        <a:sx n="1" d="1"/>
        <a:sy n="1" d="1"/>
      </p:scale>
      <p:origin x="0" y="0"/>
    </p:cViewPr>
  </p:notesTextViewPr>
  <p:sorterViewPr>
    <p:cViewPr>
      <p:scale>
        <a:sx n="136" d="100"/>
        <a:sy n="136" d="100"/>
      </p:scale>
      <p:origin x="0" y="-4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622" cy="494813"/>
          </a:xfrm>
          <a:prstGeom prst="rect">
            <a:avLst/>
          </a:prstGeom>
        </p:spPr>
        <p:txBody>
          <a:bodyPr vert="horz" lIns="90629" tIns="45315" rIns="90629" bIns="45315" rtlCol="0"/>
          <a:lstStyle>
            <a:lvl1pPr algn="l">
              <a:defRPr sz="1100"/>
            </a:lvl1pPr>
          </a:lstStyle>
          <a:p>
            <a:endParaRPr kumimoji="1" lang="ja-JP" altLang="en-US"/>
          </a:p>
        </p:txBody>
      </p:sp>
      <p:sp>
        <p:nvSpPr>
          <p:cNvPr id="3" name="日付プレースホルダー 2"/>
          <p:cNvSpPr>
            <a:spLocks noGrp="1"/>
          </p:cNvSpPr>
          <p:nvPr>
            <p:ph type="dt" idx="1"/>
          </p:nvPr>
        </p:nvSpPr>
        <p:spPr>
          <a:xfrm>
            <a:off x="3815573" y="0"/>
            <a:ext cx="2918622" cy="494813"/>
          </a:xfrm>
          <a:prstGeom prst="rect">
            <a:avLst/>
          </a:prstGeom>
        </p:spPr>
        <p:txBody>
          <a:bodyPr vert="horz" lIns="90629" tIns="45315" rIns="90629" bIns="45315" rtlCol="0"/>
          <a:lstStyle>
            <a:lvl1pPr algn="r">
              <a:defRPr sz="1100"/>
            </a:lvl1pPr>
          </a:lstStyle>
          <a:p>
            <a:fld id="{98C12431-36B9-4935-8267-1EEBEE1423E3}" type="datetimeFigureOut">
              <a:rPr kumimoji="1" lang="ja-JP" altLang="en-US" smtClean="0"/>
              <a:t>2026/1/28</a:t>
            </a:fld>
            <a:endParaRPr kumimoji="1" lang="ja-JP" altLang="en-US"/>
          </a:p>
        </p:txBody>
      </p:sp>
      <p:sp>
        <p:nvSpPr>
          <p:cNvPr id="4" name="スライド イメージ プレースホルダー 3"/>
          <p:cNvSpPr>
            <a:spLocks noGrp="1" noRot="1" noChangeAspect="1"/>
          </p:cNvSpPr>
          <p:nvPr>
            <p:ph type="sldImg" idx="2"/>
          </p:nvPr>
        </p:nvSpPr>
        <p:spPr>
          <a:xfrm>
            <a:off x="963613" y="1233488"/>
            <a:ext cx="4808537" cy="3330575"/>
          </a:xfrm>
          <a:prstGeom prst="rect">
            <a:avLst/>
          </a:prstGeom>
          <a:noFill/>
          <a:ln w="12700">
            <a:solidFill>
              <a:prstClr val="black"/>
            </a:solidFill>
          </a:ln>
        </p:spPr>
        <p:txBody>
          <a:bodyPr vert="horz" lIns="90629" tIns="45315" rIns="90629" bIns="45315" rtlCol="0" anchor="ctr"/>
          <a:lstStyle/>
          <a:p>
            <a:endParaRPr lang="ja-JP" altLang="en-US"/>
          </a:p>
        </p:txBody>
      </p:sp>
      <p:sp>
        <p:nvSpPr>
          <p:cNvPr id="5" name="ノート プレースホルダー 4"/>
          <p:cNvSpPr>
            <a:spLocks noGrp="1"/>
          </p:cNvSpPr>
          <p:nvPr>
            <p:ph type="body" sz="quarter" idx="3"/>
          </p:nvPr>
        </p:nvSpPr>
        <p:spPr>
          <a:xfrm>
            <a:off x="673891" y="4747998"/>
            <a:ext cx="5387982" cy="3884437"/>
          </a:xfrm>
          <a:prstGeom prst="rect">
            <a:avLst/>
          </a:prstGeom>
        </p:spPr>
        <p:txBody>
          <a:bodyPr vert="horz" lIns="90629" tIns="45315" rIns="90629" bIns="4531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502"/>
            <a:ext cx="2918622" cy="494813"/>
          </a:xfrm>
          <a:prstGeom prst="rect">
            <a:avLst/>
          </a:prstGeom>
        </p:spPr>
        <p:txBody>
          <a:bodyPr vert="horz" lIns="90629" tIns="45315" rIns="90629" bIns="45315"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815573" y="9371502"/>
            <a:ext cx="2918622" cy="494813"/>
          </a:xfrm>
          <a:prstGeom prst="rect">
            <a:avLst/>
          </a:prstGeom>
        </p:spPr>
        <p:txBody>
          <a:bodyPr vert="horz" lIns="90629" tIns="45315" rIns="90629" bIns="45315" rtlCol="0" anchor="b"/>
          <a:lstStyle>
            <a:lvl1pPr algn="r">
              <a:defRPr sz="1100"/>
            </a:lvl1pPr>
          </a:lstStyle>
          <a:p>
            <a:fld id="{ED34D86E-2916-4ADA-9E88-31931EBBE193}" type="slidenum">
              <a:rPr kumimoji="1" lang="ja-JP" altLang="en-US" smtClean="0"/>
              <a:t>‹#›</a:t>
            </a:fld>
            <a:endParaRPr kumimoji="1" lang="ja-JP" altLang="en-US"/>
          </a:p>
        </p:txBody>
      </p:sp>
    </p:spTree>
    <p:extLst>
      <p:ext uri="{BB962C8B-B14F-4D97-AF65-F5344CB8AC3E}">
        <p14:creationId xmlns:p14="http://schemas.microsoft.com/office/powerpoint/2010/main" val="311164924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1:notes"/>
          <p:cNvSpPr txBox="1">
            <a:spLocks noGrp="1"/>
          </p:cNvSpPr>
          <p:nvPr>
            <p:ph type="body" idx="1"/>
          </p:nvPr>
        </p:nvSpPr>
        <p:spPr>
          <a:xfrm>
            <a:off x="646164" y="4611015"/>
            <a:ext cx="5166294" cy="3772368"/>
          </a:xfrm>
          <a:prstGeom prst="rect">
            <a:avLst/>
          </a:prstGeom>
        </p:spPr>
        <p:txBody>
          <a:bodyPr spcFirstLastPara="1" wrap="square" lIns="87550" tIns="43763" rIns="87550" bIns="43763" anchor="t" anchorCtr="0">
            <a:noAutofit/>
          </a:bodyPr>
          <a:lstStyle/>
          <a:p>
            <a:endParaRPr/>
          </a:p>
        </p:txBody>
      </p:sp>
      <p:sp>
        <p:nvSpPr>
          <p:cNvPr id="35" name="Google Shape;35;p1:notes"/>
          <p:cNvSpPr>
            <a:spLocks noGrp="1" noRot="1" noChangeAspect="1"/>
          </p:cNvSpPr>
          <p:nvPr>
            <p:ph type="sldImg" idx="2"/>
          </p:nvPr>
        </p:nvSpPr>
        <p:spPr>
          <a:xfrm>
            <a:off x="895350" y="1198563"/>
            <a:ext cx="4668838" cy="32337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A58DBF-2B52-451D-9531-F5AA55741DB4}" type="datetime1">
              <a:rPr kumimoji="1" lang="ja-JP" altLang="en-US" smtClean="0"/>
              <a:t>2026/1/28</a:t>
            </a:fld>
            <a:endParaRPr kumimoji="1" lang="ja-JP" altLang="en-US"/>
          </a:p>
        </p:txBody>
      </p:sp>
      <p:sp>
        <p:nvSpPr>
          <p:cNvPr id="7" name="テキスト ボックス 6">
            <a:extLst>
              <a:ext uri="{FF2B5EF4-FFF2-40B4-BE49-F238E27FC236}">
                <a16:creationId xmlns:a16="http://schemas.microsoft.com/office/drawing/2014/main" id="{193C3155-D855-4521-8725-0E939C5E6CF8}"/>
              </a:ext>
            </a:extLst>
          </p:cNvPr>
          <p:cNvSpPr txBox="1"/>
          <p:nvPr userDrawn="1"/>
        </p:nvSpPr>
        <p:spPr>
          <a:xfrm>
            <a:off x="0" y="-1255"/>
            <a:ext cx="9906000" cy="288412"/>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1" b="0" i="0" u="none" strike="noStrike" cap="none" spc="0" normalizeH="0" baseline="0">
                <a:ln>
                  <a:noFill/>
                </a:ln>
                <a:solidFill>
                  <a:prstClr val="white"/>
                </a:solidFill>
                <a:effectLst/>
                <a:uLnTx/>
                <a:uFillTx/>
                <a:latin typeface="Calibri" panose="020F0502020204030204"/>
                <a:ea typeface="游ゴシック" panose="020B04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ja-JP" altLang="en-US" dirty="0">
                <a:latin typeface="BIZ UDPゴシック" panose="020B0400000000000000" pitchFamily="50" charset="-128"/>
                <a:ea typeface="BIZ UDPゴシック" panose="020B0400000000000000" pitchFamily="50" charset="-128"/>
              </a:rPr>
              <a:t>　</a:t>
            </a:r>
          </a:p>
        </p:txBody>
      </p:sp>
      <p:sp>
        <p:nvSpPr>
          <p:cNvPr id="8" name="正方形/長方形 7">
            <a:extLst>
              <a:ext uri="{FF2B5EF4-FFF2-40B4-BE49-F238E27FC236}">
                <a16:creationId xmlns:a16="http://schemas.microsoft.com/office/drawing/2014/main" id="{DB456828-2777-4E50-AD64-F912CB3329CF}"/>
              </a:ext>
            </a:extLst>
          </p:cNvPr>
          <p:cNvSpPr/>
          <p:nvPr userDrawn="1"/>
        </p:nvSpPr>
        <p:spPr>
          <a:xfrm>
            <a:off x="8103008" y="15135"/>
            <a:ext cx="1800493" cy="253916"/>
          </a:xfrm>
          <a:prstGeom prst="rect">
            <a:avLst/>
          </a:prstGeom>
        </p:spPr>
        <p:txBody>
          <a:bodyPr wrap="none">
            <a:spAutoFit/>
          </a:bodyPr>
          <a:lstStyle/>
          <a:p>
            <a:r>
              <a:rPr lang="zh-TW" altLang="en-US" sz="1050" b="1" dirty="0">
                <a:solidFill>
                  <a:schemeClr val="bg1"/>
                </a:solidFill>
                <a:latin typeface="BIZ UDPゴシック" panose="020B0400000000000000" pitchFamily="50" charset="-128"/>
                <a:ea typeface="BIZ UDPゴシック" panose="020B0400000000000000" pitchFamily="50" charset="-128"/>
              </a:rPr>
              <a:t>徳島県教育旅行誘致企画書</a:t>
            </a:r>
          </a:p>
        </p:txBody>
      </p:sp>
      <p:sp>
        <p:nvSpPr>
          <p:cNvPr id="9" name="スライド番号プレースホルダ 15">
            <a:extLst>
              <a:ext uri="{FF2B5EF4-FFF2-40B4-BE49-F238E27FC236}">
                <a16:creationId xmlns:a16="http://schemas.microsoft.com/office/drawing/2014/main" id="{DD64ACDC-A9D2-4B30-8A22-9CC7B801BD69}"/>
              </a:ext>
            </a:extLst>
          </p:cNvPr>
          <p:cNvSpPr txBox="1">
            <a:spLocks/>
          </p:cNvSpPr>
          <p:nvPr userDrawn="1"/>
        </p:nvSpPr>
        <p:spPr bwMode="auto">
          <a:xfrm>
            <a:off x="4602162" y="6596743"/>
            <a:ext cx="701675" cy="263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spcBef>
                <a:spcPct val="0"/>
              </a:spcBef>
              <a:spcAft>
                <a:spcPct val="0"/>
              </a:spcAft>
            </a:pPr>
            <a:fld id="{067578E2-5662-41EB-9EAE-62B953A23BEB}" type="slidenum">
              <a:rPr kumimoji="1" lang="en-US" altLang="ja-JP" sz="1200">
                <a:solidFill>
                  <a:schemeClr val="tx1"/>
                </a:solidFill>
                <a:latin typeface="BIZ UDPゴシック" panose="020B0400000000000000" pitchFamily="50" charset="-128"/>
                <a:ea typeface="BIZ UDPゴシック" panose="020B0400000000000000" pitchFamily="50" charset="-128"/>
              </a:rPr>
              <a:pPr algn="ctr" defTabSz="914400" fontAlgn="base">
                <a:spcBef>
                  <a:spcPct val="0"/>
                </a:spcBef>
                <a:spcAft>
                  <a:spcPct val="0"/>
                </a:spcAft>
              </a:pPr>
              <a:t>‹#›</a:t>
            </a:fld>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D0D0D2DB-8B17-9C70-8467-2AA3B1E6148C}"/>
              </a:ext>
            </a:extLst>
          </p:cNvPr>
          <p:cNvSpPr txBox="1"/>
          <p:nvPr userDrawn="1"/>
        </p:nvSpPr>
        <p:spPr>
          <a:xfrm>
            <a:off x="0" y="-88740"/>
            <a:ext cx="638383" cy="461665"/>
          </a:xfrm>
          <a:prstGeom prst="rect">
            <a:avLst/>
          </a:prstGeom>
          <a:noFill/>
        </p:spPr>
        <p:txBody>
          <a:bodyPr wrap="square" rtlCol="0">
            <a:spAutoFit/>
          </a:bodyPr>
          <a:lstStyle/>
          <a:p>
            <a:pPr algn="ctr"/>
            <a:r>
              <a:rPr lang="en-US" altLang="ja-JP" sz="2400" b="1" dirty="0">
                <a:solidFill>
                  <a:schemeClr val="bg1"/>
                </a:solidFill>
                <a:latin typeface="Agency FB" panose="020B0503020202020204" pitchFamily="34" charset="0"/>
              </a:rPr>
              <a:t>01</a:t>
            </a:r>
            <a:endParaRPr lang="ja-JP" altLang="en-US" sz="2400" b="1" dirty="0">
              <a:solidFill>
                <a:schemeClr val="bg1"/>
              </a:solidFill>
              <a:latin typeface="Agency FB" panose="020B0503020202020204" pitchFamily="34" charset="0"/>
            </a:endParaRPr>
          </a:p>
        </p:txBody>
      </p:sp>
    </p:spTree>
    <p:extLst>
      <p:ext uri="{BB962C8B-B14F-4D97-AF65-F5344CB8AC3E}">
        <p14:creationId xmlns:p14="http://schemas.microsoft.com/office/powerpoint/2010/main" val="18625685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C0F1C900-7B79-60B0-268C-FE79E282B2FA}"/>
              </a:ext>
            </a:extLst>
          </p:cNvPr>
          <p:cNvSpPr txBox="1">
            <a:spLocks/>
          </p:cNvSpPr>
          <p:nvPr userDrawn="1"/>
        </p:nvSpPr>
        <p:spPr>
          <a:xfrm>
            <a:off x="0" y="-27165"/>
            <a:ext cx="9905999" cy="708202"/>
          </a:xfrm>
          <a:prstGeom prst="rect">
            <a:avLst/>
          </a:prstGeom>
          <a:solidFill>
            <a:srgbClr val="00668D"/>
          </a:solidFill>
        </p:spPr>
        <p:txBody>
          <a:bodyPr vert="horz" wrap="square" lIns="0" tIns="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12700">
              <a:lnSpc>
                <a:spcPct val="100000"/>
              </a:lnSpc>
              <a:spcBef>
                <a:spcPts val="100"/>
              </a:spcBef>
              <a:defRPr/>
            </a:pPr>
            <a:endParaRPr lang="ja-JP" altLang="en-US" sz="2400" b="1" dirty="0">
              <a:solidFill>
                <a:schemeClr val="bg1"/>
              </a:solidFill>
              <a:latin typeface="BIZ UDPゴシック" panose="020B0400000000000000" pitchFamily="50" charset="-128"/>
              <a:ea typeface="BIZ UDPゴシック" panose="020B0400000000000000" pitchFamily="50" charset="-128"/>
              <a:cs typeface="Yu Gothic"/>
            </a:endParaRPr>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A96DE6C9-81E6-4CF0-9B61-7B837FBECF94}" type="datetime1">
              <a:rPr kumimoji="1" lang="ja-JP" altLang="en-US" smtClean="0"/>
              <a:t>2026/1/28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082488" y="359404"/>
            <a:ext cx="823511" cy="305073"/>
          </a:xfrm>
        </p:spPr>
        <p:txBody>
          <a:bodyPr/>
          <a:lstStyle>
            <a:lvl1pPr algn="ctr">
              <a:defRPr sz="1200" b="1">
                <a:solidFill>
                  <a:schemeClr val="bg1"/>
                </a:solidFill>
                <a:latin typeface="HG丸ｺﾞｼｯｸM-PRO" panose="020F0600000000000000" pitchFamily="50" charset="-128"/>
                <a:ea typeface="HG丸ｺﾞｼｯｸM-PRO" panose="020F0600000000000000" pitchFamily="50" charset="-128"/>
              </a:defRPr>
            </a:lvl1pPr>
          </a:lstStyle>
          <a:p>
            <a:fld id="{CBF46457-1B9F-4FAC-BEFB-EEAA1D48BCDA}" type="slidenum">
              <a:rPr kumimoji="1" lang="ja-JP" altLang="en-US" smtClean="0"/>
              <a:pPr/>
              <a:t>‹#›</a:t>
            </a:fld>
            <a:endParaRPr kumimoji="1" lang="ja-JP" altLang="en-US" dirty="0"/>
          </a:p>
        </p:txBody>
      </p:sp>
      <p:sp>
        <p:nvSpPr>
          <p:cNvPr id="27" name="タイトル 1">
            <a:extLst>
              <a:ext uri="{FF2B5EF4-FFF2-40B4-BE49-F238E27FC236}">
                <a16:creationId xmlns:a16="http://schemas.microsoft.com/office/drawing/2014/main" id="{46933459-540A-9CA2-A8FF-36E134EE3579}"/>
              </a:ext>
            </a:extLst>
          </p:cNvPr>
          <p:cNvSpPr txBox="1">
            <a:spLocks/>
          </p:cNvSpPr>
          <p:nvPr userDrawn="1"/>
        </p:nvSpPr>
        <p:spPr>
          <a:xfrm>
            <a:off x="7375584" y="0"/>
            <a:ext cx="2530415" cy="332239"/>
          </a:xfrm>
          <a:prstGeom prst="rect">
            <a:avLst/>
          </a:prstGeom>
          <a:noFill/>
        </p:spPr>
        <p:txBody>
          <a:bodyPr vert="horz" wrap="none" lIns="91440" tIns="0" rIns="91440" bIns="0" rtlCol="0"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lnSpc>
                <a:spcPct val="100000"/>
              </a:lnSpc>
            </a:pPr>
            <a:r>
              <a:rPr lang="zh-TW" altLang="en-US" sz="1400" b="1" spc="0" dirty="0">
                <a:solidFill>
                  <a:schemeClr val="bg1"/>
                </a:solidFill>
                <a:latin typeface="BIZ UDPゴシック" panose="020B0400000000000000" pitchFamily="50" charset="-128"/>
                <a:ea typeface="BIZ UDPゴシック" panose="020B0400000000000000" pitchFamily="50" charset="-128"/>
                <a:cs typeface="MS UI Gothic"/>
              </a:rPr>
              <a:t>徳島県教育旅行誘致企画書</a:t>
            </a:r>
            <a:endParaRPr lang="ja-JP" altLang="en-US" sz="1400" spc="0" dirty="0">
              <a:solidFill>
                <a:schemeClr val="bg1"/>
              </a:solidFill>
              <a:latin typeface="BIZ UDPゴシック" panose="020B0400000000000000" pitchFamily="50" charset="-128"/>
              <a:ea typeface="BIZ UDPゴシック" panose="020B0400000000000000" pitchFamily="50" charset="-128"/>
            </a:endParaRPr>
          </a:p>
        </p:txBody>
      </p:sp>
      <p:cxnSp>
        <p:nvCxnSpPr>
          <p:cNvPr id="10" name="直線コネクタ 9">
            <a:extLst>
              <a:ext uri="{FF2B5EF4-FFF2-40B4-BE49-F238E27FC236}">
                <a16:creationId xmlns:a16="http://schemas.microsoft.com/office/drawing/2014/main" id="{CA0EE603-35A9-ED92-0DCB-BACD9FBD7AC5}"/>
              </a:ext>
            </a:extLst>
          </p:cNvPr>
          <p:cNvCxnSpPr>
            <a:cxnSpLocks/>
          </p:cNvCxnSpPr>
          <p:nvPr userDrawn="1"/>
        </p:nvCxnSpPr>
        <p:spPr>
          <a:xfrm>
            <a:off x="2147977" y="397168"/>
            <a:ext cx="0" cy="2352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113F5BE2-322A-3383-C10E-AA924B3FF747}"/>
              </a:ext>
            </a:extLst>
          </p:cNvPr>
          <p:cNvCxnSpPr>
            <a:cxnSpLocks/>
          </p:cNvCxnSpPr>
          <p:nvPr userDrawn="1"/>
        </p:nvCxnSpPr>
        <p:spPr>
          <a:xfrm>
            <a:off x="2789923" y="397168"/>
            <a:ext cx="0" cy="2352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18924C96-D7E7-1F36-9742-F8877128FCB0}"/>
              </a:ext>
            </a:extLst>
          </p:cNvPr>
          <p:cNvCxnSpPr>
            <a:cxnSpLocks/>
          </p:cNvCxnSpPr>
          <p:nvPr userDrawn="1"/>
        </p:nvCxnSpPr>
        <p:spPr>
          <a:xfrm>
            <a:off x="3618482" y="397168"/>
            <a:ext cx="0" cy="2352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C11E57A9-9E56-09A7-0B4F-5A604B38FA07}"/>
              </a:ext>
            </a:extLst>
          </p:cNvPr>
          <p:cNvCxnSpPr>
            <a:cxnSpLocks/>
          </p:cNvCxnSpPr>
          <p:nvPr userDrawn="1"/>
        </p:nvCxnSpPr>
        <p:spPr>
          <a:xfrm>
            <a:off x="5029271" y="397168"/>
            <a:ext cx="0" cy="2352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A0C107E0-AD25-C980-6C4B-07B2F8313731}"/>
              </a:ext>
            </a:extLst>
          </p:cNvPr>
          <p:cNvCxnSpPr>
            <a:cxnSpLocks/>
          </p:cNvCxnSpPr>
          <p:nvPr userDrawn="1"/>
        </p:nvCxnSpPr>
        <p:spPr>
          <a:xfrm>
            <a:off x="6451256" y="397168"/>
            <a:ext cx="0" cy="2352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51F17622-0703-EDFB-6000-65B416F38FB2}"/>
              </a:ext>
            </a:extLst>
          </p:cNvPr>
          <p:cNvCxnSpPr>
            <a:cxnSpLocks/>
          </p:cNvCxnSpPr>
          <p:nvPr userDrawn="1"/>
        </p:nvCxnSpPr>
        <p:spPr>
          <a:xfrm>
            <a:off x="7690361" y="397168"/>
            <a:ext cx="0" cy="2352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4B0B63BB-AF02-40A7-C710-980AAE87472E}"/>
              </a:ext>
            </a:extLst>
          </p:cNvPr>
          <p:cNvCxnSpPr>
            <a:cxnSpLocks/>
          </p:cNvCxnSpPr>
          <p:nvPr userDrawn="1"/>
        </p:nvCxnSpPr>
        <p:spPr>
          <a:xfrm>
            <a:off x="9082488" y="397168"/>
            <a:ext cx="0" cy="2352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78A2E5DF-00AD-BA2D-E638-C64B5F1854B0}"/>
              </a:ext>
            </a:extLst>
          </p:cNvPr>
          <p:cNvSpPr txBox="1">
            <a:spLocks/>
          </p:cNvSpPr>
          <p:nvPr userDrawn="1"/>
        </p:nvSpPr>
        <p:spPr>
          <a:xfrm>
            <a:off x="2117585" y="372231"/>
            <a:ext cx="7085612" cy="299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1200" b="1" kern="1200">
                <a:solidFill>
                  <a:schemeClr val="bg1"/>
                </a:solidFill>
                <a:latin typeface="BIZ UDPゴシック" panose="020B0400000000000000" pitchFamily="50" charset="-128"/>
                <a:ea typeface="BIZ UDPゴシック" panose="020B0400000000000000" pitchFamily="50" charset="-128"/>
                <a:cs typeface="+mj-cs"/>
              </a:defRPr>
            </a:lvl1pPr>
          </a:lstStyle>
          <a:p>
            <a:r>
              <a:rPr lang="ja-JP" altLang="en-US" dirty="0"/>
              <a:t>  目次　    メリット　     学習プログラム   　   体験コンテンツ　     モデルコース　      宿泊・アクセス</a:t>
            </a:r>
            <a:endParaRPr lang="en-US" dirty="0"/>
          </a:p>
        </p:txBody>
      </p:sp>
      <p:pic>
        <p:nvPicPr>
          <p:cNvPr id="11" name="図 10">
            <a:extLst>
              <a:ext uri="{FF2B5EF4-FFF2-40B4-BE49-F238E27FC236}">
                <a16:creationId xmlns:a16="http://schemas.microsoft.com/office/drawing/2014/main" id="{7A5F416F-EACB-CD95-865B-C2301D9C12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018" y="37516"/>
            <a:ext cx="654171" cy="599912"/>
          </a:xfrm>
          <a:prstGeom prst="rect">
            <a:avLst/>
          </a:prstGeom>
        </p:spPr>
      </p:pic>
    </p:spTree>
    <p:extLst>
      <p:ext uri="{BB962C8B-B14F-4D97-AF65-F5344CB8AC3E}">
        <p14:creationId xmlns:p14="http://schemas.microsoft.com/office/powerpoint/2010/main" val="671656304"/>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A58DBF-2B52-451D-9531-F5AA55741DB4}" type="datetime1">
              <a:rPr kumimoji="1" lang="ja-JP" altLang="en-US" smtClean="0"/>
              <a:t>2026/1/28</a:t>
            </a:fld>
            <a:endParaRPr kumimoji="1" lang="ja-JP" altLang="en-US"/>
          </a:p>
        </p:txBody>
      </p:sp>
      <p:sp>
        <p:nvSpPr>
          <p:cNvPr id="7" name="テキスト ボックス 6">
            <a:extLst>
              <a:ext uri="{FF2B5EF4-FFF2-40B4-BE49-F238E27FC236}">
                <a16:creationId xmlns:a16="http://schemas.microsoft.com/office/drawing/2014/main" id="{193C3155-D855-4521-8725-0E939C5E6CF8}"/>
              </a:ext>
            </a:extLst>
          </p:cNvPr>
          <p:cNvSpPr txBox="1"/>
          <p:nvPr userDrawn="1"/>
        </p:nvSpPr>
        <p:spPr>
          <a:xfrm>
            <a:off x="0" y="-1255"/>
            <a:ext cx="9906000" cy="288412"/>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1" b="0" i="0" u="none" strike="noStrike" cap="none" spc="0" normalizeH="0" baseline="0">
                <a:ln>
                  <a:noFill/>
                </a:ln>
                <a:solidFill>
                  <a:prstClr val="white"/>
                </a:solidFill>
                <a:effectLst/>
                <a:uLnTx/>
                <a:uFillTx/>
                <a:latin typeface="Calibri" panose="020F0502020204030204"/>
                <a:ea typeface="游ゴシック" panose="020B04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ja-JP" altLang="en-US" dirty="0">
                <a:latin typeface="BIZ UDPゴシック" panose="020B0400000000000000" pitchFamily="50" charset="-128"/>
                <a:ea typeface="BIZ UDPゴシック" panose="020B0400000000000000" pitchFamily="50" charset="-128"/>
              </a:rPr>
              <a:t>　</a:t>
            </a:r>
          </a:p>
        </p:txBody>
      </p:sp>
      <p:sp>
        <p:nvSpPr>
          <p:cNvPr id="8" name="正方形/長方形 7">
            <a:extLst>
              <a:ext uri="{FF2B5EF4-FFF2-40B4-BE49-F238E27FC236}">
                <a16:creationId xmlns:a16="http://schemas.microsoft.com/office/drawing/2014/main" id="{DB456828-2777-4E50-AD64-F912CB3329CF}"/>
              </a:ext>
            </a:extLst>
          </p:cNvPr>
          <p:cNvSpPr/>
          <p:nvPr userDrawn="1"/>
        </p:nvSpPr>
        <p:spPr>
          <a:xfrm>
            <a:off x="8103008" y="15135"/>
            <a:ext cx="1800493" cy="253916"/>
          </a:xfrm>
          <a:prstGeom prst="rect">
            <a:avLst/>
          </a:prstGeom>
        </p:spPr>
        <p:txBody>
          <a:bodyPr wrap="none">
            <a:spAutoFit/>
          </a:bodyPr>
          <a:lstStyle/>
          <a:p>
            <a:r>
              <a:rPr lang="zh-TW" altLang="en-US" sz="1050" b="1" dirty="0">
                <a:solidFill>
                  <a:schemeClr val="bg1"/>
                </a:solidFill>
                <a:latin typeface="BIZ UDPゴシック" panose="020B0400000000000000" pitchFamily="50" charset="-128"/>
                <a:ea typeface="BIZ UDPゴシック" panose="020B0400000000000000" pitchFamily="50" charset="-128"/>
              </a:rPr>
              <a:t>徳島県教育旅行誘致企画書</a:t>
            </a:r>
          </a:p>
        </p:txBody>
      </p:sp>
      <p:sp>
        <p:nvSpPr>
          <p:cNvPr id="9" name="スライド番号プレースホルダ 15">
            <a:extLst>
              <a:ext uri="{FF2B5EF4-FFF2-40B4-BE49-F238E27FC236}">
                <a16:creationId xmlns:a16="http://schemas.microsoft.com/office/drawing/2014/main" id="{DD64ACDC-A9D2-4B30-8A22-9CC7B801BD69}"/>
              </a:ext>
            </a:extLst>
          </p:cNvPr>
          <p:cNvSpPr txBox="1">
            <a:spLocks/>
          </p:cNvSpPr>
          <p:nvPr userDrawn="1"/>
        </p:nvSpPr>
        <p:spPr bwMode="auto">
          <a:xfrm>
            <a:off x="4602162" y="6596743"/>
            <a:ext cx="701675" cy="263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spcBef>
                <a:spcPct val="0"/>
              </a:spcBef>
              <a:spcAft>
                <a:spcPct val="0"/>
              </a:spcAft>
            </a:pPr>
            <a:fld id="{067578E2-5662-41EB-9EAE-62B953A23BEB}" type="slidenum">
              <a:rPr kumimoji="1" lang="en-US" altLang="ja-JP" sz="1200">
                <a:solidFill>
                  <a:schemeClr val="tx1"/>
                </a:solidFill>
                <a:latin typeface="BIZ UDPゴシック" panose="020B0400000000000000" pitchFamily="50" charset="-128"/>
                <a:ea typeface="BIZ UDPゴシック" panose="020B0400000000000000" pitchFamily="50" charset="-128"/>
              </a:rPr>
              <a:pPr algn="ctr" defTabSz="914400" fontAlgn="base">
                <a:spcBef>
                  <a:spcPct val="0"/>
                </a:spcBef>
                <a:spcAft>
                  <a:spcPct val="0"/>
                </a:spcAft>
              </a:pPr>
              <a:t>‹#›</a:t>
            </a:fld>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D0D0D2DB-8B17-9C70-8467-2AA3B1E6148C}"/>
              </a:ext>
            </a:extLst>
          </p:cNvPr>
          <p:cNvSpPr txBox="1"/>
          <p:nvPr userDrawn="1"/>
        </p:nvSpPr>
        <p:spPr>
          <a:xfrm>
            <a:off x="0" y="-88740"/>
            <a:ext cx="638383" cy="461665"/>
          </a:xfrm>
          <a:prstGeom prst="rect">
            <a:avLst/>
          </a:prstGeom>
          <a:noFill/>
        </p:spPr>
        <p:txBody>
          <a:bodyPr wrap="square" rtlCol="0">
            <a:spAutoFit/>
          </a:bodyPr>
          <a:lstStyle/>
          <a:p>
            <a:pPr algn="ctr"/>
            <a:r>
              <a:rPr lang="en-US" altLang="ja-JP" sz="2400" b="1" dirty="0">
                <a:solidFill>
                  <a:schemeClr val="bg1"/>
                </a:solidFill>
                <a:latin typeface="Agency FB" panose="020B0503020202020204" pitchFamily="34" charset="0"/>
              </a:rPr>
              <a:t>02</a:t>
            </a:r>
            <a:endParaRPr lang="ja-JP" altLang="en-US" sz="2400" b="1" dirty="0">
              <a:solidFill>
                <a:schemeClr val="bg1"/>
              </a:solidFill>
              <a:latin typeface="Agency FB" panose="020B0503020202020204" pitchFamily="34" charset="0"/>
            </a:endParaRPr>
          </a:p>
        </p:txBody>
      </p:sp>
    </p:spTree>
    <p:extLst>
      <p:ext uri="{BB962C8B-B14F-4D97-AF65-F5344CB8AC3E}">
        <p14:creationId xmlns:p14="http://schemas.microsoft.com/office/powerpoint/2010/main" val="1694918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A58DBF-2B52-451D-9531-F5AA55741DB4}" type="datetime1">
              <a:rPr kumimoji="1" lang="ja-JP" altLang="en-US" smtClean="0"/>
              <a:t>2026/1/28</a:t>
            </a:fld>
            <a:endParaRPr kumimoji="1" lang="ja-JP" altLang="en-US"/>
          </a:p>
        </p:txBody>
      </p:sp>
      <p:sp>
        <p:nvSpPr>
          <p:cNvPr id="7" name="テキスト ボックス 6">
            <a:extLst>
              <a:ext uri="{FF2B5EF4-FFF2-40B4-BE49-F238E27FC236}">
                <a16:creationId xmlns:a16="http://schemas.microsoft.com/office/drawing/2014/main" id="{193C3155-D855-4521-8725-0E939C5E6CF8}"/>
              </a:ext>
            </a:extLst>
          </p:cNvPr>
          <p:cNvSpPr txBox="1"/>
          <p:nvPr userDrawn="1"/>
        </p:nvSpPr>
        <p:spPr>
          <a:xfrm>
            <a:off x="0" y="-1255"/>
            <a:ext cx="9906000" cy="288412"/>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1" b="0" i="0" u="none" strike="noStrike" cap="none" spc="0" normalizeH="0" baseline="0">
                <a:ln>
                  <a:noFill/>
                </a:ln>
                <a:solidFill>
                  <a:prstClr val="white"/>
                </a:solidFill>
                <a:effectLst/>
                <a:uLnTx/>
                <a:uFillTx/>
                <a:latin typeface="Calibri" panose="020F0502020204030204"/>
                <a:ea typeface="游ゴシック" panose="020B04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ja-JP" altLang="en-US" dirty="0">
                <a:latin typeface="BIZ UDPゴシック" panose="020B0400000000000000" pitchFamily="50" charset="-128"/>
                <a:ea typeface="BIZ UDPゴシック" panose="020B0400000000000000" pitchFamily="50" charset="-128"/>
              </a:rPr>
              <a:t>　</a:t>
            </a:r>
          </a:p>
        </p:txBody>
      </p:sp>
      <p:sp>
        <p:nvSpPr>
          <p:cNvPr id="8" name="正方形/長方形 7">
            <a:extLst>
              <a:ext uri="{FF2B5EF4-FFF2-40B4-BE49-F238E27FC236}">
                <a16:creationId xmlns:a16="http://schemas.microsoft.com/office/drawing/2014/main" id="{DB456828-2777-4E50-AD64-F912CB3329CF}"/>
              </a:ext>
            </a:extLst>
          </p:cNvPr>
          <p:cNvSpPr/>
          <p:nvPr userDrawn="1"/>
        </p:nvSpPr>
        <p:spPr>
          <a:xfrm>
            <a:off x="8103008" y="15135"/>
            <a:ext cx="1800493" cy="253916"/>
          </a:xfrm>
          <a:prstGeom prst="rect">
            <a:avLst/>
          </a:prstGeom>
        </p:spPr>
        <p:txBody>
          <a:bodyPr wrap="none">
            <a:spAutoFit/>
          </a:bodyPr>
          <a:lstStyle/>
          <a:p>
            <a:r>
              <a:rPr lang="zh-TW" altLang="en-US" sz="1050" b="1" dirty="0">
                <a:solidFill>
                  <a:schemeClr val="bg1"/>
                </a:solidFill>
                <a:latin typeface="BIZ UDPゴシック" panose="020B0400000000000000" pitchFamily="50" charset="-128"/>
                <a:ea typeface="BIZ UDPゴシック" panose="020B0400000000000000" pitchFamily="50" charset="-128"/>
              </a:rPr>
              <a:t>徳島県教育旅行誘致企画書</a:t>
            </a:r>
          </a:p>
        </p:txBody>
      </p:sp>
      <p:sp>
        <p:nvSpPr>
          <p:cNvPr id="9" name="スライド番号プレースホルダ 15">
            <a:extLst>
              <a:ext uri="{FF2B5EF4-FFF2-40B4-BE49-F238E27FC236}">
                <a16:creationId xmlns:a16="http://schemas.microsoft.com/office/drawing/2014/main" id="{DD64ACDC-A9D2-4B30-8A22-9CC7B801BD69}"/>
              </a:ext>
            </a:extLst>
          </p:cNvPr>
          <p:cNvSpPr txBox="1">
            <a:spLocks/>
          </p:cNvSpPr>
          <p:nvPr userDrawn="1"/>
        </p:nvSpPr>
        <p:spPr bwMode="auto">
          <a:xfrm>
            <a:off x="4602162" y="6596743"/>
            <a:ext cx="701675" cy="263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spcBef>
                <a:spcPct val="0"/>
              </a:spcBef>
              <a:spcAft>
                <a:spcPct val="0"/>
              </a:spcAft>
            </a:pPr>
            <a:fld id="{067578E2-5662-41EB-9EAE-62B953A23BEB}" type="slidenum">
              <a:rPr kumimoji="1" lang="en-US" altLang="ja-JP" sz="1200">
                <a:solidFill>
                  <a:schemeClr val="tx1"/>
                </a:solidFill>
                <a:latin typeface="BIZ UDPゴシック" panose="020B0400000000000000" pitchFamily="50" charset="-128"/>
                <a:ea typeface="BIZ UDPゴシック" panose="020B0400000000000000" pitchFamily="50" charset="-128"/>
              </a:rPr>
              <a:pPr algn="ctr" defTabSz="914400" fontAlgn="base">
                <a:spcBef>
                  <a:spcPct val="0"/>
                </a:spcBef>
                <a:spcAft>
                  <a:spcPct val="0"/>
                </a:spcAft>
              </a:pPr>
              <a:t>‹#›</a:t>
            </a:fld>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D0D0D2DB-8B17-9C70-8467-2AA3B1E6148C}"/>
              </a:ext>
            </a:extLst>
          </p:cNvPr>
          <p:cNvSpPr txBox="1"/>
          <p:nvPr userDrawn="1"/>
        </p:nvSpPr>
        <p:spPr>
          <a:xfrm>
            <a:off x="0" y="-88740"/>
            <a:ext cx="638383" cy="461665"/>
          </a:xfrm>
          <a:prstGeom prst="rect">
            <a:avLst/>
          </a:prstGeom>
          <a:noFill/>
        </p:spPr>
        <p:txBody>
          <a:bodyPr wrap="square" rtlCol="0">
            <a:spAutoFit/>
          </a:bodyPr>
          <a:lstStyle/>
          <a:p>
            <a:pPr algn="ctr"/>
            <a:r>
              <a:rPr lang="en-US" altLang="ja-JP" sz="2400" b="1" dirty="0">
                <a:solidFill>
                  <a:schemeClr val="bg1"/>
                </a:solidFill>
                <a:latin typeface="Agency FB" panose="020B0503020202020204" pitchFamily="34" charset="0"/>
              </a:rPr>
              <a:t>03</a:t>
            </a:r>
            <a:endParaRPr lang="ja-JP" altLang="en-US" sz="2400" b="1" dirty="0">
              <a:solidFill>
                <a:schemeClr val="bg1"/>
              </a:solidFill>
              <a:latin typeface="Agency FB" panose="020B0503020202020204" pitchFamily="34" charset="0"/>
            </a:endParaRPr>
          </a:p>
        </p:txBody>
      </p:sp>
    </p:spTree>
    <p:extLst>
      <p:ext uri="{BB962C8B-B14F-4D97-AF65-F5344CB8AC3E}">
        <p14:creationId xmlns:p14="http://schemas.microsoft.com/office/powerpoint/2010/main" val="19542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A58DBF-2B52-451D-9531-F5AA55741DB4}" type="datetime1">
              <a:rPr kumimoji="1" lang="ja-JP" altLang="en-US" smtClean="0"/>
              <a:t>2026/1/28</a:t>
            </a:fld>
            <a:endParaRPr kumimoji="1" lang="ja-JP" altLang="en-US"/>
          </a:p>
        </p:txBody>
      </p:sp>
      <p:sp>
        <p:nvSpPr>
          <p:cNvPr id="7" name="テキスト ボックス 6">
            <a:extLst>
              <a:ext uri="{FF2B5EF4-FFF2-40B4-BE49-F238E27FC236}">
                <a16:creationId xmlns:a16="http://schemas.microsoft.com/office/drawing/2014/main" id="{193C3155-D855-4521-8725-0E939C5E6CF8}"/>
              </a:ext>
            </a:extLst>
          </p:cNvPr>
          <p:cNvSpPr txBox="1"/>
          <p:nvPr userDrawn="1"/>
        </p:nvSpPr>
        <p:spPr>
          <a:xfrm>
            <a:off x="0" y="-1255"/>
            <a:ext cx="9906000" cy="288412"/>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1" b="0" i="0" u="none" strike="noStrike" cap="none" spc="0" normalizeH="0" baseline="0">
                <a:ln>
                  <a:noFill/>
                </a:ln>
                <a:solidFill>
                  <a:prstClr val="white"/>
                </a:solidFill>
                <a:effectLst/>
                <a:uLnTx/>
                <a:uFillTx/>
                <a:latin typeface="Calibri" panose="020F0502020204030204"/>
                <a:ea typeface="游ゴシック" panose="020B04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ja-JP" altLang="en-US" dirty="0">
                <a:latin typeface="BIZ UDPゴシック" panose="020B0400000000000000" pitchFamily="50" charset="-128"/>
                <a:ea typeface="BIZ UDPゴシック" panose="020B0400000000000000" pitchFamily="50" charset="-128"/>
              </a:rPr>
              <a:t>　</a:t>
            </a:r>
          </a:p>
        </p:txBody>
      </p:sp>
      <p:sp>
        <p:nvSpPr>
          <p:cNvPr id="8" name="正方形/長方形 7">
            <a:extLst>
              <a:ext uri="{FF2B5EF4-FFF2-40B4-BE49-F238E27FC236}">
                <a16:creationId xmlns:a16="http://schemas.microsoft.com/office/drawing/2014/main" id="{DB456828-2777-4E50-AD64-F912CB3329CF}"/>
              </a:ext>
            </a:extLst>
          </p:cNvPr>
          <p:cNvSpPr/>
          <p:nvPr userDrawn="1"/>
        </p:nvSpPr>
        <p:spPr>
          <a:xfrm>
            <a:off x="8103008" y="15135"/>
            <a:ext cx="1800493" cy="253916"/>
          </a:xfrm>
          <a:prstGeom prst="rect">
            <a:avLst/>
          </a:prstGeom>
        </p:spPr>
        <p:txBody>
          <a:bodyPr wrap="none">
            <a:spAutoFit/>
          </a:bodyPr>
          <a:lstStyle/>
          <a:p>
            <a:r>
              <a:rPr lang="zh-TW" altLang="en-US" sz="1050" b="1" dirty="0">
                <a:solidFill>
                  <a:schemeClr val="bg1"/>
                </a:solidFill>
                <a:latin typeface="BIZ UDPゴシック" panose="020B0400000000000000" pitchFamily="50" charset="-128"/>
                <a:ea typeface="BIZ UDPゴシック" panose="020B0400000000000000" pitchFamily="50" charset="-128"/>
              </a:rPr>
              <a:t>徳島県教育旅行誘致企画書</a:t>
            </a:r>
          </a:p>
        </p:txBody>
      </p:sp>
      <p:sp>
        <p:nvSpPr>
          <p:cNvPr id="9" name="スライド番号プレースホルダ 15">
            <a:extLst>
              <a:ext uri="{FF2B5EF4-FFF2-40B4-BE49-F238E27FC236}">
                <a16:creationId xmlns:a16="http://schemas.microsoft.com/office/drawing/2014/main" id="{DD64ACDC-A9D2-4B30-8A22-9CC7B801BD69}"/>
              </a:ext>
            </a:extLst>
          </p:cNvPr>
          <p:cNvSpPr txBox="1">
            <a:spLocks/>
          </p:cNvSpPr>
          <p:nvPr userDrawn="1"/>
        </p:nvSpPr>
        <p:spPr bwMode="auto">
          <a:xfrm>
            <a:off x="4602162" y="6596743"/>
            <a:ext cx="701675" cy="263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spcBef>
                <a:spcPct val="0"/>
              </a:spcBef>
              <a:spcAft>
                <a:spcPct val="0"/>
              </a:spcAft>
            </a:pPr>
            <a:fld id="{067578E2-5662-41EB-9EAE-62B953A23BEB}" type="slidenum">
              <a:rPr kumimoji="1" lang="en-US" altLang="ja-JP" sz="1200">
                <a:solidFill>
                  <a:schemeClr val="tx1"/>
                </a:solidFill>
                <a:latin typeface="BIZ UDPゴシック" panose="020B0400000000000000" pitchFamily="50" charset="-128"/>
                <a:ea typeface="BIZ UDPゴシック" panose="020B0400000000000000" pitchFamily="50" charset="-128"/>
              </a:rPr>
              <a:pPr algn="ctr" defTabSz="914400" fontAlgn="base">
                <a:spcBef>
                  <a:spcPct val="0"/>
                </a:spcBef>
                <a:spcAft>
                  <a:spcPct val="0"/>
                </a:spcAft>
              </a:pPr>
              <a:t>‹#›</a:t>
            </a:fld>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D0D0D2DB-8B17-9C70-8467-2AA3B1E6148C}"/>
              </a:ext>
            </a:extLst>
          </p:cNvPr>
          <p:cNvSpPr txBox="1"/>
          <p:nvPr userDrawn="1"/>
        </p:nvSpPr>
        <p:spPr>
          <a:xfrm>
            <a:off x="0" y="-88740"/>
            <a:ext cx="638383" cy="461665"/>
          </a:xfrm>
          <a:prstGeom prst="rect">
            <a:avLst/>
          </a:prstGeom>
          <a:noFill/>
        </p:spPr>
        <p:txBody>
          <a:bodyPr wrap="square" rtlCol="0">
            <a:spAutoFit/>
          </a:bodyPr>
          <a:lstStyle/>
          <a:p>
            <a:pPr algn="ctr"/>
            <a:r>
              <a:rPr lang="en-US" altLang="ja-JP" sz="2400" b="1" dirty="0">
                <a:solidFill>
                  <a:schemeClr val="bg1"/>
                </a:solidFill>
                <a:latin typeface="Agency FB" panose="020B0503020202020204" pitchFamily="34" charset="0"/>
              </a:rPr>
              <a:t>04</a:t>
            </a:r>
            <a:endParaRPr lang="ja-JP" altLang="en-US" sz="2400" b="1" dirty="0">
              <a:solidFill>
                <a:schemeClr val="bg1"/>
              </a:solidFill>
              <a:latin typeface="Agency FB" panose="020B0503020202020204" pitchFamily="34" charset="0"/>
            </a:endParaRPr>
          </a:p>
        </p:txBody>
      </p:sp>
    </p:spTree>
    <p:extLst>
      <p:ext uri="{BB962C8B-B14F-4D97-AF65-F5344CB8AC3E}">
        <p14:creationId xmlns:p14="http://schemas.microsoft.com/office/powerpoint/2010/main" val="17090269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A58DBF-2B52-451D-9531-F5AA55741DB4}" type="datetime1">
              <a:rPr kumimoji="1" lang="ja-JP" altLang="en-US" smtClean="0"/>
              <a:t>2026/1/28</a:t>
            </a:fld>
            <a:endParaRPr kumimoji="1" lang="ja-JP" altLang="en-US"/>
          </a:p>
        </p:txBody>
      </p:sp>
      <p:sp>
        <p:nvSpPr>
          <p:cNvPr id="7" name="テキスト ボックス 6">
            <a:extLst>
              <a:ext uri="{FF2B5EF4-FFF2-40B4-BE49-F238E27FC236}">
                <a16:creationId xmlns:a16="http://schemas.microsoft.com/office/drawing/2014/main" id="{193C3155-D855-4521-8725-0E939C5E6CF8}"/>
              </a:ext>
            </a:extLst>
          </p:cNvPr>
          <p:cNvSpPr txBox="1"/>
          <p:nvPr userDrawn="1"/>
        </p:nvSpPr>
        <p:spPr>
          <a:xfrm>
            <a:off x="0" y="-1255"/>
            <a:ext cx="9906000" cy="288412"/>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1" b="0" i="0" u="none" strike="noStrike" cap="none" spc="0" normalizeH="0" baseline="0">
                <a:ln>
                  <a:noFill/>
                </a:ln>
                <a:solidFill>
                  <a:prstClr val="white"/>
                </a:solidFill>
                <a:effectLst/>
                <a:uLnTx/>
                <a:uFillTx/>
                <a:latin typeface="Calibri" panose="020F0502020204030204"/>
                <a:ea typeface="游ゴシック" panose="020B04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ja-JP" altLang="en-US" dirty="0">
                <a:latin typeface="BIZ UDPゴシック" panose="020B0400000000000000" pitchFamily="50" charset="-128"/>
                <a:ea typeface="BIZ UDPゴシック" panose="020B0400000000000000" pitchFamily="50" charset="-128"/>
              </a:rPr>
              <a:t>　</a:t>
            </a:r>
          </a:p>
        </p:txBody>
      </p:sp>
      <p:sp>
        <p:nvSpPr>
          <p:cNvPr id="8" name="正方形/長方形 7">
            <a:extLst>
              <a:ext uri="{FF2B5EF4-FFF2-40B4-BE49-F238E27FC236}">
                <a16:creationId xmlns:a16="http://schemas.microsoft.com/office/drawing/2014/main" id="{DB456828-2777-4E50-AD64-F912CB3329CF}"/>
              </a:ext>
            </a:extLst>
          </p:cNvPr>
          <p:cNvSpPr/>
          <p:nvPr userDrawn="1"/>
        </p:nvSpPr>
        <p:spPr>
          <a:xfrm>
            <a:off x="8103008" y="15135"/>
            <a:ext cx="1800493" cy="253916"/>
          </a:xfrm>
          <a:prstGeom prst="rect">
            <a:avLst/>
          </a:prstGeom>
        </p:spPr>
        <p:txBody>
          <a:bodyPr wrap="none">
            <a:spAutoFit/>
          </a:bodyPr>
          <a:lstStyle/>
          <a:p>
            <a:r>
              <a:rPr lang="zh-TW" altLang="en-US" sz="1050" b="1" dirty="0">
                <a:solidFill>
                  <a:schemeClr val="bg1"/>
                </a:solidFill>
                <a:latin typeface="BIZ UDPゴシック" panose="020B0400000000000000" pitchFamily="50" charset="-128"/>
                <a:ea typeface="BIZ UDPゴシック" panose="020B0400000000000000" pitchFamily="50" charset="-128"/>
              </a:rPr>
              <a:t>徳島県教育旅行誘致企画書</a:t>
            </a:r>
          </a:p>
        </p:txBody>
      </p:sp>
      <p:sp>
        <p:nvSpPr>
          <p:cNvPr id="9" name="スライド番号プレースホルダ 15">
            <a:extLst>
              <a:ext uri="{FF2B5EF4-FFF2-40B4-BE49-F238E27FC236}">
                <a16:creationId xmlns:a16="http://schemas.microsoft.com/office/drawing/2014/main" id="{DD64ACDC-A9D2-4B30-8A22-9CC7B801BD69}"/>
              </a:ext>
            </a:extLst>
          </p:cNvPr>
          <p:cNvSpPr txBox="1">
            <a:spLocks/>
          </p:cNvSpPr>
          <p:nvPr userDrawn="1"/>
        </p:nvSpPr>
        <p:spPr bwMode="auto">
          <a:xfrm>
            <a:off x="4602162" y="6596743"/>
            <a:ext cx="701675" cy="263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spcBef>
                <a:spcPct val="0"/>
              </a:spcBef>
              <a:spcAft>
                <a:spcPct val="0"/>
              </a:spcAft>
            </a:pPr>
            <a:fld id="{067578E2-5662-41EB-9EAE-62B953A23BEB}" type="slidenum">
              <a:rPr kumimoji="1" lang="en-US" altLang="ja-JP" sz="1200">
                <a:solidFill>
                  <a:schemeClr val="tx1"/>
                </a:solidFill>
                <a:latin typeface="BIZ UDPゴシック" panose="020B0400000000000000" pitchFamily="50" charset="-128"/>
                <a:ea typeface="BIZ UDPゴシック" panose="020B0400000000000000" pitchFamily="50" charset="-128"/>
              </a:rPr>
              <a:pPr algn="ctr" defTabSz="914400" fontAlgn="base">
                <a:spcBef>
                  <a:spcPct val="0"/>
                </a:spcBef>
                <a:spcAft>
                  <a:spcPct val="0"/>
                </a:spcAft>
              </a:pPr>
              <a:t>‹#›</a:t>
            </a:fld>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D0D0D2DB-8B17-9C70-8467-2AA3B1E6148C}"/>
              </a:ext>
            </a:extLst>
          </p:cNvPr>
          <p:cNvSpPr txBox="1"/>
          <p:nvPr userDrawn="1"/>
        </p:nvSpPr>
        <p:spPr>
          <a:xfrm>
            <a:off x="0" y="-88740"/>
            <a:ext cx="638383" cy="461665"/>
          </a:xfrm>
          <a:prstGeom prst="rect">
            <a:avLst/>
          </a:prstGeom>
          <a:noFill/>
        </p:spPr>
        <p:txBody>
          <a:bodyPr wrap="square" rtlCol="0">
            <a:spAutoFit/>
          </a:bodyPr>
          <a:lstStyle/>
          <a:p>
            <a:pPr algn="ctr"/>
            <a:r>
              <a:rPr lang="en-US" altLang="ja-JP" sz="2400" b="1" dirty="0">
                <a:solidFill>
                  <a:schemeClr val="bg1"/>
                </a:solidFill>
                <a:latin typeface="Agency FB" panose="020B0503020202020204" pitchFamily="34" charset="0"/>
              </a:rPr>
              <a:t>05</a:t>
            </a:r>
            <a:endParaRPr lang="ja-JP" altLang="en-US" sz="2400" b="1" dirty="0">
              <a:solidFill>
                <a:schemeClr val="bg1"/>
              </a:solidFill>
              <a:latin typeface="Agency FB" panose="020B0503020202020204" pitchFamily="34" charset="0"/>
            </a:endParaRPr>
          </a:p>
        </p:txBody>
      </p:sp>
    </p:spTree>
    <p:extLst>
      <p:ext uri="{BB962C8B-B14F-4D97-AF65-F5344CB8AC3E}">
        <p14:creationId xmlns:p14="http://schemas.microsoft.com/office/powerpoint/2010/main" val="389612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A58DBF-2B52-451D-9531-F5AA55741DB4}" type="datetime1">
              <a:rPr kumimoji="1" lang="ja-JP" altLang="en-US" smtClean="0"/>
              <a:t>2026/1/28</a:t>
            </a:fld>
            <a:endParaRPr kumimoji="1" lang="ja-JP" altLang="en-US"/>
          </a:p>
        </p:txBody>
      </p:sp>
      <p:sp>
        <p:nvSpPr>
          <p:cNvPr id="7" name="テキスト ボックス 6">
            <a:extLst>
              <a:ext uri="{FF2B5EF4-FFF2-40B4-BE49-F238E27FC236}">
                <a16:creationId xmlns:a16="http://schemas.microsoft.com/office/drawing/2014/main" id="{193C3155-D855-4521-8725-0E939C5E6CF8}"/>
              </a:ext>
            </a:extLst>
          </p:cNvPr>
          <p:cNvSpPr txBox="1"/>
          <p:nvPr userDrawn="1"/>
        </p:nvSpPr>
        <p:spPr>
          <a:xfrm>
            <a:off x="0" y="-1255"/>
            <a:ext cx="9906000" cy="288412"/>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1" b="0" i="0" u="none" strike="noStrike" cap="none" spc="0" normalizeH="0" baseline="0">
                <a:ln>
                  <a:noFill/>
                </a:ln>
                <a:solidFill>
                  <a:prstClr val="white"/>
                </a:solidFill>
                <a:effectLst/>
                <a:uLnTx/>
                <a:uFillTx/>
                <a:latin typeface="Calibri" panose="020F0502020204030204"/>
                <a:ea typeface="游ゴシック" panose="020B04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ja-JP" altLang="en-US" dirty="0">
                <a:latin typeface="BIZ UDPゴシック" panose="020B0400000000000000" pitchFamily="50" charset="-128"/>
                <a:ea typeface="BIZ UDPゴシック" panose="020B0400000000000000" pitchFamily="50" charset="-128"/>
              </a:rPr>
              <a:t>　</a:t>
            </a:r>
          </a:p>
        </p:txBody>
      </p:sp>
      <p:sp>
        <p:nvSpPr>
          <p:cNvPr id="8" name="正方形/長方形 7">
            <a:extLst>
              <a:ext uri="{FF2B5EF4-FFF2-40B4-BE49-F238E27FC236}">
                <a16:creationId xmlns:a16="http://schemas.microsoft.com/office/drawing/2014/main" id="{DB456828-2777-4E50-AD64-F912CB3329CF}"/>
              </a:ext>
            </a:extLst>
          </p:cNvPr>
          <p:cNvSpPr/>
          <p:nvPr userDrawn="1"/>
        </p:nvSpPr>
        <p:spPr>
          <a:xfrm>
            <a:off x="8103008" y="15135"/>
            <a:ext cx="1800493" cy="253916"/>
          </a:xfrm>
          <a:prstGeom prst="rect">
            <a:avLst/>
          </a:prstGeom>
        </p:spPr>
        <p:txBody>
          <a:bodyPr wrap="none">
            <a:spAutoFit/>
          </a:bodyPr>
          <a:lstStyle/>
          <a:p>
            <a:r>
              <a:rPr lang="zh-TW" altLang="en-US" sz="1050" b="1" dirty="0">
                <a:solidFill>
                  <a:schemeClr val="bg1"/>
                </a:solidFill>
                <a:latin typeface="BIZ UDPゴシック" panose="020B0400000000000000" pitchFamily="50" charset="-128"/>
                <a:ea typeface="BIZ UDPゴシック" panose="020B0400000000000000" pitchFamily="50" charset="-128"/>
              </a:rPr>
              <a:t>徳島県教育旅行誘致企画書</a:t>
            </a:r>
          </a:p>
        </p:txBody>
      </p:sp>
      <p:sp>
        <p:nvSpPr>
          <p:cNvPr id="9" name="スライド番号プレースホルダ 15">
            <a:extLst>
              <a:ext uri="{FF2B5EF4-FFF2-40B4-BE49-F238E27FC236}">
                <a16:creationId xmlns:a16="http://schemas.microsoft.com/office/drawing/2014/main" id="{DD64ACDC-A9D2-4B30-8A22-9CC7B801BD69}"/>
              </a:ext>
            </a:extLst>
          </p:cNvPr>
          <p:cNvSpPr txBox="1">
            <a:spLocks/>
          </p:cNvSpPr>
          <p:nvPr userDrawn="1"/>
        </p:nvSpPr>
        <p:spPr bwMode="auto">
          <a:xfrm>
            <a:off x="4602162" y="6596743"/>
            <a:ext cx="701675" cy="263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spcBef>
                <a:spcPct val="0"/>
              </a:spcBef>
              <a:spcAft>
                <a:spcPct val="0"/>
              </a:spcAft>
            </a:pPr>
            <a:fld id="{067578E2-5662-41EB-9EAE-62B953A23BEB}" type="slidenum">
              <a:rPr kumimoji="1" lang="en-US" altLang="ja-JP" sz="1200">
                <a:solidFill>
                  <a:schemeClr val="tx1"/>
                </a:solidFill>
                <a:latin typeface="BIZ UDPゴシック" panose="020B0400000000000000" pitchFamily="50" charset="-128"/>
                <a:ea typeface="BIZ UDPゴシック" panose="020B0400000000000000" pitchFamily="50" charset="-128"/>
              </a:rPr>
              <a:pPr algn="ctr" defTabSz="914400" fontAlgn="base">
                <a:spcBef>
                  <a:spcPct val="0"/>
                </a:spcBef>
                <a:spcAft>
                  <a:spcPct val="0"/>
                </a:spcAft>
              </a:pPr>
              <a:t>‹#›</a:t>
            </a:fld>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D0D0D2DB-8B17-9C70-8467-2AA3B1E6148C}"/>
              </a:ext>
            </a:extLst>
          </p:cNvPr>
          <p:cNvSpPr txBox="1"/>
          <p:nvPr userDrawn="1"/>
        </p:nvSpPr>
        <p:spPr>
          <a:xfrm>
            <a:off x="0" y="-88740"/>
            <a:ext cx="638383" cy="461665"/>
          </a:xfrm>
          <a:prstGeom prst="rect">
            <a:avLst/>
          </a:prstGeom>
          <a:noFill/>
        </p:spPr>
        <p:txBody>
          <a:bodyPr wrap="square" rtlCol="0">
            <a:spAutoFit/>
          </a:bodyPr>
          <a:lstStyle/>
          <a:p>
            <a:pPr algn="ctr"/>
            <a:r>
              <a:rPr lang="en-US" altLang="ja-JP" sz="2400" b="1" dirty="0">
                <a:solidFill>
                  <a:schemeClr val="bg1"/>
                </a:solidFill>
                <a:latin typeface="Agency FB" panose="020B0503020202020204" pitchFamily="34" charset="0"/>
              </a:rPr>
              <a:t>06</a:t>
            </a:r>
            <a:endParaRPr lang="ja-JP" altLang="en-US" sz="2400" b="1" dirty="0">
              <a:solidFill>
                <a:schemeClr val="bg1"/>
              </a:solidFill>
              <a:latin typeface="Agency FB" panose="020B0503020202020204" pitchFamily="34" charset="0"/>
            </a:endParaRPr>
          </a:p>
        </p:txBody>
      </p:sp>
    </p:spTree>
    <p:extLst>
      <p:ext uri="{BB962C8B-B14F-4D97-AF65-F5344CB8AC3E}">
        <p14:creationId xmlns:p14="http://schemas.microsoft.com/office/powerpoint/2010/main" val="29692084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681038" y="1825625"/>
            <a:ext cx="8543925" cy="4351338"/>
          </a:xfrm>
        </p:spPr>
        <p:txBody>
          <a:bodyPr/>
          <a:lstStyle/>
          <a:p>
            <a:pPr lvl="0"/>
            <a:r>
              <a:rPr lang="ja-JP" altLang="en-US"/>
              <a:t>マスター テキストの書式設定</a:t>
            </a:r>
          </a:p>
          <a:p>
            <a:pPr lvl="1"/>
            <a:r>
              <a:rPr lang="ja-JP" altLang="en-US"/>
              <a:t>第 </a:t>
            </a:r>
            <a:r>
              <a:rPr lang="en-US" altLang="ja-JP" dirty="0"/>
              <a:t>2 </a:t>
            </a:r>
            <a:r>
              <a:rPr lang="ja-JP" altLang="en-US"/>
              <a:t>レベル</a:t>
            </a:r>
          </a:p>
          <a:p>
            <a:pPr lvl="2"/>
            <a:r>
              <a:rPr lang="ja-JP" altLang="en-US"/>
              <a:t>第 </a:t>
            </a:r>
            <a:r>
              <a:rPr lang="en-US" altLang="ja-JP" dirty="0"/>
              <a:t>3 </a:t>
            </a:r>
            <a:r>
              <a:rPr lang="ja-JP" altLang="en-US"/>
              <a:t>レベル</a:t>
            </a:r>
          </a:p>
          <a:p>
            <a:pPr lvl="3"/>
            <a:r>
              <a:rPr lang="ja-JP" altLang="en-US"/>
              <a:t>第 </a:t>
            </a:r>
            <a:r>
              <a:rPr lang="en-US" altLang="ja-JP" dirty="0"/>
              <a:t>4 </a:t>
            </a:r>
            <a:r>
              <a:rPr lang="ja-JP" altLang="en-US"/>
              <a:t>レベル</a:t>
            </a:r>
          </a:p>
          <a:p>
            <a:pPr lvl="4"/>
            <a:r>
              <a:rPr lang="ja-JP" altLang="en-US"/>
              <a:t>第 </a:t>
            </a:r>
            <a:r>
              <a:rPr lang="en-US" altLang="ja-JP" dirty="0"/>
              <a:t>5 </a:t>
            </a:r>
            <a:r>
              <a:rPr lang="ja-JP" altLang="en-US"/>
              <a:t>レベル</a:t>
            </a:r>
            <a:endParaRPr lang="en-US" dirty="0"/>
          </a:p>
        </p:txBody>
      </p:sp>
      <p:sp>
        <p:nvSpPr>
          <p:cNvPr id="4" name="Date Placeholder 3"/>
          <p:cNvSpPr>
            <a:spLocks noGrp="1"/>
          </p:cNvSpPr>
          <p:nvPr>
            <p:ph type="dt" sz="half" idx="10"/>
          </p:nvPr>
        </p:nvSpPr>
        <p:spPr/>
        <p:txBody>
          <a:bodyPr/>
          <a:lstStyle/>
          <a:p>
            <a:fld id="{2AF751E5-3A2E-451D-A24B-1C8E36D09AE3}" type="datetime1">
              <a:rPr kumimoji="1" lang="ja-JP" altLang="en-US" smtClean="0"/>
              <a:t>2026/1/28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7B44B86-8D63-4032-A9EC-C5EDEB3941B5}" type="slidenum">
              <a:rPr kumimoji="1" lang="ja-JP" altLang="en-US" smtClean="0"/>
              <a:t>‹#›</a:t>
            </a:fld>
            <a:endParaRPr kumimoji="1" lang="ja-JP" altLang="en-US"/>
          </a:p>
        </p:txBody>
      </p:sp>
    </p:spTree>
    <p:extLst>
      <p:ext uri="{BB962C8B-B14F-4D97-AF65-F5344CB8AC3E}">
        <p14:creationId xmlns:p14="http://schemas.microsoft.com/office/powerpoint/2010/main" val="18605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1309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15F7FC5B-A7C2-CE44-9C26-0C0C9AF0EA76}"/>
              </a:ext>
            </a:extLst>
          </p:cNvPr>
          <p:cNvSpPr>
            <a:spLocks noGrp="1"/>
          </p:cNvSpPr>
          <p:nvPr>
            <p:ph type="dt" sz="half" idx="10"/>
          </p:nvPr>
        </p:nvSpPr>
        <p:spPr/>
        <p:txBody>
          <a:bodyPr/>
          <a:lstStyle/>
          <a:p>
            <a:fld id="{55DF7165-3988-4ABB-883E-DD84C8704F1D}" type="datetime1">
              <a:rPr kumimoji="1" lang="ja-JP" altLang="en-US" smtClean="0"/>
              <a:t>2026/1/28</a:t>
            </a:fld>
            <a:endParaRPr kumimoji="1" lang="ja-JP" altLang="en-US"/>
          </a:p>
        </p:txBody>
      </p:sp>
      <p:sp>
        <p:nvSpPr>
          <p:cNvPr id="4" name="フッター プレースホルダー 3">
            <a:extLst>
              <a:ext uri="{FF2B5EF4-FFF2-40B4-BE49-F238E27FC236}">
                <a16:creationId xmlns:a16="http://schemas.microsoft.com/office/drawing/2014/main" id="{78FFAEA0-78BD-4E4F-B7DE-0857750ECEA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992FDDD-254B-A244-850F-3F439F0E3A48}"/>
              </a:ext>
            </a:extLst>
          </p:cNvPr>
          <p:cNvSpPr>
            <a:spLocks noGrp="1"/>
          </p:cNvSpPr>
          <p:nvPr>
            <p:ph type="sldNum" sz="quarter" idx="12"/>
          </p:nvPr>
        </p:nvSpPr>
        <p:spPr/>
        <p:txBody>
          <a:bodyPr/>
          <a:lstStyle/>
          <a:p>
            <a:fld id="{77B44B86-8D63-4032-A9EC-C5EDEB3941B5}" type="slidenum">
              <a:rPr kumimoji="1" lang="ja-JP" altLang="en-US" smtClean="0"/>
              <a:t>‹#›</a:t>
            </a:fld>
            <a:endParaRPr kumimoji="1" lang="ja-JP" altLang="en-US"/>
          </a:p>
        </p:txBody>
      </p:sp>
      <p:sp>
        <p:nvSpPr>
          <p:cNvPr id="6" name="テキスト ボックス 5">
            <a:extLst>
              <a:ext uri="{FF2B5EF4-FFF2-40B4-BE49-F238E27FC236}">
                <a16:creationId xmlns:a16="http://schemas.microsoft.com/office/drawing/2014/main" id="{E35ACC5F-9B97-B64D-AFD3-AE12B86EF7F4}"/>
              </a:ext>
            </a:extLst>
          </p:cNvPr>
          <p:cNvSpPr txBox="1"/>
          <p:nvPr userDrawn="1"/>
        </p:nvSpPr>
        <p:spPr>
          <a:xfrm>
            <a:off x="41564" y="3873005"/>
            <a:ext cx="4770466" cy="600164"/>
          </a:xfrm>
          <a:prstGeom prst="rect">
            <a:avLst/>
          </a:prstGeom>
          <a:noFill/>
        </p:spPr>
        <p:txBody>
          <a:bodyPr wrap="square" rtlCol="0">
            <a:spAutoFit/>
          </a:bodyPr>
          <a:lstStyle/>
          <a:p>
            <a:r>
              <a:rPr lang="ja-JP" altLang="en-US" sz="1100" b="1" u="sng" dirty="0">
                <a:latin typeface="BIZ UDPゴシック" panose="020B0400000000000000" pitchFamily="50" charset="-128"/>
                <a:ea typeface="BIZ UDPゴシック" panose="020B0400000000000000" pitchFamily="50" charset="-128"/>
              </a:rPr>
              <a:t>約</a:t>
            </a:r>
            <a:r>
              <a:rPr lang="en-US" altLang="ja-JP" sz="1100" b="1" u="sng" dirty="0">
                <a:latin typeface="BIZ UDPゴシック" panose="020B0400000000000000" pitchFamily="50" charset="-128"/>
                <a:ea typeface="BIZ UDPゴシック" panose="020B0400000000000000" pitchFamily="50" charset="-128"/>
              </a:rPr>
              <a:t>400</a:t>
            </a:r>
            <a:r>
              <a:rPr lang="ja-JP" altLang="en-US" sz="1100" b="1" u="sng" dirty="0">
                <a:latin typeface="BIZ UDPゴシック" panose="020B0400000000000000" pitchFamily="50" charset="-128"/>
                <a:ea typeface="BIZ UDPゴシック" panose="020B0400000000000000" pitchFamily="50" charset="-128"/>
              </a:rPr>
              <a:t>年</a:t>
            </a:r>
            <a:r>
              <a:rPr lang="ja-JP" altLang="en-US" sz="1100" b="1" dirty="0">
                <a:latin typeface="BIZ UDPゴシック" panose="020B0400000000000000" pitchFamily="50" charset="-128"/>
                <a:ea typeface="BIZ UDPゴシック" panose="020B0400000000000000" pitchFamily="50" charset="-128"/>
              </a:rPr>
              <a:t>の歴史をもつ徳島県の伝統芸能。</a:t>
            </a:r>
            <a:endParaRPr lang="en-US" altLang="ja-JP" sz="1100" b="1" dirty="0">
              <a:latin typeface="BIZ UDPゴシック" panose="020B0400000000000000" pitchFamily="50" charset="-128"/>
              <a:ea typeface="BIZ UDPゴシック" panose="020B0400000000000000" pitchFamily="50" charset="-128"/>
            </a:endParaRPr>
          </a:p>
          <a:p>
            <a:r>
              <a:rPr lang="ja-JP" altLang="en-US" sz="1100" b="1" dirty="0">
                <a:latin typeface="BIZ UDPゴシック" panose="020B0400000000000000" pitchFamily="50" charset="-128"/>
                <a:ea typeface="BIZ UDPゴシック" panose="020B0400000000000000" pitchFamily="50" charset="-128"/>
              </a:rPr>
              <a:t>戦後は復旧の象徴として各地で</a:t>
            </a:r>
            <a:r>
              <a:rPr kumimoji="1" lang="ja-JP" altLang="en-US" sz="1100" b="1" dirty="0">
                <a:latin typeface="BIZ UDPゴシック" panose="020B0400000000000000" pitchFamily="50" charset="-128"/>
                <a:ea typeface="BIZ UDPゴシック" panose="020B0400000000000000" pitchFamily="50" charset="-128"/>
              </a:rPr>
              <a:t>踊られるようになりました。</a:t>
            </a:r>
            <a:r>
              <a:rPr lang="ja-JP" altLang="en-US" sz="1100" b="1" dirty="0">
                <a:latin typeface="BIZ UDPゴシック" panose="020B0400000000000000" pitchFamily="50" charset="-128"/>
                <a:ea typeface="BIZ UDPゴシック" panose="020B0400000000000000" pitchFamily="50" charset="-128"/>
              </a:rPr>
              <a:t>今日では年中、阿波おどりのイベントが開かれています。</a:t>
            </a:r>
          </a:p>
        </p:txBody>
      </p:sp>
      <p:sp>
        <p:nvSpPr>
          <p:cNvPr id="7" name="正方形/長方形 6">
            <a:extLst>
              <a:ext uri="{FF2B5EF4-FFF2-40B4-BE49-F238E27FC236}">
                <a16:creationId xmlns:a16="http://schemas.microsoft.com/office/drawing/2014/main" id="{C588E242-E669-B34B-B74F-9ADD5E7542B9}"/>
              </a:ext>
            </a:extLst>
          </p:cNvPr>
          <p:cNvSpPr/>
          <p:nvPr userDrawn="1"/>
        </p:nvSpPr>
        <p:spPr>
          <a:xfrm>
            <a:off x="6728165" y="6572411"/>
            <a:ext cx="2964308" cy="18466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ja-JP" sz="1000" u="sng" dirty="0">
                <a:solidFill>
                  <a:schemeClr val="tx1"/>
                </a:solidFill>
                <a:latin typeface="BIZ UDPゴシック" panose="020B0400000000000000" pitchFamily="50" charset="-128"/>
                <a:ea typeface="BIZ UDPゴシック" panose="020B0400000000000000" pitchFamily="50" charset="-128"/>
                <a:cs typeface="MS UI Gothic"/>
              </a:rPr>
              <a:t>※</a:t>
            </a:r>
            <a:r>
              <a:rPr lang="ja-JP" altLang="en-US" sz="1000" u="sng" dirty="0">
                <a:solidFill>
                  <a:schemeClr val="tx1"/>
                </a:solidFill>
                <a:latin typeface="BIZ UDPゴシック" panose="020B0400000000000000" pitchFamily="50" charset="-128"/>
                <a:ea typeface="BIZ UDPゴシック" panose="020B0400000000000000" pitchFamily="50" charset="-128"/>
                <a:cs typeface="MS UI Gothic"/>
              </a:rPr>
              <a:t>体験時間や内容は各地域によって異なります。</a:t>
            </a:r>
            <a:endParaRPr kumimoji="1" lang="ja-JP" altLang="en-US" sz="1000" u="sng" dirty="0">
              <a:solidFill>
                <a:schemeClr val="tx1"/>
              </a:solidFill>
              <a:latin typeface="BIZ UDPゴシック" panose="020B0400000000000000" pitchFamily="50" charset="-128"/>
              <a:ea typeface="BIZ UDPゴシック" panose="020B0400000000000000" pitchFamily="50" charset="-128"/>
            </a:endParaRPr>
          </a:p>
        </p:txBody>
      </p:sp>
      <p:pic>
        <p:nvPicPr>
          <p:cNvPr id="10" name="図 9">
            <a:extLst>
              <a:ext uri="{FF2B5EF4-FFF2-40B4-BE49-F238E27FC236}">
                <a16:creationId xmlns:a16="http://schemas.microsoft.com/office/drawing/2014/main" id="{7CCEB124-4364-FA48-A129-9DEB67095E7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082457" y="5715714"/>
            <a:ext cx="641515" cy="778014"/>
          </a:xfrm>
          <a:prstGeom prst="rect">
            <a:avLst/>
          </a:prstGeom>
        </p:spPr>
      </p:pic>
      <p:pic>
        <p:nvPicPr>
          <p:cNvPr id="11" name="図 10">
            <a:extLst>
              <a:ext uri="{FF2B5EF4-FFF2-40B4-BE49-F238E27FC236}">
                <a16:creationId xmlns:a16="http://schemas.microsoft.com/office/drawing/2014/main" id="{5FFDB27A-5A13-414F-AFE5-ACAC3894BE2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040472" y="5775296"/>
            <a:ext cx="771558" cy="774733"/>
          </a:xfrm>
          <a:prstGeom prst="rect">
            <a:avLst/>
          </a:prstGeom>
        </p:spPr>
      </p:pic>
      <p:sp>
        <p:nvSpPr>
          <p:cNvPr id="13" name="テキスト ボックス 12">
            <a:extLst>
              <a:ext uri="{FF2B5EF4-FFF2-40B4-BE49-F238E27FC236}">
                <a16:creationId xmlns:a16="http://schemas.microsoft.com/office/drawing/2014/main" id="{F4500AEF-D66B-F940-A5F0-2F3C347D2587}"/>
              </a:ext>
            </a:extLst>
          </p:cNvPr>
          <p:cNvSpPr txBox="1"/>
          <p:nvPr userDrawn="1"/>
        </p:nvSpPr>
        <p:spPr>
          <a:xfrm>
            <a:off x="41564" y="4473169"/>
            <a:ext cx="2464129" cy="1061829"/>
          </a:xfrm>
          <a:prstGeom prst="rect">
            <a:avLst/>
          </a:prstGeom>
          <a:noFill/>
        </p:spPr>
        <p:txBody>
          <a:bodyPr wrap="square" rtlCol="0">
            <a:spAutoFit/>
          </a:bodyPr>
          <a:lstStyle/>
          <a:p>
            <a:r>
              <a:rPr lang="ja-JP" altLang="en-US" sz="900">
                <a:latin typeface="BIZ UDPゴシック" panose="020B0400000000000000" pitchFamily="50" charset="-128"/>
                <a:ea typeface="BIZ UDPゴシック" panose="020B0400000000000000" pitchFamily="50" charset="-128"/>
              </a:rPr>
              <a:t> 阿波おどりの実演や阿波おどりミュージアムなど、阿波おどりを心ゆくまで堪能できる人気の観光施設。</a:t>
            </a:r>
            <a:br>
              <a:rPr lang="en-US" altLang="ja-JP" sz="900" dirty="0">
                <a:latin typeface="BIZ UDPゴシック" panose="020B0400000000000000" pitchFamily="50" charset="-128"/>
                <a:ea typeface="BIZ UDPゴシック" panose="020B0400000000000000" pitchFamily="50" charset="-128"/>
              </a:rPr>
            </a:br>
            <a:r>
              <a:rPr lang="ja-JP" altLang="en-US" sz="900">
                <a:latin typeface="BIZ UDPゴシック" panose="020B0400000000000000" pitchFamily="50" charset="-128"/>
                <a:ea typeface="BIZ UDPゴシック" panose="020B0400000000000000" pitchFamily="50" charset="-128"/>
              </a:rPr>
              <a:t>毎日、昼公演と 夜公演が行われており、団体のお客様には、特別公演（貸切）を行うことも可能です。</a:t>
            </a:r>
            <a:br>
              <a:rPr lang="en-US" altLang="ja-JP" sz="900" dirty="0">
                <a:latin typeface="BIZ UDPゴシック" panose="020B0400000000000000" pitchFamily="50" charset="-128"/>
                <a:ea typeface="BIZ UDPゴシック" panose="020B0400000000000000" pitchFamily="50" charset="-128"/>
              </a:rPr>
            </a:br>
            <a:r>
              <a:rPr lang="ja-JP" altLang="en-US" sz="900">
                <a:latin typeface="BIZ UDPゴシック" panose="020B0400000000000000" pitchFamily="50" charset="-128"/>
                <a:ea typeface="BIZ UDPゴシック" panose="020B0400000000000000" pitchFamily="50" charset="-128"/>
              </a:rPr>
              <a:t>お問合せください。</a:t>
            </a:r>
          </a:p>
        </p:txBody>
      </p:sp>
      <p:sp>
        <p:nvSpPr>
          <p:cNvPr id="14" name="テキスト ボックス 13">
            <a:extLst>
              <a:ext uri="{FF2B5EF4-FFF2-40B4-BE49-F238E27FC236}">
                <a16:creationId xmlns:a16="http://schemas.microsoft.com/office/drawing/2014/main" id="{36BDD90B-DB98-0C4F-895F-7189ACD4B40B}"/>
              </a:ext>
            </a:extLst>
          </p:cNvPr>
          <p:cNvSpPr txBox="1"/>
          <p:nvPr userDrawn="1"/>
        </p:nvSpPr>
        <p:spPr>
          <a:xfrm>
            <a:off x="2416826" y="4473169"/>
            <a:ext cx="2536173" cy="784830"/>
          </a:xfrm>
          <a:prstGeom prst="rect">
            <a:avLst/>
          </a:prstGeom>
          <a:noFill/>
        </p:spPr>
        <p:txBody>
          <a:bodyPr wrap="square" rtlCol="0">
            <a:spAutoFit/>
          </a:bodyPr>
          <a:lstStyle/>
          <a:p>
            <a:r>
              <a:rPr lang="ja-JP" altLang="en-US" sz="900">
                <a:latin typeface="BIZ UDPゴシック" panose="020B0400000000000000" pitchFamily="50" charset="-128"/>
                <a:ea typeface="BIZ UDPゴシック" panose="020B0400000000000000" pitchFamily="50" charset="-128"/>
              </a:rPr>
              <a:t>阿波おどり会館５階には、眉山ロープウェイの乗り場があり、約６分で眉山山頂へ行くこともできます。</a:t>
            </a:r>
          </a:p>
          <a:p>
            <a:r>
              <a:rPr lang="ja-JP" altLang="en-US" sz="900">
                <a:latin typeface="BIZ UDPゴシック" panose="020B0400000000000000" pitchFamily="50" charset="-128"/>
                <a:ea typeface="BIZ UDPゴシック" panose="020B0400000000000000" pitchFamily="50" charset="-128"/>
              </a:rPr>
              <a:t>阿波おどり会館とロープウェイのセットもあります。</a:t>
            </a:r>
          </a:p>
        </p:txBody>
      </p:sp>
      <p:sp>
        <p:nvSpPr>
          <p:cNvPr id="15" name="テキスト ボックス 14">
            <a:extLst>
              <a:ext uri="{FF2B5EF4-FFF2-40B4-BE49-F238E27FC236}">
                <a16:creationId xmlns:a16="http://schemas.microsoft.com/office/drawing/2014/main" id="{75E8114B-EE57-7E47-946A-E174B0EE5A35}"/>
              </a:ext>
            </a:extLst>
          </p:cNvPr>
          <p:cNvSpPr txBox="1"/>
          <p:nvPr userDrawn="1"/>
        </p:nvSpPr>
        <p:spPr>
          <a:xfrm>
            <a:off x="41564" y="5533175"/>
            <a:ext cx="3966425" cy="1107996"/>
          </a:xfrm>
          <a:prstGeom prst="rect">
            <a:avLst/>
          </a:prstGeom>
          <a:noFill/>
        </p:spPr>
        <p:txBody>
          <a:bodyPr wrap="square" rtlCol="0">
            <a:spAutoFit/>
          </a:bodyPr>
          <a:lstStyle/>
          <a:p>
            <a:r>
              <a:rPr kumimoji="1" lang="ja-JP" altLang="en-US" sz="1200" b="1">
                <a:latin typeface="BIZ UDPゴシック" panose="020B0400000000000000" pitchFamily="50" charset="-128"/>
                <a:ea typeface="BIZ UDPゴシック" panose="020B0400000000000000" pitchFamily="50" charset="-128"/>
              </a:rPr>
              <a:t>阿波おどり会館（徳島市）</a:t>
            </a:r>
            <a:br>
              <a:rPr lang="en-US" altLang="ja-JP" sz="900" dirty="0">
                <a:latin typeface="BIZ UDPゴシック" panose="020B0400000000000000" pitchFamily="50" charset="-128"/>
                <a:ea typeface="BIZ UDPゴシック" panose="020B0400000000000000" pitchFamily="50" charset="-128"/>
              </a:rPr>
            </a:br>
            <a:r>
              <a:rPr lang="ja-JP" altLang="en-US" sz="900">
                <a:latin typeface="BIZ UDPゴシック" panose="020B0400000000000000" pitchFamily="50" charset="-128"/>
                <a:ea typeface="BIZ UDPゴシック" panose="020B0400000000000000" pitchFamily="50" charset="-128"/>
              </a:rPr>
              <a:t>所 在 地 ：徳島県徳島市新町橋二丁目</a:t>
            </a:r>
            <a:r>
              <a:rPr lang="en-US" altLang="ja-JP" sz="900" dirty="0">
                <a:latin typeface="BIZ UDPゴシック" panose="020B0400000000000000" pitchFamily="50" charset="-128"/>
                <a:ea typeface="BIZ UDPゴシック" panose="020B0400000000000000" pitchFamily="50" charset="-128"/>
              </a:rPr>
              <a:t>20</a:t>
            </a:r>
            <a:r>
              <a:rPr lang="ja-JP" altLang="en-US" sz="900">
                <a:latin typeface="BIZ UDPゴシック" panose="020B0400000000000000" pitchFamily="50" charset="-128"/>
                <a:ea typeface="BIZ UDPゴシック" panose="020B0400000000000000" pitchFamily="50" charset="-128"/>
              </a:rPr>
              <a:t>番地</a:t>
            </a:r>
          </a:p>
          <a:p>
            <a:r>
              <a:rPr lang="ja-JP" altLang="en-US" sz="900">
                <a:latin typeface="BIZ UDPゴシック" panose="020B0400000000000000" pitchFamily="50" charset="-128"/>
                <a:ea typeface="BIZ UDPゴシック" panose="020B0400000000000000" pitchFamily="50" charset="-128"/>
              </a:rPr>
              <a:t>休 館 日 ：２・６・９・１２月の第２水曜日（祝日の場合は翌日）、</a:t>
            </a:r>
          </a:p>
          <a:p>
            <a:r>
              <a:rPr lang="ja-JP" altLang="en-US" sz="900">
                <a:latin typeface="BIZ UDPゴシック" panose="020B0400000000000000" pitchFamily="50" charset="-128"/>
                <a:ea typeface="BIZ UDPゴシック" panose="020B0400000000000000" pitchFamily="50" charset="-128"/>
              </a:rPr>
              <a:t>　　　　　</a:t>
            </a:r>
            <a:r>
              <a:rPr lang="en-US" altLang="ja-JP" sz="900" dirty="0">
                <a:latin typeface="BIZ UDPゴシック" panose="020B0400000000000000" pitchFamily="50" charset="-128"/>
                <a:ea typeface="BIZ UDPゴシック" panose="020B0400000000000000" pitchFamily="50" charset="-128"/>
              </a:rPr>
              <a:t>12</a:t>
            </a:r>
            <a:r>
              <a:rPr lang="ja-JP" altLang="en-US" sz="900">
                <a:latin typeface="BIZ UDPゴシック" panose="020B0400000000000000" pitchFamily="50" charset="-128"/>
                <a:ea typeface="BIZ UDPゴシック" panose="020B0400000000000000" pitchFamily="50" charset="-128"/>
              </a:rPr>
              <a:t>月</a:t>
            </a:r>
            <a:r>
              <a:rPr lang="en-US" altLang="ja-JP" sz="900" dirty="0">
                <a:latin typeface="BIZ UDPゴシック" panose="020B0400000000000000" pitchFamily="50" charset="-128"/>
                <a:ea typeface="BIZ UDPゴシック" panose="020B0400000000000000" pitchFamily="50" charset="-128"/>
              </a:rPr>
              <a:t>28</a:t>
            </a:r>
            <a:r>
              <a:rPr lang="ja-JP" altLang="en-US" sz="900">
                <a:latin typeface="BIZ UDPゴシック" panose="020B0400000000000000" pitchFamily="50" charset="-128"/>
                <a:ea typeface="BIZ UDPゴシック" panose="020B0400000000000000" pitchFamily="50" charset="-128"/>
              </a:rPr>
              <a:t>日～</a:t>
            </a:r>
            <a:r>
              <a:rPr lang="en-US" altLang="ja-JP" sz="900" dirty="0">
                <a:latin typeface="BIZ UDPゴシック" panose="020B0400000000000000" pitchFamily="50" charset="-128"/>
                <a:ea typeface="BIZ UDPゴシック" panose="020B0400000000000000" pitchFamily="50" charset="-128"/>
              </a:rPr>
              <a:t>1</a:t>
            </a:r>
            <a:r>
              <a:rPr lang="ja-JP" altLang="en-US" sz="900">
                <a:latin typeface="BIZ UDPゴシック" panose="020B0400000000000000" pitchFamily="50" charset="-128"/>
                <a:ea typeface="BIZ UDPゴシック" panose="020B0400000000000000" pitchFamily="50" charset="-128"/>
              </a:rPr>
              <a:t>月</a:t>
            </a:r>
            <a:r>
              <a:rPr lang="en-US" altLang="ja-JP" sz="900" dirty="0">
                <a:latin typeface="BIZ UDPゴシック" panose="020B0400000000000000" pitchFamily="50" charset="-128"/>
                <a:ea typeface="BIZ UDPゴシック" panose="020B0400000000000000" pitchFamily="50" charset="-128"/>
              </a:rPr>
              <a:t>1</a:t>
            </a:r>
            <a:r>
              <a:rPr lang="ja-JP" altLang="en-US" sz="900">
                <a:latin typeface="BIZ UDPゴシック" panose="020B0400000000000000" pitchFamily="50" charset="-128"/>
                <a:ea typeface="BIZ UDPゴシック" panose="020B0400000000000000" pitchFamily="50" charset="-128"/>
              </a:rPr>
              <a:t>日</a:t>
            </a:r>
          </a:p>
          <a:p>
            <a:r>
              <a:rPr lang="ja-JP" altLang="en-US" sz="900">
                <a:latin typeface="BIZ UDPゴシック" panose="020B0400000000000000" pitchFamily="50" charset="-128"/>
                <a:ea typeface="BIZ UDPゴシック" panose="020B0400000000000000" pitchFamily="50" charset="-128"/>
              </a:rPr>
              <a:t>料　　　金：各コンテンツ別で設定　</a:t>
            </a:r>
            <a:r>
              <a:rPr lang="en-US" altLang="ja-JP" sz="900" dirty="0">
                <a:latin typeface="BIZ UDPゴシック" panose="020B0400000000000000" pitchFamily="50" charset="-128"/>
                <a:ea typeface="BIZ UDPゴシック" panose="020B0400000000000000" pitchFamily="50" charset="-128"/>
              </a:rPr>
              <a:t>※20</a:t>
            </a:r>
            <a:r>
              <a:rPr lang="ja-JP" altLang="en-US" sz="900">
                <a:latin typeface="BIZ UDPゴシック" panose="020B0400000000000000" pitchFamily="50" charset="-128"/>
                <a:ea typeface="BIZ UDPゴシック" panose="020B0400000000000000" pitchFamily="50" charset="-128"/>
              </a:rPr>
              <a:t>名以上は団体料金</a:t>
            </a:r>
          </a:p>
          <a:p>
            <a:r>
              <a:rPr lang="ja-JP" altLang="en-US" sz="900">
                <a:latin typeface="BIZ UDPゴシック" panose="020B0400000000000000" pitchFamily="50" charset="-128"/>
                <a:ea typeface="BIZ UDPゴシック" panose="020B0400000000000000" pitchFamily="50" charset="-128"/>
              </a:rPr>
              <a:t>収容人数：２５０名</a:t>
            </a:r>
          </a:p>
          <a:p>
            <a:r>
              <a:rPr lang="ja-JP" altLang="en-US" sz="900">
                <a:latin typeface="BIZ UDPゴシック" panose="020B0400000000000000" pitchFamily="50" charset="-128"/>
                <a:ea typeface="BIZ UDPゴシック" panose="020B0400000000000000" pitchFamily="50" charset="-128"/>
              </a:rPr>
              <a:t>連 絡 先 ：電話</a:t>
            </a:r>
            <a:r>
              <a:rPr lang="en-US" altLang="ja-JP" sz="900" dirty="0">
                <a:latin typeface="BIZ UDPゴシック" panose="020B0400000000000000" pitchFamily="50" charset="-128"/>
                <a:ea typeface="BIZ UDPゴシック" panose="020B0400000000000000" pitchFamily="50" charset="-128"/>
              </a:rPr>
              <a:t>088-611-1611</a:t>
            </a:r>
          </a:p>
        </p:txBody>
      </p:sp>
      <p:sp>
        <p:nvSpPr>
          <p:cNvPr id="16" name="テキスト ボックス 15">
            <a:extLst>
              <a:ext uri="{FF2B5EF4-FFF2-40B4-BE49-F238E27FC236}">
                <a16:creationId xmlns:a16="http://schemas.microsoft.com/office/drawing/2014/main" id="{2E86B752-B956-B940-BD19-73D55E5D3676}"/>
              </a:ext>
            </a:extLst>
          </p:cNvPr>
          <p:cNvSpPr txBox="1"/>
          <p:nvPr userDrawn="1"/>
        </p:nvSpPr>
        <p:spPr>
          <a:xfrm>
            <a:off x="5019964" y="3873005"/>
            <a:ext cx="4770466" cy="600164"/>
          </a:xfrm>
          <a:prstGeom prst="rect">
            <a:avLst/>
          </a:prstGeom>
          <a:noFill/>
        </p:spPr>
        <p:txBody>
          <a:bodyPr wrap="square" rtlCol="0">
            <a:spAutoFit/>
          </a:bodyPr>
          <a:lstStyle/>
          <a:p>
            <a:r>
              <a:rPr lang="ja-JP" altLang="en-US" sz="1100" b="1">
                <a:latin typeface="BIZ UDPゴシック" panose="020B0400000000000000" pitchFamily="50" charset="-128"/>
                <a:ea typeface="BIZ UDPゴシック" panose="020B0400000000000000" pitchFamily="50" charset="-128"/>
              </a:rPr>
              <a:t>阿波の藍は、品質の高さから別格扱いとされ、本藍と呼ばれ重用されていました。現在も、藍染の染料「すくも」の生産量は日本一です。最近では皮や木材を染める職人も現れてきています。</a:t>
            </a:r>
          </a:p>
        </p:txBody>
      </p:sp>
      <p:sp>
        <p:nvSpPr>
          <p:cNvPr id="17" name="テキスト ボックス 16">
            <a:extLst>
              <a:ext uri="{FF2B5EF4-FFF2-40B4-BE49-F238E27FC236}">
                <a16:creationId xmlns:a16="http://schemas.microsoft.com/office/drawing/2014/main" id="{4635BCC5-97B5-9144-AB78-10A159717172}"/>
              </a:ext>
            </a:extLst>
          </p:cNvPr>
          <p:cNvSpPr txBox="1"/>
          <p:nvPr userDrawn="1"/>
        </p:nvSpPr>
        <p:spPr>
          <a:xfrm>
            <a:off x="5019964" y="3541052"/>
            <a:ext cx="2464129" cy="371183"/>
          </a:xfrm>
          <a:prstGeom prst="rect">
            <a:avLst/>
          </a:prstGeom>
          <a:noFill/>
        </p:spPr>
        <p:txBody>
          <a:bodyPr wrap="square" bIns="0" rtlCol="0" anchor="t" anchorCtr="0">
            <a:noAutofit/>
          </a:bodyPr>
          <a:lstStyle/>
          <a:p>
            <a:r>
              <a:rPr kumimoji="1" lang="ja-JP" altLang="en-US" sz="2000" b="1">
                <a:solidFill>
                  <a:srgbClr val="497351"/>
                </a:solidFill>
                <a:latin typeface="BIZ UDPゴシック" panose="020B0400000000000000" pitchFamily="50" charset="-128"/>
                <a:ea typeface="BIZ UDPゴシック" panose="020B0400000000000000" pitchFamily="50" charset="-128"/>
              </a:rPr>
              <a:t>藍染体験</a:t>
            </a:r>
          </a:p>
        </p:txBody>
      </p:sp>
      <p:sp>
        <p:nvSpPr>
          <p:cNvPr id="18" name="テキスト ボックス 17">
            <a:extLst>
              <a:ext uri="{FF2B5EF4-FFF2-40B4-BE49-F238E27FC236}">
                <a16:creationId xmlns:a16="http://schemas.microsoft.com/office/drawing/2014/main" id="{AE5426D1-B5F4-F845-B6D8-0E149A2C44A5}"/>
              </a:ext>
            </a:extLst>
          </p:cNvPr>
          <p:cNvSpPr txBox="1"/>
          <p:nvPr userDrawn="1"/>
        </p:nvSpPr>
        <p:spPr>
          <a:xfrm>
            <a:off x="5019964" y="4473169"/>
            <a:ext cx="2464129" cy="784830"/>
          </a:xfrm>
          <a:prstGeom prst="rect">
            <a:avLst/>
          </a:prstGeom>
          <a:noFill/>
        </p:spPr>
        <p:txBody>
          <a:bodyPr wrap="square" rtlCol="0">
            <a:spAutoFit/>
          </a:bodyPr>
          <a:lstStyle/>
          <a:p>
            <a:r>
              <a:rPr lang="ja-JP" altLang="en-US" sz="900">
                <a:latin typeface="BIZ UDPゴシック" panose="020B0400000000000000" pitchFamily="50" charset="-128"/>
                <a:ea typeface="BIZ UDPゴシック" panose="020B0400000000000000" pitchFamily="50" charset="-128"/>
              </a:rPr>
              <a:t> 大藍商であった奥村家住宅に資料館を開館。藍の栽培・ 加工に使用された道具、大藍商の屋敷、藍染を　 行うまで の工程を再現した紙人形など藍の歴史を知ることがで きます。藍染体験は一度に２５名まで。</a:t>
            </a:r>
          </a:p>
        </p:txBody>
      </p:sp>
      <p:sp>
        <p:nvSpPr>
          <p:cNvPr id="19" name="テキスト ボックス 18">
            <a:extLst>
              <a:ext uri="{FF2B5EF4-FFF2-40B4-BE49-F238E27FC236}">
                <a16:creationId xmlns:a16="http://schemas.microsoft.com/office/drawing/2014/main" id="{E5C22C82-A39A-AE47-981F-45D5E06840CF}"/>
              </a:ext>
            </a:extLst>
          </p:cNvPr>
          <p:cNvSpPr txBox="1"/>
          <p:nvPr userDrawn="1"/>
        </p:nvSpPr>
        <p:spPr>
          <a:xfrm>
            <a:off x="5019964" y="5533175"/>
            <a:ext cx="3921696" cy="1107996"/>
          </a:xfrm>
          <a:prstGeom prst="rect">
            <a:avLst/>
          </a:prstGeom>
          <a:noFill/>
        </p:spPr>
        <p:txBody>
          <a:bodyPr wrap="square" rtlCol="0">
            <a:spAutoFit/>
          </a:bodyPr>
          <a:lstStyle/>
          <a:p>
            <a:r>
              <a:rPr kumimoji="1" lang="ja-JP" altLang="en-US" sz="1200" b="1">
                <a:latin typeface="BIZ UDPゴシック" panose="020B0400000000000000" pitchFamily="50" charset="-128"/>
                <a:ea typeface="BIZ UDPゴシック" panose="020B0400000000000000" pitchFamily="50" charset="-128"/>
              </a:rPr>
              <a:t>阿波おどり会館（徳島市）</a:t>
            </a:r>
            <a:br>
              <a:rPr lang="en-US" altLang="ja-JP" sz="900" dirty="0">
                <a:latin typeface="BIZ UDPゴシック" panose="020B0400000000000000" pitchFamily="50" charset="-128"/>
                <a:ea typeface="BIZ UDPゴシック" panose="020B0400000000000000" pitchFamily="50" charset="-128"/>
              </a:rPr>
            </a:br>
            <a:r>
              <a:rPr lang="ja-JP" altLang="en-US" sz="900">
                <a:latin typeface="BIZ UDPゴシック" panose="020B0400000000000000" pitchFamily="50" charset="-128"/>
                <a:ea typeface="BIZ UDPゴシック" panose="020B0400000000000000" pitchFamily="50" charset="-128"/>
              </a:rPr>
              <a:t>所 在 地 ：徳島県徳島市新町橋二丁目</a:t>
            </a:r>
            <a:r>
              <a:rPr lang="en-US" altLang="ja-JP" sz="900" dirty="0">
                <a:latin typeface="BIZ UDPゴシック" panose="020B0400000000000000" pitchFamily="50" charset="-128"/>
                <a:ea typeface="BIZ UDPゴシック" panose="020B0400000000000000" pitchFamily="50" charset="-128"/>
              </a:rPr>
              <a:t>20</a:t>
            </a:r>
            <a:r>
              <a:rPr lang="ja-JP" altLang="en-US" sz="900">
                <a:latin typeface="BIZ UDPゴシック" panose="020B0400000000000000" pitchFamily="50" charset="-128"/>
                <a:ea typeface="BIZ UDPゴシック" panose="020B0400000000000000" pitchFamily="50" charset="-128"/>
              </a:rPr>
              <a:t>番地</a:t>
            </a:r>
          </a:p>
          <a:p>
            <a:r>
              <a:rPr lang="ja-JP" altLang="en-US" sz="900">
                <a:latin typeface="BIZ UDPゴシック" panose="020B0400000000000000" pitchFamily="50" charset="-128"/>
                <a:ea typeface="BIZ UDPゴシック" panose="020B0400000000000000" pitchFamily="50" charset="-128"/>
              </a:rPr>
              <a:t>休 館 日 ：２・６・９・１２月の第２水曜日（祝日の場合は翌日）、</a:t>
            </a:r>
          </a:p>
          <a:p>
            <a:r>
              <a:rPr lang="ja-JP" altLang="en-US" sz="900">
                <a:latin typeface="BIZ UDPゴシック" panose="020B0400000000000000" pitchFamily="50" charset="-128"/>
                <a:ea typeface="BIZ UDPゴシック" panose="020B0400000000000000" pitchFamily="50" charset="-128"/>
              </a:rPr>
              <a:t>　　　　　</a:t>
            </a:r>
            <a:r>
              <a:rPr lang="en-US" altLang="ja-JP" sz="900" dirty="0">
                <a:latin typeface="BIZ UDPゴシック" panose="020B0400000000000000" pitchFamily="50" charset="-128"/>
                <a:ea typeface="BIZ UDPゴシック" panose="020B0400000000000000" pitchFamily="50" charset="-128"/>
              </a:rPr>
              <a:t>12</a:t>
            </a:r>
            <a:r>
              <a:rPr lang="ja-JP" altLang="en-US" sz="900">
                <a:latin typeface="BIZ UDPゴシック" panose="020B0400000000000000" pitchFamily="50" charset="-128"/>
                <a:ea typeface="BIZ UDPゴシック" panose="020B0400000000000000" pitchFamily="50" charset="-128"/>
              </a:rPr>
              <a:t>月</a:t>
            </a:r>
            <a:r>
              <a:rPr lang="en-US" altLang="ja-JP" sz="900" dirty="0">
                <a:latin typeface="BIZ UDPゴシック" panose="020B0400000000000000" pitchFamily="50" charset="-128"/>
                <a:ea typeface="BIZ UDPゴシック" panose="020B0400000000000000" pitchFamily="50" charset="-128"/>
              </a:rPr>
              <a:t>28</a:t>
            </a:r>
            <a:r>
              <a:rPr lang="ja-JP" altLang="en-US" sz="900">
                <a:latin typeface="BIZ UDPゴシック" panose="020B0400000000000000" pitchFamily="50" charset="-128"/>
                <a:ea typeface="BIZ UDPゴシック" panose="020B0400000000000000" pitchFamily="50" charset="-128"/>
              </a:rPr>
              <a:t>日～</a:t>
            </a:r>
            <a:r>
              <a:rPr lang="en-US" altLang="ja-JP" sz="900" dirty="0">
                <a:latin typeface="BIZ UDPゴシック" panose="020B0400000000000000" pitchFamily="50" charset="-128"/>
                <a:ea typeface="BIZ UDPゴシック" panose="020B0400000000000000" pitchFamily="50" charset="-128"/>
              </a:rPr>
              <a:t>1</a:t>
            </a:r>
            <a:r>
              <a:rPr lang="ja-JP" altLang="en-US" sz="900">
                <a:latin typeface="BIZ UDPゴシック" panose="020B0400000000000000" pitchFamily="50" charset="-128"/>
                <a:ea typeface="BIZ UDPゴシック" panose="020B0400000000000000" pitchFamily="50" charset="-128"/>
              </a:rPr>
              <a:t>月</a:t>
            </a:r>
            <a:r>
              <a:rPr lang="en-US" altLang="ja-JP" sz="900" dirty="0">
                <a:latin typeface="BIZ UDPゴシック" panose="020B0400000000000000" pitchFamily="50" charset="-128"/>
                <a:ea typeface="BIZ UDPゴシック" panose="020B0400000000000000" pitchFamily="50" charset="-128"/>
              </a:rPr>
              <a:t>1</a:t>
            </a:r>
            <a:r>
              <a:rPr lang="ja-JP" altLang="en-US" sz="900">
                <a:latin typeface="BIZ UDPゴシック" panose="020B0400000000000000" pitchFamily="50" charset="-128"/>
                <a:ea typeface="BIZ UDPゴシック" panose="020B0400000000000000" pitchFamily="50" charset="-128"/>
              </a:rPr>
              <a:t>日</a:t>
            </a:r>
          </a:p>
          <a:p>
            <a:r>
              <a:rPr lang="ja-JP" altLang="en-US" sz="900">
                <a:latin typeface="BIZ UDPゴシック" panose="020B0400000000000000" pitchFamily="50" charset="-128"/>
                <a:ea typeface="BIZ UDPゴシック" panose="020B0400000000000000" pitchFamily="50" charset="-128"/>
              </a:rPr>
              <a:t>料　　　金：各コンテンツ別で設定　</a:t>
            </a:r>
            <a:r>
              <a:rPr lang="en-US" altLang="ja-JP" sz="900" dirty="0">
                <a:latin typeface="BIZ UDPゴシック" panose="020B0400000000000000" pitchFamily="50" charset="-128"/>
                <a:ea typeface="BIZ UDPゴシック" panose="020B0400000000000000" pitchFamily="50" charset="-128"/>
              </a:rPr>
              <a:t>※20</a:t>
            </a:r>
            <a:r>
              <a:rPr lang="ja-JP" altLang="en-US" sz="900">
                <a:latin typeface="BIZ UDPゴシック" panose="020B0400000000000000" pitchFamily="50" charset="-128"/>
                <a:ea typeface="BIZ UDPゴシック" panose="020B0400000000000000" pitchFamily="50" charset="-128"/>
              </a:rPr>
              <a:t>名以上は団体料金</a:t>
            </a:r>
          </a:p>
          <a:p>
            <a:r>
              <a:rPr lang="ja-JP" altLang="en-US" sz="900">
                <a:latin typeface="BIZ UDPゴシック" panose="020B0400000000000000" pitchFamily="50" charset="-128"/>
                <a:ea typeface="BIZ UDPゴシック" panose="020B0400000000000000" pitchFamily="50" charset="-128"/>
              </a:rPr>
              <a:t>収容人数：２５０名</a:t>
            </a:r>
          </a:p>
          <a:p>
            <a:r>
              <a:rPr lang="ja-JP" altLang="en-US" sz="900">
                <a:latin typeface="BIZ UDPゴシック" panose="020B0400000000000000" pitchFamily="50" charset="-128"/>
                <a:ea typeface="BIZ UDPゴシック" panose="020B0400000000000000" pitchFamily="50" charset="-128"/>
              </a:rPr>
              <a:t>連 絡 先 ：電話</a:t>
            </a:r>
            <a:r>
              <a:rPr lang="en-US" altLang="ja-JP" sz="900" dirty="0">
                <a:latin typeface="BIZ UDPゴシック" panose="020B0400000000000000" pitchFamily="50" charset="-128"/>
                <a:ea typeface="BIZ UDPゴシック" panose="020B0400000000000000" pitchFamily="50" charset="-128"/>
              </a:rPr>
              <a:t>088-611-1611</a:t>
            </a:r>
          </a:p>
        </p:txBody>
      </p:sp>
      <p:sp>
        <p:nvSpPr>
          <p:cNvPr id="20" name="正方形/長方形 19">
            <a:extLst>
              <a:ext uri="{FF2B5EF4-FFF2-40B4-BE49-F238E27FC236}">
                <a16:creationId xmlns:a16="http://schemas.microsoft.com/office/drawing/2014/main" id="{749EC39A-3427-524E-AC00-B84B1A6CF37D}"/>
              </a:ext>
            </a:extLst>
          </p:cNvPr>
          <p:cNvSpPr/>
          <p:nvPr userDrawn="1"/>
        </p:nvSpPr>
        <p:spPr>
          <a:xfrm>
            <a:off x="7482051" y="4487422"/>
            <a:ext cx="2241921" cy="1024983"/>
          </a:xfrm>
          <a:prstGeom prst="rect">
            <a:avLst/>
          </a:prstGeom>
          <a:pattFill prst="dkUpDiag">
            <a:fgClr>
              <a:schemeClr val="bg1">
                <a:lumMod val="85000"/>
              </a:schemeClr>
            </a:fgClr>
            <a:bgClr>
              <a:schemeClr val="bg1"/>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FF0000"/>
                </a:solidFill>
              </a:rPr>
              <a:t>画像</a:t>
            </a:r>
          </a:p>
        </p:txBody>
      </p:sp>
      <p:sp>
        <p:nvSpPr>
          <p:cNvPr id="21" name="テキスト ボックス 20">
            <a:extLst>
              <a:ext uri="{FF2B5EF4-FFF2-40B4-BE49-F238E27FC236}">
                <a16:creationId xmlns:a16="http://schemas.microsoft.com/office/drawing/2014/main" id="{7035F509-B2E1-654B-8057-CDB6A7E9B6EB}"/>
              </a:ext>
            </a:extLst>
          </p:cNvPr>
          <p:cNvSpPr txBox="1"/>
          <p:nvPr userDrawn="1"/>
        </p:nvSpPr>
        <p:spPr>
          <a:xfrm>
            <a:off x="380324" y="-20370"/>
            <a:ext cx="3785276" cy="584775"/>
          </a:xfrm>
          <a:prstGeom prst="rect">
            <a:avLst/>
          </a:prstGeom>
          <a:noFill/>
        </p:spPr>
        <p:txBody>
          <a:bodyPr wrap="square" rtlCol="0">
            <a:spAutoFit/>
          </a:bodyPr>
          <a:lstStyle/>
          <a:p>
            <a:r>
              <a:rPr kumimoji="1" lang="ja-JP" altLang="en-US" sz="1600" b="1" dirty="0">
                <a:solidFill>
                  <a:schemeClr val="tx1"/>
                </a:solidFill>
                <a:latin typeface="BIZ UDPゴシック" panose="020B0400000000000000" pitchFamily="50" charset="-128"/>
                <a:ea typeface="BIZ UDPゴシック" panose="020B0400000000000000" pitchFamily="50" charset="-128"/>
              </a:rPr>
              <a:t>徳島ならではの体験コンテンツ（徳島市）　</a:t>
            </a:r>
          </a:p>
        </p:txBody>
      </p:sp>
      <p:pic>
        <p:nvPicPr>
          <p:cNvPr id="22" name="図 21">
            <a:extLst>
              <a:ext uri="{FF2B5EF4-FFF2-40B4-BE49-F238E27FC236}">
                <a16:creationId xmlns:a16="http://schemas.microsoft.com/office/drawing/2014/main" id="{3D5B7B25-D1CB-9F41-8CD3-633237B8A0DA}"/>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60748" y="-13206"/>
            <a:ext cx="426932" cy="415697"/>
          </a:xfrm>
          <a:prstGeom prst="rect">
            <a:avLst/>
          </a:prstGeom>
        </p:spPr>
      </p:pic>
      <p:sp>
        <p:nvSpPr>
          <p:cNvPr id="23" name="テキスト ボックス 22">
            <a:extLst>
              <a:ext uri="{FF2B5EF4-FFF2-40B4-BE49-F238E27FC236}">
                <a16:creationId xmlns:a16="http://schemas.microsoft.com/office/drawing/2014/main" id="{C8766962-8379-954F-A1F9-3BB111E3BF90}"/>
              </a:ext>
            </a:extLst>
          </p:cNvPr>
          <p:cNvSpPr txBox="1"/>
          <p:nvPr userDrawn="1"/>
        </p:nvSpPr>
        <p:spPr>
          <a:xfrm>
            <a:off x="8036560" y="22199"/>
            <a:ext cx="1869440" cy="261610"/>
          </a:xfrm>
          <a:prstGeom prst="rect">
            <a:avLst/>
          </a:prstGeom>
          <a:noFill/>
        </p:spPr>
        <p:txBody>
          <a:bodyPr wrap="square" rtlCol="0">
            <a:spAutoFit/>
          </a:bodyPr>
          <a:lstStyle/>
          <a:p>
            <a:r>
              <a:rPr lang="ja-JP" altLang="en-US" sz="1100" b="1">
                <a:latin typeface="BIZ UDPゴシック" panose="020B0400000000000000" pitchFamily="50" charset="-128"/>
                <a:ea typeface="BIZ UDPゴシック" panose="020B0400000000000000" pitchFamily="50" charset="-128"/>
              </a:rPr>
              <a:t>徳島県教育旅行誘致企画書</a:t>
            </a:r>
          </a:p>
        </p:txBody>
      </p:sp>
      <p:sp>
        <p:nvSpPr>
          <p:cNvPr id="25" name="図プレースホルダー 24">
            <a:extLst>
              <a:ext uri="{FF2B5EF4-FFF2-40B4-BE49-F238E27FC236}">
                <a16:creationId xmlns:a16="http://schemas.microsoft.com/office/drawing/2014/main" id="{4EE993B7-045F-8B45-92FA-05386E19FD7F}"/>
              </a:ext>
            </a:extLst>
          </p:cNvPr>
          <p:cNvSpPr>
            <a:spLocks noGrp="1"/>
          </p:cNvSpPr>
          <p:nvPr>
            <p:ph type="pic" sz="quarter" idx="13"/>
          </p:nvPr>
        </p:nvSpPr>
        <p:spPr>
          <a:xfrm>
            <a:off x="4775" y="290603"/>
            <a:ext cx="4953000" cy="3144837"/>
          </a:xfrm>
        </p:spPr>
        <p:txBody>
          <a:bodyPr/>
          <a:lstStyle/>
          <a:p>
            <a:endParaRPr kumimoji="1" lang="ja-JP" altLang="en-US"/>
          </a:p>
        </p:txBody>
      </p:sp>
      <p:sp>
        <p:nvSpPr>
          <p:cNvPr id="26" name="図プレースホルダー 24">
            <a:extLst>
              <a:ext uri="{FF2B5EF4-FFF2-40B4-BE49-F238E27FC236}">
                <a16:creationId xmlns:a16="http://schemas.microsoft.com/office/drawing/2014/main" id="{AD870E9A-23D0-864B-A44C-53963AE89172}"/>
              </a:ext>
            </a:extLst>
          </p:cNvPr>
          <p:cNvSpPr>
            <a:spLocks noGrp="1"/>
          </p:cNvSpPr>
          <p:nvPr>
            <p:ph type="pic" sz="quarter" idx="14"/>
          </p:nvPr>
        </p:nvSpPr>
        <p:spPr>
          <a:xfrm>
            <a:off x="4951889" y="290603"/>
            <a:ext cx="4953000" cy="3144837"/>
          </a:xfrm>
        </p:spPr>
        <p:txBody>
          <a:bodyPr/>
          <a:lstStyle/>
          <a:p>
            <a:endParaRPr kumimoji="1" lang="ja-JP" altLang="en-US"/>
          </a:p>
        </p:txBody>
      </p:sp>
      <p:sp>
        <p:nvSpPr>
          <p:cNvPr id="30" name="テキスト プレースホルダー 29">
            <a:extLst>
              <a:ext uri="{FF2B5EF4-FFF2-40B4-BE49-F238E27FC236}">
                <a16:creationId xmlns:a16="http://schemas.microsoft.com/office/drawing/2014/main" id="{2C4AF878-88DB-0D46-8B9D-B93E3088E0F6}"/>
              </a:ext>
            </a:extLst>
          </p:cNvPr>
          <p:cNvSpPr>
            <a:spLocks noGrp="1"/>
          </p:cNvSpPr>
          <p:nvPr>
            <p:ph type="body" sz="quarter" idx="15"/>
          </p:nvPr>
        </p:nvSpPr>
        <p:spPr>
          <a:xfrm>
            <a:off x="-4892816" y="3541052"/>
            <a:ext cx="4751282" cy="331954"/>
          </a:xfrm>
        </p:spPr>
        <p:txBody>
          <a:bodyPr>
            <a:noAutofit/>
          </a:bodyPr>
          <a:lstStyle>
            <a:lvl1pPr marL="0" indent="0">
              <a:buNone/>
              <a:defRPr sz="2000" b="1" i="0">
                <a:latin typeface="VDL-V7Gothic B" panose="020B0500000000000000" pitchFamily="34" charset="-128"/>
                <a:ea typeface="VDL-V7Gothic B" panose="020B0500000000000000" pitchFamily="34" charset="-128"/>
              </a:defRPr>
            </a:lvl1pPr>
          </a:lstStyle>
          <a:p>
            <a:r>
              <a:rPr kumimoji="1" lang="ja-JP" altLang="en-US"/>
              <a:t>マスター テキストの書式設定</a:t>
            </a:r>
          </a:p>
        </p:txBody>
      </p:sp>
    </p:spTree>
    <p:extLst>
      <p:ext uri="{BB962C8B-B14F-4D97-AF65-F5344CB8AC3E}">
        <p14:creationId xmlns:p14="http://schemas.microsoft.com/office/powerpoint/2010/main" val="1800495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DF7165-3988-4ABB-883E-DD84C8704F1D}" type="datetime1">
              <a:rPr kumimoji="1" lang="ja-JP" altLang="en-US" smtClean="0"/>
              <a:t>2026/1/28</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B44B86-8D63-4032-A9EC-C5EDEB3941B5}" type="slidenum">
              <a:rPr kumimoji="1" lang="ja-JP" altLang="en-US" smtClean="0"/>
              <a:t>‹#›</a:t>
            </a:fld>
            <a:endParaRPr kumimoji="1" lang="ja-JP" altLang="en-US"/>
          </a:p>
        </p:txBody>
      </p:sp>
    </p:spTree>
    <p:extLst>
      <p:ext uri="{BB962C8B-B14F-4D97-AF65-F5344CB8AC3E}">
        <p14:creationId xmlns:p14="http://schemas.microsoft.com/office/powerpoint/2010/main" val="1266298989"/>
      </p:ext>
    </p:extLst>
  </p:cSld>
  <p:clrMap bg1="lt1" tx1="dk1" bg2="lt2" tx2="dk2" accent1="accent1" accent2="accent2" accent3="accent3" accent4="accent4" accent5="accent5" accent6="accent6" hlink="hlink" folHlink="folHlink"/>
  <p:sldLayoutIdLst>
    <p:sldLayoutId id="2147483685" r:id="rId1"/>
    <p:sldLayoutId id="2147483694" r:id="rId2"/>
    <p:sldLayoutId id="2147483695" r:id="rId3"/>
    <p:sldLayoutId id="2147483696" r:id="rId4"/>
    <p:sldLayoutId id="2147483697" r:id="rId5"/>
    <p:sldLayoutId id="2147483698" r:id="rId6"/>
    <p:sldLayoutId id="2147483686" r:id="rId7"/>
    <p:sldLayoutId id="2147483691" r:id="rId8"/>
    <p:sldLayoutId id="2147483692" r:id="rId9"/>
    <p:sldLayoutId id="2147483693" r:id="rId10"/>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4.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 Id="rId9"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1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83.png"/></Relationships>
</file>

<file path=ppt/slides/_rels/slide1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xml"/><Relationship Id="rId5" Type="http://schemas.openxmlformats.org/officeDocument/2006/relationships/image" Target="../media/image87.png"/><Relationship Id="rId4" Type="http://schemas.openxmlformats.org/officeDocument/2006/relationships/image" Target="../media/image8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0.png"/><Relationship Id="rId7" Type="http://schemas.openxmlformats.org/officeDocument/2006/relationships/image" Target="../media/image13.png"/><Relationship Id="rId2" Type="http://schemas.openxmlformats.org/officeDocument/2006/relationships/image" Target="../media/image89.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92.png"/><Relationship Id="rId4" Type="http://schemas.openxmlformats.org/officeDocument/2006/relationships/image" Target="../media/image91.jpeg"/><Relationship Id="rId9"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97.jpg"/><Relationship Id="rId3" Type="http://schemas.openxmlformats.org/officeDocument/2006/relationships/image" Target="../media/image94.png"/><Relationship Id="rId7" Type="http://schemas.microsoft.com/office/2007/relationships/hdphoto" Target="../media/hdphoto3.wdp"/><Relationship Id="rId2" Type="http://schemas.openxmlformats.org/officeDocument/2006/relationships/image" Target="../media/image93.png"/><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96.png"/><Relationship Id="rId10" Type="http://schemas.openxmlformats.org/officeDocument/2006/relationships/image" Target="../media/image99.png"/><Relationship Id="rId4" Type="http://schemas.openxmlformats.org/officeDocument/2006/relationships/image" Target="../media/image95.png"/><Relationship Id="rId9" Type="http://schemas.openxmlformats.org/officeDocument/2006/relationships/image" Target="../media/image98.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10" Type="http://schemas.openxmlformats.org/officeDocument/2006/relationships/image" Target="../media/image38.jpg"/><Relationship Id="rId4" Type="http://schemas.openxmlformats.org/officeDocument/2006/relationships/image" Target="../media/image32.pn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3.png"/><Relationship Id="rId7" Type="http://schemas.openxmlformats.org/officeDocument/2006/relationships/image" Target="../media/image43.jpe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9.xml.rels><?xml version="1.0" encoding="UTF-8" standalone="yes"?>
<Relationships xmlns="http://schemas.openxmlformats.org/package/2006/relationships"><Relationship Id="rId8" Type="http://schemas.openxmlformats.org/officeDocument/2006/relationships/image" Target="../media/image54.JPG"/><Relationship Id="rId13" Type="http://schemas.openxmlformats.org/officeDocument/2006/relationships/image" Target="../media/image58.png"/><Relationship Id="rId3" Type="http://schemas.openxmlformats.org/officeDocument/2006/relationships/image" Target="../media/image52.JPG"/><Relationship Id="rId7" Type="http://schemas.openxmlformats.org/officeDocument/2006/relationships/image" Target="../media/image37.png"/><Relationship Id="rId12" Type="http://schemas.openxmlformats.org/officeDocument/2006/relationships/image" Target="../media/image57.jp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56.png"/><Relationship Id="rId5" Type="http://schemas.openxmlformats.org/officeDocument/2006/relationships/image" Target="../media/image31.png"/><Relationship Id="rId10" Type="http://schemas.openxmlformats.org/officeDocument/2006/relationships/image" Target="../media/image55.png"/><Relationship Id="rId4" Type="http://schemas.openxmlformats.org/officeDocument/2006/relationships/image" Target="../media/image53.jpeg"/><Relationship Id="rId9" Type="http://schemas.openxmlformats.org/officeDocument/2006/relationships/image" Target="../media/image32.png"/><Relationship Id="rId14" Type="http://schemas.openxmlformats.org/officeDocument/2006/relationships/image" Target="../media/image5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3DE43D1-60F6-C24C-9A0E-CD4E8C4005DC}"/>
              </a:ext>
            </a:extLst>
          </p:cNvPr>
          <p:cNvSpPr>
            <a:spLocks noGrp="1"/>
          </p:cNvSpPr>
          <p:nvPr>
            <p:ph type="sldNum" sz="quarter" idx="12"/>
          </p:nvPr>
        </p:nvSpPr>
        <p:spPr/>
        <p:txBody>
          <a:bodyPr/>
          <a:lstStyle/>
          <a:p>
            <a:fld id="{77B44B86-8D63-4032-A9EC-C5EDEB3941B5}" type="slidenum">
              <a:rPr kumimoji="1" lang="ja-JP" altLang="en-US" smtClean="0"/>
              <a:t>0</a:t>
            </a:fld>
            <a:endParaRPr kumimoji="1" lang="ja-JP" altLang="en-US"/>
          </a:p>
        </p:txBody>
      </p:sp>
      <p:pic>
        <p:nvPicPr>
          <p:cNvPr id="17" name="図 16">
            <a:extLst>
              <a:ext uri="{FF2B5EF4-FFF2-40B4-BE49-F238E27FC236}">
                <a16:creationId xmlns:a16="http://schemas.microsoft.com/office/drawing/2014/main" id="{A99229A4-227C-724E-A8B0-A2A7E4EB9C0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7827" y="1524860"/>
            <a:ext cx="9933827" cy="4651146"/>
          </a:xfrm>
          <a:prstGeom prst="flowChartPunchedCard">
            <a:avLst/>
          </a:prstGeom>
        </p:spPr>
      </p:pic>
      <p:sp>
        <p:nvSpPr>
          <p:cNvPr id="18" name="タイトル 1">
            <a:extLst>
              <a:ext uri="{FF2B5EF4-FFF2-40B4-BE49-F238E27FC236}">
                <a16:creationId xmlns:a16="http://schemas.microsoft.com/office/drawing/2014/main" id="{972024EF-2A2C-5D46-9BD1-6E87D3BB4BCB}"/>
              </a:ext>
            </a:extLst>
          </p:cNvPr>
          <p:cNvSpPr txBox="1">
            <a:spLocks/>
          </p:cNvSpPr>
          <p:nvPr/>
        </p:nvSpPr>
        <p:spPr>
          <a:xfrm>
            <a:off x="725900" y="287784"/>
            <a:ext cx="9906000" cy="711342"/>
          </a:xfrm>
          <a:prstGeom prst="rect">
            <a:avLst/>
          </a:prstGeom>
          <a:noFill/>
        </p:spPr>
        <p:txBody>
          <a:bodyPr vert="horz" wrap="none" lIns="91440" tIns="0" rIns="91440" bIns="108000" rtlCol="0"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pPr>
            <a:r>
              <a:rPr lang="zh-TW" altLang="en-US" b="1" spc="-150" dirty="0">
                <a:solidFill>
                  <a:srgbClr val="F77014"/>
                </a:solidFill>
                <a:latin typeface="VDL-V7Gothic L" panose="020B0300000000000000" pitchFamily="34" charset="-128"/>
                <a:ea typeface="VDL-V7Gothic L" panose="020B0300000000000000" pitchFamily="34" charset="-128"/>
                <a:cs typeface="MS UI Gothic"/>
              </a:rPr>
              <a:t>徳島</a:t>
            </a:r>
            <a:r>
              <a:rPr lang="zh-TW" altLang="en-US" b="1" spc="-5" dirty="0">
                <a:solidFill>
                  <a:srgbClr val="F77014"/>
                </a:solidFill>
                <a:latin typeface="VDL-V7Gothic L" panose="020B0300000000000000" pitchFamily="34" charset="-128"/>
                <a:ea typeface="VDL-V7Gothic L" panose="020B0300000000000000" pitchFamily="34" charset="-128"/>
                <a:cs typeface="MS UI Gothic"/>
              </a:rPr>
              <a:t>県教育旅行誘致企画書</a:t>
            </a:r>
            <a:endParaRPr lang="ja-JP" altLang="en-US" b="1" dirty="0">
              <a:solidFill>
                <a:srgbClr val="F77014"/>
              </a:solidFill>
              <a:latin typeface="VDL-V7Gothic L" panose="020B0300000000000000" pitchFamily="34" charset="-128"/>
              <a:ea typeface="VDL-V7Gothic L" panose="020B0300000000000000" pitchFamily="34" charset="-128"/>
            </a:endParaRPr>
          </a:p>
        </p:txBody>
      </p:sp>
      <p:sp>
        <p:nvSpPr>
          <p:cNvPr id="19" name="字幕 3">
            <a:extLst>
              <a:ext uri="{FF2B5EF4-FFF2-40B4-BE49-F238E27FC236}">
                <a16:creationId xmlns:a16="http://schemas.microsoft.com/office/drawing/2014/main" id="{0841D2ED-A0E6-6A44-8245-15517DD7078B}"/>
              </a:ext>
            </a:extLst>
          </p:cNvPr>
          <p:cNvSpPr txBox="1">
            <a:spLocks/>
          </p:cNvSpPr>
          <p:nvPr/>
        </p:nvSpPr>
        <p:spPr>
          <a:xfrm>
            <a:off x="127970" y="896098"/>
            <a:ext cx="6271794" cy="303031"/>
          </a:xfrm>
          <a:prstGeom prst="rect">
            <a:avLst/>
          </a:prstGeom>
          <a:solidFill>
            <a:schemeClr val="bg1"/>
          </a:solidFill>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2700">
              <a:lnSpc>
                <a:spcPct val="100000"/>
              </a:lnSpc>
              <a:spcBef>
                <a:spcPts val="95"/>
              </a:spcBef>
            </a:pPr>
            <a:r>
              <a:rPr lang="ja-JP" altLang="en-US" sz="1800" b="1" dirty="0">
                <a:solidFill>
                  <a:srgbClr val="F77015"/>
                </a:solidFill>
                <a:latin typeface="VDL-V7Gothic M" panose="020B0500000000000000" pitchFamily="34" charset="-128"/>
                <a:ea typeface="VDL-V7Gothic M" panose="020B0500000000000000" pitchFamily="34" charset="-128"/>
                <a:cs typeface="MS UI Gothic"/>
              </a:rPr>
              <a:t>得・特・徳しま</a:t>
            </a:r>
            <a:r>
              <a:rPr lang="en-US" altLang="ja-JP" sz="1800" b="1" dirty="0">
                <a:solidFill>
                  <a:srgbClr val="F77015"/>
                </a:solidFill>
                <a:latin typeface="VDL-V7Gothic M" panose="020B0500000000000000" pitchFamily="34" charset="-128"/>
                <a:ea typeface="VDL-V7Gothic M" panose="020B0500000000000000" pitchFamily="34" charset="-128"/>
                <a:cs typeface="MS UI Gothic"/>
              </a:rPr>
              <a:t>SDGs</a:t>
            </a:r>
            <a:r>
              <a:rPr lang="ja-JP" altLang="en-US" sz="1800" b="1" dirty="0">
                <a:solidFill>
                  <a:srgbClr val="F77015"/>
                </a:solidFill>
                <a:latin typeface="VDL-V7Gothic M" panose="020B0500000000000000" pitchFamily="34" charset="-128"/>
                <a:ea typeface="VDL-V7Gothic M" panose="020B0500000000000000" pitchFamily="34" charset="-128"/>
                <a:cs typeface="MS UI Gothic"/>
              </a:rPr>
              <a:t>探究学習プログラム</a:t>
            </a:r>
            <a:endParaRPr lang="en-US" altLang="ja-JP" sz="1800" b="1" dirty="0">
              <a:solidFill>
                <a:srgbClr val="F77015"/>
              </a:solidFill>
              <a:latin typeface="VDL-V7Gothic M" panose="020B0500000000000000" pitchFamily="34" charset="-128"/>
              <a:ea typeface="VDL-V7Gothic M" panose="020B0500000000000000" pitchFamily="34" charset="-128"/>
              <a:cs typeface="MS UI Gothic"/>
            </a:endParaRPr>
          </a:p>
        </p:txBody>
      </p:sp>
      <p:pic>
        <p:nvPicPr>
          <p:cNvPr id="21" name="図 20">
            <a:extLst>
              <a:ext uri="{FF2B5EF4-FFF2-40B4-BE49-F238E27FC236}">
                <a16:creationId xmlns:a16="http://schemas.microsoft.com/office/drawing/2014/main" id="{942F373B-C2CC-E944-B8AE-4919D5B32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7869" y="6176005"/>
            <a:ext cx="1664266" cy="635148"/>
          </a:xfrm>
          <a:prstGeom prst="rect">
            <a:avLst/>
          </a:prstGeom>
        </p:spPr>
      </p:pic>
      <p:sp>
        <p:nvSpPr>
          <p:cNvPr id="23" name="テキスト ボックス 22">
            <a:extLst>
              <a:ext uri="{FF2B5EF4-FFF2-40B4-BE49-F238E27FC236}">
                <a16:creationId xmlns:a16="http://schemas.microsoft.com/office/drawing/2014/main" id="{4B506DB5-B40B-4F4C-AF16-068A08D7BE58}"/>
              </a:ext>
            </a:extLst>
          </p:cNvPr>
          <p:cNvSpPr txBox="1"/>
          <p:nvPr/>
        </p:nvSpPr>
        <p:spPr>
          <a:xfrm>
            <a:off x="7145079" y="1543833"/>
            <a:ext cx="2845266" cy="276999"/>
          </a:xfrm>
          <a:prstGeom prst="rect">
            <a:avLst/>
          </a:prstGeom>
          <a:noFill/>
        </p:spPr>
        <p:txBody>
          <a:bodyPr wrap="square" rtlCol="0">
            <a:spAutoFit/>
          </a:bodyPr>
          <a:lstStyle/>
          <a:p>
            <a:pPr algn="ctr"/>
            <a:r>
              <a:rPr kumimoji="1" lang="ja-JP" altLang="en-US" sz="1200" b="1" dirty="0">
                <a:solidFill>
                  <a:srgbClr val="F77015"/>
                </a:solidFill>
                <a:effectLst>
                  <a:glow rad="50800">
                    <a:schemeClr val="bg1"/>
                  </a:glow>
                </a:effectLst>
                <a:latin typeface="BIZ UDPゴシック" panose="020B0400000000000000" pitchFamily="50" charset="-128"/>
                <a:ea typeface="BIZ UDPゴシック" panose="020B0400000000000000" pitchFamily="50" charset="-128"/>
              </a:rPr>
              <a:t>写真：そらの郷山里物語（にし阿波）</a:t>
            </a:r>
          </a:p>
        </p:txBody>
      </p:sp>
      <p:pic>
        <p:nvPicPr>
          <p:cNvPr id="24" name="図 23">
            <a:extLst>
              <a:ext uri="{FF2B5EF4-FFF2-40B4-BE49-F238E27FC236}">
                <a16:creationId xmlns:a16="http://schemas.microsoft.com/office/drawing/2014/main" id="{11F4CD14-780C-8840-816A-44F640DC3C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1458" y="6256146"/>
            <a:ext cx="2112608" cy="555007"/>
          </a:xfrm>
          <a:prstGeom prst="rect">
            <a:avLst/>
          </a:prstGeom>
        </p:spPr>
      </p:pic>
      <p:cxnSp>
        <p:nvCxnSpPr>
          <p:cNvPr id="26" name="直線コネクタ 25">
            <a:extLst>
              <a:ext uri="{FF2B5EF4-FFF2-40B4-BE49-F238E27FC236}">
                <a16:creationId xmlns:a16="http://schemas.microsoft.com/office/drawing/2014/main" id="{ABBEF07D-DEC6-6145-AB56-8796692CE3FD}"/>
              </a:ext>
            </a:extLst>
          </p:cNvPr>
          <p:cNvCxnSpPr>
            <a:cxnSpLocks/>
          </p:cNvCxnSpPr>
          <p:nvPr/>
        </p:nvCxnSpPr>
        <p:spPr>
          <a:xfrm flipV="1">
            <a:off x="-27827" y="1464917"/>
            <a:ext cx="1856627" cy="920338"/>
          </a:xfrm>
          <a:prstGeom prst="line">
            <a:avLst/>
          </a:prstGeom>
          <a:ln w="25400">
            <a:solidFill>
              <a:srgbClr val="F77015"/>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5F284D94-3F7E-C441-88D2-1759C31354A0}"/>
              </a:ext>
            </a:extLst>
          </p:cNvPr>
          <p:cNvCxnSpPr>
            <a:cxnSpLocks/>
          </p:cNvCxnSpPr>
          <p:nvPr/>
        </p:nvCxnSpPr>
        <p:spPr>
          <a:xfrm flipV="1">
            <a:off x="2074333" y="1298080"/>
            <a:ext cx="7916012" cy="117747"/>
          </a:xfrm>
          <a:prstGeom prst="line">
            <a:avLst/>
          </a:prstGeom>
          <a:ln w="25400">
            <a:solidFill>
              <a:srgbClr val="F77015"/>
            </a:solidFill>
          </a:ln>
        </p:spPr>
        <p:style>
          <a:lnRef idx="1">
            <a:schemeClr val="accent1"/>
          </a:lnRef>
          <a:fillRef idx="0">
            <a:schemeClr val="accent1"/>
          </a:fillRef>
          <a:effectRef idx="0">
            <a:schemeClr val="accent1"/>
          </a:effectRef>
          <a:fontRef idx="minor">
            <a:schemeClr val="tx1"/>
          </a:fontRef>
        </p:style>
      </p:cxnSp>
      <p:pic>
        <p:nvPicPr>
          <p:cNvPr id="28" name="図 27">
            <a:extLst>
              <a:ext uri="{FF2B5EF4-FFF2-40B4-BE49-F238E27FC236}">
                <a16:creationId xmlns:a16="http://schemas.microsoft.com/office/drawing/2014/main" id="{31955877-68B0-5848-A8E7-91D6E07975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1027" y="118163"/>
            <a:ext cx="1346418" cy="1234741"/>
          </a:xfrm>
          <a:prstGeom prst="rect">
            <a:avLst/>
          </a:prstGeom>
        </p:spPr>
      </p:pic>
      <p:pic>
        <p:nvPicPr>
          <p:cNvPr id="1026" name="Picture 2" descr="一般社団法人みなみ阿波観光局 | Kaifu District Tokushima">
            <a:extLst>
              <a:ext uri="{FF2B5EF4-FFF2-40B4-BE49-F238E27FC236}">
                <a16:creationId xmlns:a16="http://schemas.microsoft.com/office/drawing/2014/main" id="{BDBD776F-4D65-FBB9-CDD7-1186914F10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2339" y="6278766"/>
            <a:ext cx="639209" cy="44271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76850DC1-AA43-8DB4-DB53-C62329139886}"/>
              </a:ext>
            </a:extLst>
          </p:cNvPr>
          <p:cNvSpPr txBox="1"/>
          <p:nvPr/>
        </p:nvSpPr>
        <p:spPr>
          <a:xfrm>
            <a:off x="6534551" y="6356352"/>
            <a:ext cx="1197764" cy="246221"/>
          </a:xfrm>
          <a:prstGeom prst="rect">
            <a:avLst/>
          </a:prstGeom>
          <a:noFill/>
        </p:spPr>
        <p:txBody>
          <a:bodyPr wrap="none" rtlCol="0">
            <a:spAutoFit/>
          </a:bodyPr>
          <a:lstStyle/>
          <a:p>
            <a:r>
              <a:rPr kumimoji="1" lang="ja-JP" altLang="en-US" sz="1000" dirty="0">
                <a:latin typeface="Meiryo UI" panose="020B0604030504040204" pitchFamily="50" charset="-128"/>
                <a:ea typeface="Meiryo UI" panose="020B0604030504040204" pitchFamily="50" charset="-128"/>
              </a:rPr>
              <a:t>みなみ阿波観光局</a:t>
            </a:r>
          </a:p>
        </p:txBody>
      </p:sp>
      <p:sp>
        <p:nvSpPr>
          <p:cNvPr id="6" name="正方形/長方形 5">
            <a:extLst>
              <a:ext uri="{FF2B5EF4-FFF2-40B4-BE49-F238E27FC236}">
                <a16:creationId xmlns:a16="http://schemas.microsoft.com/office/drawing/2014/main" id="{C17D42E9-4FD2-8230-C969-22685F225125}"/>
              </a:ext>
            </a:extLst>
          </p:cNvPr>
          <p:cNvSpPr/>
          <p:nvPr/>
        </p:nvSpPr>
        <p:spPr>
          <a:xfrm>
            <a:off x="7133433" y="4321479"/>
            <a:ext cx="2688702" cy="1751766"/>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046F32BD-CA48-4824-5899-50B3939056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9792" y="4391073"/>
            <a:ext cx="2597653" cy="1617112"/>
          </a:xfrm>
          <a:prstGeom prst="rect">
            <a:avLst/>
          </a:prstGeom>
        </p:spPr>
      </p:pic>
      <p:pic>
        <p:nvPicPr>
          <p:cNvPr id="8" name="図 7">
            <a:extLst>
              <a:ext uri="{FF2B5EF4-FFF2-40B4-BE49-F238E27FC236}">
                <a16:creationId xmlns:a16="http://schemas.microsoft.com/office/drawing/2014/main" id="{7C7C829F-4D3E-F592-2EC0-EB92136AC9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555" y="4122282"/>
            <a:ext cx="1951451" cy="1950963"/>
          </a:xfrm>
          <a:prstGeom prst="rect">
            <a:avLst/>
          </a:prstGeom>
        </p:spPr>
      </p:pic>
    </p:spTree>
    <p:extLst>
      <p:ext uri="{BB962C8B-B14F-4D97-AF65-F5344CB8AC3E}">
        <p14:creationId xmlns:p14="http://schemas.microsoft.com/office/powerpoint/2010/main" val="305159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A5F02D21-ED4A-1F24-742B-2197393ABF7C}"/>
              </a:ext>
            </a:extLst>
          </p:cNvPr>
          <p:cNvSpPr/>
          <p:nvPr/>
        </p:nvSpPr>
        <p:spPr>
          <a:xfrm>
            <a:off x="4852800" y="1286196"/>
            <a:ext cx="4762952" cy="5318997"/>
          </a:xfrm>
          <a:prstGeom prst="rect">
            <a:avLst/>
          </a:prstGeom>
          <a:solidFill>
            <a:srgbClr val="FFEED3"/>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Google Shape;39;p1"/>
          <p:cNvSpPr txBox="1"/>
          <p:nvPr/>
        </p:nvSpPr>
        <p:spPr>
          <a:xfrm>
            <a:off x="452438" y="-37302"/>
            <a:ext cx="7547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rgbClr val="FFFFFF"/>
                </a:solidFill>
                <a:latin typeface="BIZ UDPゴシック" panose="020B0400000000000000" pitchFamily="50" charset="-128"/>
                <a:ea typeface="BIZ UDPゴシック" panose="020B0400000000000000" pitchFamily="50" charset="-128"/>
                <a:cs typeface="Arial"/>
                <a:sym typeface="Arial"/>
              </a:rPr>
              <a:t>安全対策</a:t>
            </a:r>
            <a:endParaRPr sz="1600" b="1" i="0" u="none" strike="noStrike" cap="none" dirty="0">
              <a:solidFill>
                <a:srgbClr val="FFFFFF"/>
              </a:solidFill>
              <a:latin typeface="BIZ UDPゴシック" panose="020B0400000000000000" pitchFamily="50" charset="-128"/>
              <a:ea typeface="BIZ UDPゴシック" panose="020B0400000000000000" pitchFamily="50" charset="-128"/>
              <a:cs typeface="Arial"/>
              <a:sym typeface="Arial"/>
            </a:endParaRPr>
          </a:p>
        </p:txBody>
      </p:sp>
      <p:sp>
        <p:nvSpPr>
          <p:cNvPr id="4" name="Rectangle 7">
            <a:extLst>
              <a:ext uri="{FF2B5EF4-FFF2-40B4-BE49-F238E27FC236}">
                <a16:creationId xmlns:a16="http://schemas.microsoft.com/office/drawing/2014/main" id="{4DCF1A11-6356-7129-6F45-036C25E7659D}"/>
              </a:ext>
            </a:extLst>
          </p:cNvPr>
          <p:cNvSpPr>
            <a:spLocks noChangeArrowheads="1"/>
          </p:cNvSpPr>
          <p:nvPr/>
        </p:nvSpPr>
        <p:spPr bwMode="auto">
          <a:xfrm>
            <a:off x="243152" y="253372"/>
            <a:ext cx="9010915" cy="1032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marL="1588" lvl="1" indent="95250" algn="just">
              <a:lnSpc>
                <a:spcPct val="120000"/>
              </a:lnSpc>
              <a:spcBef>
                <a:spcPct val="0"/>
              </a:spcBef>
            </a:pPr>
            <a:r>
              <a:rPr kumimoji="1" lang="ja-JP" altLang="en-US" sz="1400" b="1" dirty="0">
                <a:latin typeface="BIZ UDPゴシック" panose="020B0400000000000000" pitchFamily="50" charset="-128"/>
                <a:ea typeface="BIZ UDPゴシック" panose="020B0400000000000000" pitchFamily="50" charset="-128"/>
              </a:rPr>
              <a:t>徳島県の</a:t>
            </a:r>
            <a:r>
              <a:rPr lang="en-US" altLang="ja-JP" sz="1400" b="1" dirty="0">
                <a:latin typeface="VDL-V7Gothic M" panose="020B0500000000000000" pitchFamily="34" charset="-128"/>
                <a:ea typeface="VDL-V7Gothic M" panose="020B0500000000000000" pitchFamily="34" charset="-128"/>
                <a:cs typeface="MS UI Gothic"/>
              </a:rPr>
              <a:t>SDGs</a:t>
            </a:r>
            <a:r>
              <a:rPr lang="ja-JP" altLang="en-US" sz="1400" b="1" dirty="0">
                <a:latin typeface="VDL-V7Gothic M" panose="020B0500000000000000" pitchFamily="34" charset="-128"/>
                <a:ea typeface="VDL-V7Gothic M" panose="020B0500000000000000" pitchFamily="34" charset="-128"/>
                <a:cs typeface="MS UI Gothic"/>
              </a:rPr>
              <a:t>探究学習プログラムは、ありのままの暮らしを体験いただくため、安全を考慮した上で雨天でも体験・作業を実施します。可能な範囲で雨具等を持参いただくようお願いします。</a:t>
            </a:r>
            <a:endParaRPr lang="en-US" altLang="ja-JP" sz="1400" b="1" dirty="0">
              <a:latin typeface="VDL-V7Gothic M" panose="020B0500000000000000" pitchFamily="34" charset="-128"/>
              <a:ea typeface="VDL-V7Gothic M" panose="020B0500000000000000" pitchFamily="34" charset="-128"/>
              <a:cs typeface="MS UI Gothic"/>
            </a:endParaRPr>
          </a:p>
          <a:p>
            <a:pPr marL="1588" lvl="1" indent="95250" algn="just">
              <a:lnSpc>
                <a:spcPct val="120000"/>
              </a:lnSpc>
              <a:spcBef>
                <a:spcPct val="0"/>
              </a:spcBef>
            </a:pPr>
            <a:r>
              <a:rPr lang="ja-JP" altLang="en-US" sz="1400" b="1" dirty="0">
                <a:latin typeface="VDL-V7Gothic M" panose="020B0500000000000000" pitchFamily="34" charset="-128"/>
                <a:ea typeface="VDL-V7Gothic M" panose="020B0500000000000000" pitchFamily="34" charset="-128"/>
                <a:cs typeface="MS UI Gothic"/>
              </a:rPr>
              <a:t>不測の事態に備えるため、徳島県の各</a:t>
            </a:r>
            <a:r>
              <a:rPr lang="en-US" altLang="ja-JP" sz="1400" b="1" dirty="0">
                <a:latin typeface="VDL-V7Gothic M" panose="020B0500000000000000" pitchFamily="34" charset="-128"/>
                <a:ea typeface="VDL-V7Gothic M" panose="020B0500000000000000" pitchFamily="34" charset="-128"/>
                <a:cs typeface="MS UI Gothic"/>
              </a:rPr>
              <a:t>DMO</a:t>
            </a:r>
            <a:r>
              <a:rPr lang="ja-JP" altLang="en-US" sz="1400" b="1" dirty="0">
                <a:latin typeface="VDL-V7Gothic M" panose="020B0500000000000000" pitchFamily="34" charset="-128"/>
                <a:ea typeface="VDL-V7Gothic M" panose="020B0500000000000000" pitchFamily="34" charset="-128"/>
                <a:cs typeface="MS UI Gothic"/>
              </a:rPr>
              <a:t>において安全対策の徹底、緊急体制を構築しております。</a:t>
            </a:r>
            <a:endParaRPr lang="en-US" altLang="ja-JP" sz="1400" b="1" strike="sngStrike" dirty="0">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07C32E5A-FE75-145E-997A-0A36A0B9AD6D}"/>
              </a:ext>
            </a:extLst>
          </p:cNvPr>
          <p:cNvSpPr/>
          <p:nvPr/>
        </p:nvSpPr>
        <p:spPr>
          <a:xfrm>
            <a:off x="5057699" y="1637705"/>
            <a:ext cx="364068" cy="4858298"/>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vert="wordArtVertRtl" rtlCol="0" anchor="ctr"/>
          <a:lstStyle/>
          <a:p>
            <a:pPr algn="ctr"/>
            <a:r>
              <a:rPr kumimoji="1" lang="ja-JP" altLang="en-US" dirty="0">
                <a:latin typeface="BIZ UDPゴシック" panose="020B0400000000000000" pitchFamily="50" charset="-128"/>
                <a:ea typeface="BIZ UDPゴシック" panose="020B0400000000000000" pitchFamily="50" charset="-128"/>
              </a:rPr>
              <a:t>緊急発生</a:t>
            </a:r>
          </a:p>
        </p:txBody>
      </p:sp>
      <p:sp>
        <p:nvSpPr>
          <p:cNvPr id="5" name="矢印: 右 4">
            <a:extLst>
              <a:ext uri="{FF2B5EF4-FFF2-40B4-BE49-F238E27FC236}">
                <a16:creationId xmlns:a16="http://schemas.microsoft.com/office/drawing/2014/main" id="{8FA919CA-3970-C3A1-EF7D-D130BD532424}"/>
              </a:ext>
            </a:extLst>
          </p:cNvPr>
          <p:cNvSpPr/>
          <p:nvPr/>
        </p:nvSpPr>
        <p:spPr>
          <a:xfrm>
            <a:off x="5593801" y="4349215"/>
            <a:ext cx="220133" cy="431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43498CC8-EA98-118F-9EB2-5C27C2A95032}"/>
              </a:ext>
            </a:extLst>
          </p:cNvPr>
          <p:cNvSpPr/>
          <p:nvPr/>
        </p:nvSpPr>
        <p:spPr>
          <a:xfrm>
            <a:off x="5846452" y="3003015"/>
            <a:ext cx="605413" cy="348349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vert="wordArtVertRtl" rtlCol="0" anchor="ctr" anchorCtr="0"/>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生徒様の状態を確認して本部へ連絡</a:t>
            </a:r>
          </a:p>
        </p:txBody>
      </p:sp>
      <p:sp>
        <p:nvSpPr>
          <p:cNvPr id="7" name="正方形/長方形 6">
            <a:extLst>
              <a:ext uri="{FF2B5EF4-FFF2-40B4-BE49-F238E27FC236}">
                <a16:creationId xmlns:a16="http://schemas.microsoft.com/office/drawing/2014/main" id="{A0E23287-A1E2-CC79-13F3-923849A8B842}"/>
              </a:ext>
            </a:extLst>
          </p:cNvPr>
          <p:cNvSpPr/>
          <p:nvPr/>
        </p:nvSpPr>
        <p:spPr>
          <a:xfrm>
            <a:off x="6861744" y="3011989"/>
            <a:ext cx="364068" cy="1464733"/>
          </a:xfrm>
          <a:prstGeom prst="rect">
            <a:avLst/>
          </a:prstGeom>
          <a:solidFill>
            <a:srgbClr val="FFCCCC"/>
          </a:solidFill>
        </p:spPr>
        <p:style>
          <a:lnRef idx="2">
            <a:schemeClr val="accent1">
              <a:shade val="15000"/>
            </a:schemeClr>
          </a:lnRef>
          <a:fillRef idx="1">
            <a:schemeClr val="accent1"/>
          </a:fillRef>
          <a:effectRef idx="0">
            <a:schemeClr val="accent1"/>
          </a:effectRef>
          <a:fontRef idx="minor">
            <a:schemeClr val="lt1"/>
          </a:fontRef>
        </p:style>
        <p:txBody>
          <a:bodyPr vert="wordArtVertRtl" rtlCol="0" anchor="t" anchorCtr="0"/>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重症の場合</a:t>
            </a:r>
          </a:p>
        </p:txBody>
      </p:sp>
      <p:sp>
        <p:nvSpPr>
          <p:cNvPr id="16" name="正方形/長方形 15">
            <a:extLst>
              <a:ext uri="{FF2B5EF4-FFF2-40B4-BE49-F238E27FC236}">
                <a16:creationId xmlns:a16="http://schemas.microsoft.com/office/drawing/2014/main" id="{1060C141-165A-8A58-5A59-BF3B756DA30C}"/>
              </a:ext>
            </a:extLst>
          </p:cNvPr>
          <p:cNvSpPr/>
          <p:nvPr/>
        </p:nvSpPr>
        <p:spPr>
          <a:xfrm>
            <a:off x="6870208" y="4822395"/>
            <a:ext cx="364068" cy="1464733"/>
          </a:xfrm>
          <a:prstGeom prst="rect">
            <a:avLst/>
          </a:prstGeom>
          <a:solidFill>
            <a:srgbClr val="03DADF"/>
          </a:solidFill>
        </p:spPr>
        <p:style>
          <a:lnRef idx="2">
            <a:schemeClr val="accent1">
              <a:shade val="15000"/>
            </a:schemeClr>
          </a:lnRef>
          <a:fillRef idx="1">
            <a:schemeClr val="accent1"/>
          </a:fillRef>
          <a:effectRef idx="0">
            <a:schemeClr val="accent1"/>
          </a:effectRef>
          <a:fontRef idx="minor">
            <a:schemeClr val="lt1"/>
          </a:fontRef>
        </p:style>
        <p:txBody>
          <a:bodyPr vert="wordArtVertRtl" rtlCol="0" anchor="t" anchorCtr="0"/>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軽傷の場合</a:t>
            </a:r>
          </a:p>
        </p:txBody>
      </p:sp>
      <p:sp>
        <p:nvSpPr>
          <p:cNvPr id="17" name="矢印: 右 16">
            <a:extLst>
              <a:ext uri="{FF2B5EF4-FFF2-40B4-BE49-F238E27FC236}">
                <a16:creationId xmlns:a16="http://schemas.microsoft.com/office/drawing/2014/main" id="{25693F00-C72B-B343-CF4F-8910EB9060D2}"/>
              </a:ext>
            </a:extLst>
          </p:cNvPr>
          <p:cNvSpPr/>
          <p:nvPr/>
        </p:nvSpPr>
        <p:spPr>
          <a:xfrm>
            <a:off x="6536840" y="3598487"/>
            <a:ext cx="220133" cy="431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矢印: 右 17">
            <a:extLst>
              <a:ext uri="{FF2B5EF4-FFF2-40B4-BE49-F238E27FC236}">
                <a16:creationId xmlns:a16="http://schemas.microsoft.com/office/drawing/2014/main" id="{A27EE71A-4407-EE93-E7F6-9D34EA89DB00}"/>
              </a:ext>
            </a:extLst>
          </p:cNvPr>
          <p:cNvSpPr/>
          <p:nvPr/>
        </p:nvSpPr>
        <p:spPr>
          <a:xfrm>
            <a:off x="6536840" y="5244005"/>
            <a:ext cx="220133" cy="431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7F8C0119-B810-8CF4-23D2-365971E03E8C}"/>
              </a:ext>
            </a:extLst>
          </p:cNvPr>
          <p:cNvSpPr/>
          <p:nvPr/>
        </p:nvSpPr>
        <p:spPr>
          <a:xfrm>
            <a:off x="7655488" y="3011988"/>
            <a:ext cx="364068" cy="1464734"/>
          </a:xfrm>
          <a:prstGeom prst="rect">
            <a:avLst/>
          </a:prstGeom>
          <a:solidFill>
            <a:srgbClr val="FFCCCC"/>
          </a:solidFill>
        </p:spPr>
        <p:style>
          <a:lnRef idx="2">
            <a:schemeClr val="accent1">
              <a:shade val="15000"/>
            </a:schemeClr>
          </a:lnRef>
          <a:fillRef idx="1">
            <a:schemeClr val="accent1"/>
          </a:fillRef>
          <a:effectRef idx="0">
            <a:schemeClr val="accent1"/>
          </a:effectRef>
          <a:fontRef idx="minor">
            <a:schemeClr val="lt1"/>
          </a:fontRef>
        </p:style>
        <p:txBody>
          <a:bodyPr vert="wordArtVertRtl" rtlCol="0" anchor="t" anchorCtr="0"/>
          <a:lstStyle/>
          <a:p>
            <a:pPr algn="ctr"/>
            <a:r>
              <a:rPr kumimoji="1" lang="en-US" altLang="ja-JP" sz="1400" dirty="0">
                <a:solidFill>
                  <a:schemeClr val="tx1"/>
                </a:solidFill>
                <a:latin typeface="BIZ UDPゴシック" panose="020B0400000000000000" pitchFamily="50" charset="-128"/>
                <a:ea typeface="BIZ UDPゴシック" panose="020B0400000000000000" pitchFamily="50" charset="-128"/>
              </a:rPr>
              <a:t>119</a:t>
            </a:r>
            <a:r>
              <a:rPr kumimoji="1" lang="ja-JP" altLang="en-US" sz="1400" dirty="0">
                <a:solidFill>
                  <a:schemeClr val="tx1"/>
                </a:solidFill>
                <a:latin typeface="BIZ UDPゴシック" panose="020B0400000000000000" pitchFamily="50" charset="-128"/>
                <a:ea typeface="BIZ UDPゴシック" panose="020B0400000000000000" pitchFamily="50" charset="-128"/>
              </a:rPr>
              <a:t>番通報</a:t>
            </a:r>
          </a:p>
        </p:txBody>
      </p:sp>
      <p:sp>
        <p:nvSpPr>
          <p:cNvPr id="20" name="正方形/長方形 19">
            <a:extLst>
              <a:ext uri="{FF2B5EF4-FFF2-40B4-BE49-F238E27FC236}">
                <a16:creationId xmlns:a16="http://schemas.microsoft.com/office/drawing/2014/main" id="{2119E6A5-7C01-465C-EA81-D0D36E9A6EB7}"/>
              </a:ext>
            </a:extLst>
          </p:cNvPr>
          <p:cNvSpPr/>
          <p:nvPr/>
        </p:nvSpPr>
        <p:spPr>
          <a:xfrm>
            <a:off x="7663246" y="4614038"/>
            <a:ext cx="364068" cy="1881449"/>
          </a:xfrm>
          <a:prstGeom prst="rect">
            <a:avLst/>
          </a:prstGeom>
          <a:solidFill>
            <a:srgbClr val="03DADF"/>
          </a:solidFill>
        </p:spPr>
        <p:style>
          <a:lnRef idx="2">
            <a:schemeClr val="accent1">
              <a:shade val="15000"/>
            </a:schemeClr>
          </a:lnRef>
          <a:fillRef idx="1">
            <a:schemeClr val="accent1"/>
          </a:fillRef>
          <a:effectRef idx="0">
            <a:schemeClr val="accent1"/>
          </a:effectRef>
          <a:fontRef idx="minor">
            <a:schemeClr val="lt1"/>
          </a:fontRef>
        </p:style>
        <p:txBody>
          <a:bodyPr vert="wordArtVertRtl" rtlCol="0" anchor="t" anchorCtr="0"/>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その場で応急処置</a:t>
            </a:r>
          </a:p>
        </p:txBody>
      </p:sp>
      <p:sp>
        <p:nvSpPr>
          <p:cNvPr id="21" name="矢印: 右 20">
            <a:extLst>
              <a:ext uri="{FF2B5EF4-FFF2-40B4-BE49-F238E27FC236}">
                <a16:creationId xmlns:a16="http://schemas.microsoft.com/office/drawing/2014/main" id="{BE33D653-002B-378A-6783-01BCE6000125}"/>
              </a:ext>
            </a:extLst>
          </p:cNvPr>
          <p:cNvSpPr/>
          <p:nvPr/>
        </p:nvSpPr>
        <p:spPr>
          <a:xfrm>
            <a:off x="7357265" y="3598487"/>
            <a:ext cx="220133" cy="431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矢印: 右 21">
            <a:extLst>
              <a:ext uri="{FF2B5EF4-FFF2-40B4-BE49-F238E27FC236}">
                <a16:creationId xmlns:a16="http://schemas.microsoft.com/office/drawing/2014/main" id="{20066F0A-BDEB-5DD8-263B-94C0E968A215}"/>
              </a:ext>
            </a:extLst>
          </p:cNvPr>
          <p:cNvSpPr/>
          <p:nvPr/>
        </p:nvSpPr>
        <p:spPr>
          <a:xfrm>
            <a:off x="7354467" y="5230789"/>
            <a:ext cx="220133" cy="431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0AF3DA18-C63F-DA83-DF1B-D580BEDB4927}"/>
              </a:ext>
            </a:extLst>
          </p:cNvPr>
          <p:cNvSpPr/>
          <p:nvPr/>
        </p:nvSpPr>
        <p:spPr>
          <a:xfrm>
            <a:off x="8519838" y="3480021"/>
            <a:ext cx="635007" cy="662250"/>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vert="wordArtVertRtl" rtlCol="0" anchor="ctr" anchorCtr="0"/>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消防</a:t>
            </a:r>
          </a:p>
        </p:txBody>
      </p:sp>
      <p:sp>
        <p:nvSpPr>
          <p:cNvPr id="24" name="正方形/長方形 23">
            <a:extLst>
              <a:ext uri="{FF2B5EF4-FFF2-40B4-BE49-F238E27FC236}">
                <a16:creationId xmlns:a16="http://schemas.microsoft.com/office/drawing/2014/main" id="{7EAF9447-547C-4A6F-3291-417DF223A46B}"/>
              </a:ext>
            </a:extLst>
          </p:cNvPr>
          <p:cNvSpPr/>
          <p:nvPr/>
        </p:nvSpPr>
        <p:spPr>
          <a:xfrm>
            <a:off x="8519837" y="4246788"/>
            <a:ext cx="635007" cy="662250"/>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vert="wordArtVertRtl" rtlCol="0" anchor="ctr" anchorCtr="0"/>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警察</a:t>
            </a:r>
          </a:p>
        </p:txBody>
      </p:sp>
      <p:sp>
        <p:nvSpPr>
          <p:cNvPr id="25" name="正方形/長方形 24">
            <a:extLst>
              <a:ext uri="{FF2B5EF4-FFF2-40B4-BE49-F238E27FC236}">
                <a16:creationId xmlns:a16="http://schemas.microsoft.com/office/drawing/2014/main" id="{242963D1-51F1-E635-ACBA-643FEF04ED76}"/>
              </a:ext>
            </a:extLst>
          </p:cNvPr>
          <p:cNvSpPr/>
          <p:nvPr/>
        </p:nvSpPr>
        <p:spPr>
          <a:xfrm>
            <a:off x="8519836" y="5013555"/>
            <a:ext cx="635007" cy="662250"/>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vert="wordArtVertRtl" rtlCol="0" anchor="ctr" anchorCtr="0"/>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病院</a:t>
            </a:r>
          </a:p>
        </p:txBody>
      </p:sp>
      <p:sp>
        <p:nvSpPr>
          <p:cNvPr id="27" name="矢印: 右 26">
            <a:extLst>
              <a:ext uri="{FF2B5EF4-FFF2-40B4-BE49-F238E27FC236}">
                <a16:creationId xmlns:a16="http://schemas.microsoft.com/office/drawing/2014/main" id="{50436894-E0BA-3505-9E4F-6ED376D508D9}"/>
              </a:ext>
            </a:extLst>
          </p:cNvPr>
          <p:cNvSpPr/>
          <p:nvPr/>
        </p:nvSpPr>
        <p:spPr>
          <a:xfrm rot="16200000">
            <a:off x="6043350" y="2553656"/>
            <a:ext cx="220133" cy="431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B40543B5-4F00-A707-F984-D8ED5ADF0D53}"/>
              </a:ext>
            </a:extLst>
          </p:cNvPr>
          <p:cNvSpPr/>
          <p:nvPr/>
        </p:nvSpPr>
        <p:spPr>
          <a:xfrm>
            <a:off x="5835913" y="1637705"/>
            <a:ext cx="635007" cy="898392"/>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vert="wordArtVertRtl" rtlCol="0" anchor="ctr" anchorCtr="0"/>
          <a:lstStyle/>
          <a:p>
            <a:pPr algn="ctr"/>
            <a:r>
              <a:rPr kumimoji="1" lang="en-US" altLang="ja-JP" sz="1400" dirty="0">
                <a:solidFill>
                  <a:schemeClr val="tx1"/>
                </a:solidFill>
                <a:latin typeface="BIZ UDPゴシック" panose="020B0400000000000000" pitchFamily="50" charset="-128"/>
                <a:ea typeface="BIZ UDPゴシック" panose="020B0400000000000000" pitchFamily="50" charset="-128"/>
              </a:rPr>
              <a:t>DMO</a:t>
            </a: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本部</a:t>
            </a:r>
          </a:p>
        </p:txBody>
      </p:sp>
      <p:sp>
        <p:nvSpPr>
          <p:cNvPr id="29" name="正方形/長方形 28">
            <a:extLst>
              <a:ext uri="{FF2B5EF4-FFF2-40B4-BE49-F238E27FC236}">
                <a16:creationId xmlns:a16="http://schemas.microsoft.com/office/drawing/2014/main" id="{C5E61FF2-AD1F-05D9-AED6-AC23ED941A73}"/>
              </a:ext>
            </a:extLst>
          </p:cNvPr>
          <p:cNvSpPr/>
          <p:nvPr/>
        </p:nvSpPr>
        <p:spPr>
          <a:xfrm>
            <a:off x="7478443" y="1544689"/>
            <a:ext cx="1771428" cy="291566"/>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vert="horz" rtlCol="0" anchor="t" anchorCtr="0"/>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旅行会社</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30" name="正方形/長方形 29">
            <a:extLst>
              <a:ext uri="{FF2B5EF4-FFF2-40B4-BE49-F238E27FC236}">
                <a16:creationId xmlns:a16="http://schemas.microsoft.com/office/drawing/2014/main" id="{1B475734-0762-86AE-9B64-E941CE877495}"/>
              </a:ext>
            </a:extLst>
          </p:cNvPr>
          <p:cNvSpPr/>
          <p:nvPr/>
        </p:nvSpPr>
        <p:spPr>
          <a:xfrm>
            <a:off x="7478443" y="2002332"/>
            <a:ext cx="1771428" cy="291566"/>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vert="horz" rtlCol="0" anchor="t" anchorCtr="0"/>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学校</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31" name="正方形/長方形 30">
            <a:extLst>
              <a:ext uri="{FF2B5EF4-FFF2-40B4-BE49-F238E27FC236}">
                <a16:creationId xmlns:a16="http://schemas.microsoft.com/office/drawing/2014/main" id="{ECFBB05D-EB36-2C79-C013-C4CB233C0A0F}"/>
              </a:ext>
            </a:extLst>
          </p:cNvPr>
          <p:cNvSpPr/>
          <p:nvPr/>
        </p:nvSpPr>
        <p:spPr>
          <a:xfrm>
            <a:off x="7465976" y="2456276"/>
            <a:ext cx="1771428" cy="291566"/>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vert="horz" rtlCol="0" anchor="t" anchorCtr="0"/>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事故発生場所</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35" name="矢印: 右 34">
            <a:extLst>
              <a:ext uri="{FF2B5EF4-FFF2-40B4-BE49-F238E27FC236}">
                <a16:creationId xmlns:a16="http://schemas.microsoft.com/office/drawing/2014/main" id="{06FF521A-FEBF-F308-E4C1-FC85D698E654}"/>
              </a:ext>
            </a:extLst>
          </p:cNvPr>
          <p:cNvSpPr/>
          <p:nvPr/>
        </p:nvSpPr>
        <p:spPr>
          <a:xfrm>
            <a:off x="8159297" y="4362013"/>
            <a:ext cx="220133" cy="431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042BC286-FBC4-5C40-8B80-61794C2752BE}"/>
              </a:ext>
            </a:extLst>
          </p:cNvPr>
          <p:cNvSpPr/>
          <p:nvPr/>
        </p:nvSpPr>
        <p:spPr>
          <a:xfrm>
            <a:off x="395356" y="1854035"/>
            <a:ext cx="4272362" cy="4302156"/>
          </a:xfrm>
          <a:prstGeom prst="rect">
            <a:avLst/>
          </a:prstGeom>
          <a:solidFill>
            <a:srgbClr val="FFFFCC"/>
          </a:solidFill>
          <a:ln w="19050">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Rectangle 7">
            <a:extLst>
              <a:ext uri="{FF2B5EF4-FFF2-40B4-BE49-F238E27FC236}">
                <a16:creationId xmlns:a16="http://schemas.microsoft.com/office/drawing/2014/main" id="{D1B13097-3966-21B2-BF4C-84BBC2364518}"/>
              </a:ext>
            </a:extLst>
          </p:cNvPr>
          <p:cNvSpPr>
            <a:spLocks noChangeArrowheads="1"/>
          </p:cNvSpPr>
          <p:nvPr/>
        </p:nvSpPr>
        <p:spPr bwMode="auto">
          <a:xfrm>
            <a:off x="500600" y="2022440"/>
            <a:ext cx="4179582" cy="3919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marL="1588" lvl="1" indent="95250" algn="just">
              <a:lnSpc>
                <a:spcPct val="125000"/>
              </a:lnSpc>
              <a:spcBef>
                <a:spcPct val="0"/>
              </a:spcBef>
            </a:pPr>
            <a:r>
              <a:rPr kumimoji="1" lang="ja-JP" altLang="en-US" sz="1200" b="1" dirty="0">
                <a:solidFill>
                  <a:srgbClr val="C00000"/>
                </a:solidFill>
                <a:latin typeface="BIZ UDPゴシック" panose="020B0400000000000000" pitchFamily="50" charset="-128"/>
                <a:ea typeface="BIZ UDPゴシック" panose="020B0400000000000000" pitchFamily="50" charset="-128"/>
              </a:rPr>
              <a:t>事前調査と情報共有</a:t>
            </a:r>
            <a:endParaRPr kumimoji="1" lang="en-US" altLang="ja-JP" sz="1200" dirty="0">
              <a:solidFill>
                <a:srgbClr val="C00000"/>
              </a:solidFill>
              <a:latin typeface="BIZ UDPゴシック" panose="020B0400000000000000" pitchFamily="50" charset="-128"/>
              <a:ea typeface="BIZ UDPゴシック" panose="020B0400000000000000" pitchFamily="50" charset="-128"/>
            </a:endParaRPr>
          </a:p>
          <a:p>
            <a:pPr marL="1588" lvl="1" indent="95250" algn="just">
              <a:spcBef>
                <a:spcPct val="0"/>
              </a:spcBef>
            </a:pPr>
            <a:r>
              <a:rPr kumimoji="1" lang="ja-JP" altLang="en-US" sz="1050" dirty="0">
                <a:latin typeface="BIZ UDPゴシック" panose="020B0400000000000000" pitchFamily="50" charset="-128"/>
                <a:ea typeface="BIZ UDPゴシック" panose="020B0400000000000000" pitchFamily="50" charset="-128"/>
              </a:rPr>
              <a:t>学校側と受け入れ側（宿泊施設、観光施設、交通機関）が綿密に</a:t>
            </a:r>
            <a:endParaRPr kumimoji="1" lang="en-US" altLang="ja-JP" sz="1050" dirty="0">
              <a:latin typeface="BIZ UDPゴシック" panose="020B0400000000000000" pitchFamily="50" charset="-128"/>
              <a:ea typeface="BIZ UDPゴシック" panose="020B0400000000000000" pitchFamily="50" charset="-128"/>
            </a:endParaRPr>
          </a:p>
          <a:p>
            <a:pPr marL="1588" lvl="1" indent="95250" algn="just">
              <a:spcBef>
                <a:spcPct val="0"/>
              </a:spcBef>
            </a:pPr>
            <a:r>
              <a:rPr kumimoji="1" lang="ja-JP" altLang="en-US" sz="1050" dirty="0">
                <a:latin typeface="BIZ UDPゴシック" panose="020B0400000000000000" pitchFamily="50" charset="-128"/>
                <a:ea typeface="BIZ UDPゴシック" panose="020B0400000000000000" pitchFamily="50" charset="-128"/>
              </a:rPr>
              <a:t>打合せを行い、アレルギー対応等を含めた調査、情報共有を実施</a:t>
            </a:r>
            <a:endParaRPr kumimoji="1" lang="en-US" altLang="ja-JP" sz="1050" dirty="0">
              <a:latin typeface="BIZ UDPゴシック" panose="020B0400000000000000" pitchFamily="50" charset="-128"/>
              <a:ea typeface="BIZ UDPゴシック" panose="020B0400000000000000" pitchFamily="50" charset="-128"/>
            </a:endParaRPr>
          </a:p>
          <a:p>
            <a:pPr marL="1588" lvl="1" indent="95250" algn="just">
              <a:spcBef>
                <a:spcPct val="0"/>
              </a:spcBef>
            </a:pPr>
            <a:endParaRPr kumimoji="1" lang="ja-JP" altLang="en-US" sz="800" dirty="0">
              <a:latin typeface="BIZ UDPゴシック" panose="020B0400000000000000" pitchFamily="50" charset="-128"/>
              <a:ea typeface="BIZ UDPゴシック" panose="020B0400000000000000" pitchFamily="50" charset="-128"/>
            </a:endParaRPr>
          </a:p>
          <a:p>
            <a:pPr marL="1588" lvl="1" indent="95250" algn="just">
              <a:lnSpc>
                <a:spcPct val="125000"/>
              </a:lnSpc>
              <a:spcBef>
                <a:spcPct val="0"/>
              </a:spcBef>
            </a:pPr>
            <a:r>
              <a:rPr kumimoji="1" lang="ja-JP" altLang="en-US" sz="1200" b="1" dirty="0">
                <a:solidFill>
                  <a:srgbClr val="C00000"/>
                </a:solidFill>
                <a:latin typeface="BIZ UDPゴシック" panose="020B0400000000000000" pitchFamily="50" charset="-128"/>
                <a:ea typeface="BIZ UDPゴシック" panose="020B0400000000000000" pitchFamily="50" charset="-128"/>
              </a:rPr>
              <a:t>医療体制</a:t>
            </a:r>
            <a:endParaRPr kumimoji="1" lang="en-US" altLang="ja-JP" sz="1200" b="1" dirty="0">
              <a:solidFill>
                <a:srgbClr val="C00000"/>
              </a:solidFill>
              <a:latin typeface="BIZ UDPゴシック" panose="020B0400000000000000" pitchFamily="50" charset="-128"/>
              <a:ea typeface="BIZ UDPゴシック" panose="020B0400000000000000" pitchFamily="50" charset="-128"/>
            </a:endParaRPr>
          </a:p>
          <a:p>
            <a:pPr marL="1588" lvl="1" indent="95250" algn="just">
              <a:spcBef>
                <a:spcPct val="0"/>
              </a:spcBef>
            </a:pPr>
            <a:r>
              <a:rPr kumimoji="1" lang="ja-JP" altLang="en-US" sz="1050" dirty="0">
                <a:latin typeface="BIZ UDPゴシック" panose="020B0400000000000000" pitchFamily="50" charset="-128"/>
                <a:ea typeface="BIZ UDPゴシック" panose="020B0400000000000000" pitchFamily="50" charset="-128"/>
              </a:rPr>
              <a:t>医師や病院の数など地域特性を活かし、緊急時の連絡体制や</a:t>
            </a:r>
            <a:endParaRPr kumimoji="1" lang="en-US" altLang="ja-JP" sz="1050" dirty="0">
              <a:latin typeface="BIZ UDPゴシック" panose="020B0400000000000000" pitchFamily="50" charset="-128"/>
              <a:ea typeface="BIZ UDPゴシック" panose="020B0400000000000000" pitchFamily="50" charset="-128"/>
            </a:endParaRPr>
          </a:p>
          <a:p>
            <a:pPr marL="1588" lvl="1" indent="95250" algn="just">
              <a:spcBef>
                <a:spcPct val="0"/>
              </a:spcBef>
            </a:pPr>
            <a:r>
              <a:rPr kumimoji="1" lang="ja-JP" altLang="en-US" sz="1050" dirty="0">
                <a:latin typeface="BIZ UDPゴシック" panose="020B0400000000000000" pitchFamily="50" charset="-128"/>
                <a:ea typeface="BIZ UDPゴシック" panose="020B0400000000000000" pitchFamily="50" charset="-128"/>
              </a:rPr>
              <a:t>搬送ルート を確認</a:t>
            </a:r>
            <a:endParaRPr kumimoji="1" lang="en-US" altLang="ja-JP" sz="1050" dirty="0">
              <a:latin typeface="BIZ UDPゴシック" panose="020B0400000000000000" pitchFamily="50" charset="-128"/>
              <a:ea typeface="BIZ UDPゴシック" panose="020B0400000000000000" pitchFamily="50" charset="-128"/>
            </a:endParaRPr>
          </a:p>
          <a:p>
            <a:pPr marL="1588" lvl="1" indent="95250" algn="just">
              <a:spcBef>
                <a:spcPct val="0"/>
              </a:spcBef>
            </a:pPr>
            <a:endParaRPr kumimoji="1" lang="ja-JP" altLang="en-US" sz="800" dirty="0">
              <a:latin typeface="BIZ UDPゴシック" panose="020B0400000000000000" pitchFamily="50" charset="-128"/>
              <a:ea typeface="BIZ UDPゴシック" panose="020B0400000000000000" pitchFamily="50" charset="-128"/>
            </a:endParaRPr>
          </a:p>
          <a:p>
            <a:pPr marL="1588" lvl="1" indent="95250" algn="just">
              <a:lnSpc>
                <a:spcPct val="125000"/>
              </a:lnSpc>
              <a:spcBef>
                <a:spcPct val="0"/>
              </a:spcBef>
            </a:pPr>
            <a:r>
              <a:rPr kumimoji="1" lang="ja-JP" altLang="en-US" sz="1200" b="1" dirty="0">
                <a:solidFill>
                  <a:srgbClr val="C00000"/>
                </a:solidFill>
                <a:latin typeface="BIZ UDPゴシック" panose="020B0400000000000000" pitchFamily="50" charset="-128"/>
                <a:ea typeface="BIZ UDPゴシック" panose="020B0400000000000000" pitchFamily="50" charset="-128"/>
              </a:rPr>
              <a:t>防災対策</a:t>
            </a:r>
            <a:endParaRPr kumimoji="1" lang="en-US" altLang="ja-JP" sz="1200" b="1" dirty="0">
              <a:solidFill>
                <a:srgbClr val="C00000"/>
              </a:solidFill>
              <a:latin typeface="BIZ UDPゴシック" panose="020B0400000000000000" pitchFamily="50" charset="-128"/>
              <a:ea typeface="BIZ UDPゴシック" panose="020B0400000000000000" pitchFamily="50" charset="-128"/>
            </a:endParaRPr>
          </a:p>
          <a:p>
            <a:pPr marL="1588" lvl="1" indent="95250" algn="just">
              <a:spcBef>
                <a:spcPct val="0"/>
              </a:spcBef>
            </a:pPr>
            <a:r>
              <a:rPr kumimoji="1" lang="ja-JP" altLang="en-US" sz="1050" dirty="0">
                <a:latin typeface="BIZ UDPゴシック" panose="020B0400000000000000" pitchFamily="50" charset="-128"/>
                <a:ea typeface="BIZ UDPゴシック" panose="020B0400000000000000" pitchFamily="50" charset="-128"/>
              </a:rPr>
              <a:t>避難場所の確認、緊急連絡網の整備、災害発生時の行動マニュアル</a:t>
            </a:r>
            <a:endParaRPr kumimoji="1" lang="en-US" altLang="ja-JP" sz="1050" dirty="0">
              <a:latin typeface="BIZ UDPゴシック" panose="020B0400000000000000" pitchFamily="50" charset="-128"/>
              <a:ea typeface="BIZ UDPゴシック" panose="020B0400000000000000" pitchFamily="50" charset="-128"/>
            </a:endParaRPr>
          </a:p>
          <a:p>
            <a:pPr marL="1588" lvl="1" indent="95250" algn="just">
              <a:spcBef>
                <a:spcPct val="0"/>
              </a:spcBef>
            </a:pPr>
            <a:r>
              <a:rPr kumimoji="1" lang="ja-JP" altLang="en-US" sz="1050" dirty="0">
                <a:latin typeface="BIZ UDPゴシック" panose="020B0400000000000000" pitchFamily="50" charset="-128"/>
                <a:ea typeface="BIZ UDPゴシック" panose="020B0400000000000000" pitchFamily="50" charset="-128"/>
              </a:rPr>
              <a:t>作成 など</a:t>
            </a:r>
            <a:endParaRPr kumimoji="1" lang="en-US" altLang="ja-JP" sz="1050" dirty="0">
              <a:latin typeface="BIZ UDPゴシック" panose="020B0400000000000000" pitchFamily="50" charset="-128"/>
              <a:ea typeface="BIZ UDPゴシック" panose="020B0400000000000000" pitchFamily="50" charset="-128"/>
            </a:endParaRPr>
          </a:p>
          <a:p>
            <a:pPr marL="1588" lvl="1" indent="95250" algn="just">
              <a:spcBef>
                <a:spcPct val="0"/>
              </a:spcBef>
            </a:pPr>
            <a:endParaRPr kumimoji="1" lang="ja-JP" altLang="en-US" sz="800" dirty="0">
              <a:latin typeface="BIZ UDPゴシック" panose="020B0400000000000000" pitchFamily="50" charset="-128"/>
              <a:ea typeface="BIZ UDPゴシック" panose="020B0400000000000000" pitchFamily="50" charset="-128"/>
            </a:endParaRPr>
          </a:p>
          <a:p>
            <a:pPr marL="1588" lvl="1" indent="95250" algn="just">
              <a:lnSpc>
                <a:spcPct val="125000"/>
              </a:lnSpc>
              <a:spcBef>
                <a:spcPct val="0"/>
              </a:spcBef>
            </a:pPr>
            <a:r>
              <a:rPr kumimoji="1" lang="ja-JP" altLang="en-US" sz="1200" b="1" dirty="0">
                <a:solidFill>
                  <a:srgbClr val="C00000"/>
                </a:solidFill>
                <a:latin typeface="BIZ UDPゴシック" panose="020B0400000000000000" pitchFamily="50" charset="-128"/>
                <a:ea typeface="BIZ UDPゴシック" panose="020B0400000000000000" pitchFamily="50" charset="-128"/>
              </a:rPr>
              <a:t>衛生管理</a:t>
            </a:r>
            <a:endParaRPr kumimoji="1" lang="en-US" altLang="ja-JP" sz="1200" b="1" dirty="0">
              <a:solidFill>
                <a:srgbClr val="C00000"/>
              </a:solidFill>
              <a:latin typeface="BIZ UDPゴシック" panose="020B0400000000000000" pitchFamily="50" charset="-128"/>
              <a:ea typeface="BIZ UDPゴシック" panose="020B0400000000000000" pitchFamily="50" charset="-128"/>
            </a:endParaRPr>
          </a:p>
          <a:p>
            <a:pPr marL="1588" lvl="1" indent="95250" algn="just">
              <a:lnSpc>
                <a:spcPct val="125000"/>
              </a:lnSpc>
              <a:spcBef>
                <a:spcPct val="0"/>
              </a:spcBef>
            </a:pPr>
            <a:r>
              <a:rPr lang="ja-JP" altLang="en-US" sz="1050" dirty="0">
                <a:latin typeface="BIZ UDPゴシック" panose="020B0400000000000000" pitchFamily="50" charset="-128"/>
                <a:ea typeface="BIZ UDPゴシック" panose="020B0400000000000000" pitchFamily="50" charset="-128"/>
              </a:rPr>
              <a:t>全ての民泊家庭やインストラクターは、研修や安全衛生講習を受け、</a:t>
            </a:r>
            <a:endParaRPr lang="en-US" altLang="ja-JP" sz="1050" dirty="0">
              <a:latin typeface="BIZ UDPゴシック" panose="020B0400000000000000" pitchFamily="50" charset="-128"/>
              <a:ea typeface="BIZ UDPゴシック" panose="020B0400000000000000" pitchFamily="50" charset="-128"/>
            </a:endParaRPr>
          </a:p>
          <a:p>
            <a:pPr marL="1588" lvl="1" indent="95250" algn="just">
              <a:lnSpc>
                <a:spcPct val="125000"/>
              </a:lnSpc>
              <a:spcBef>
                <a:spcPct val="0"/>
              </a:spcBef>
            </a:pPr>
            <a:r>
              <a:rPr lang="ja-JP" altLang="en-US" sz="1050" dirty="0">
                <a:latin typeface="BIZ UDPゴシック" panose="020B0400000000000000" pitchFamily="50" charset="-128"/>
                <a:ea typeface="BIZ UDPゴシック" panose="020B0400000000000000" pitchFamily="50" charset="-128"/>
              </a:rPr>
              <a:t>危機管理や安全対策に関する万全の体制を整えています</a:t>
            </a:r>
            <a:endParaRPr kumimoji="1" lang="en-US" altLang="ja-JP" sz="1050" b="1" dirty="0">
              <a:solidFill>
                <a:srgbClr val="C00000"/>
              </a:solidFill>
              <a:latin typeface="BIZ UDPゴシック" panose="020B0400000000000000" pitchFamily="50" charset="-128"/>
              <a:ea typeface="BIZ UDPゴシック" panose="020B0400000000000000" pitchFamily="50" charset="-128"/>
            </a:endParaRPr>
          </a:p>
          <a:p>
            <a:pPr marL="1588" lvl="1" indent="95250" algn="just">
              <a:lnSpc>
                <a:spcPct val="125000"/>
              </a:lnSpc>
              <a:spcBef>
                <a:spcPct val="0"/>
              </a:spcBef>
            </a:pPr>
            <a:endParaRPr kumimoji="1" lang="en-US" altLang="ja-JP" sz="800" b="1" dirty="0">
              <a:solidFill>
                <a:srgbClr val="C00000"/>
              </a:solidFill>
              <a:latin typeface="BIZ UDPゴシック" panose="020B0400000000000000" pitchFamily="50" charset="-128"/>
              <a:ea typeface="BIZ UDPゴシック" panose="020B0400000000000000" pitchFamily="50" charset="-128"/>
            </a:endParaRPr>
          </a:p>
          <a:p>
            <a:pPr marL="1588" lvl="1" indent="95250" algn="just">
              <a:lnSpc>
                <a:spcPct val="125000"/>
              </a:lnSpc>
              <a:spcBef>
                <a:spcPct val="0"/>
              </a:spcBef>
            </a:pPr>
            <a:r>
              <a:rPr kumimoji="1" lang="ja-JP" altLang="en-US" sz="1200" b="1" dirty="0">
                <a:solidFill>
                  <a:srgbClr val="C00000"/>
                </a:solidFill>
                <a:latin typeface="BIZ UDPゴシック" panose="020B0400000000000000" pitchFamily="50" charset="-128"/>
                <a:ea typeface="BIZ UDPゴシック" panose="020B0400000000000000" pitchFamily="50" charset="-128"/>
              </a:rPr>
              <a:t>引率体制</a:t>
            </a:r>
            <a:endParaRPr kumimoji="1" lang="en-US" altLang="ja-JP" sz="1200" b="1" dirty="0">
              <a:solidFill>
                <a:srgbClr val="C00000"/>
              </a:solidFill>
              <a:latin typeface="BIZ UDPゴシック" panose="020B0400000000000000" pitchFamily="50" charset="-128"/>
              <a:ea typeface="BIZ UDPゴシック" panose="020B0400000000000000" pitchFamily="50" charset="-128"/>
            </a:endParaRPr>
          </a:p>
          <a:p>
            <a:pPr marL="1588" lvl="1" indent="95250" algn="just">
              <a:spcBef>
                <a:spcPct val="0"/>
              </a:spcBef>
            </a:pPr>
            <a:r>
              <a:rPr kumimoji="1" lang="ja-JP" altLang="en-US" sz="1050" dirty="0">
                <a:latin typeface="BIZ UDPゴシック" panose="020B0400000000000000" pitchFamily="50" charset="-128"/>
                <a:ea typeface="BIZ UDPゴシック" panose="020B0400000000000000" pitchFamily="50" charset="-128"/>
              </a:rPr>
              <a:t>班別行動時の引率者の配置、緊急連絡手段（携帯電話、トラン</a:t>
            </a:r>
            <a:endParaRPr kumimoji="1" lang="en-US" altLang="ja-JP" sz="1050" dirty="0">
              <a:latin typeface="BIZ UDPゴシック" panose="020B0400000000000000" pitchFamily="50" charset="-128"/>
              <a:ea typeface="BIZ UDPゴシック" panose="020B0400000000000000" pitchFamily="50" charset="-128"/>
            </a:endParaRPr>
          </a:p>
          <a:p>
            <a:pPr marL="1588" lvl="1" indent="95250" algn="just">
              <a:spcBef>
                <a:spcPct val="0"/>
              </a:spcBef>
            </a:pPr>
            <a:r>
              <a:rPr kumimoji="1" lang="ja-JP" altLang="en-US" sz="1050" dirty="0">
                <a:latin typeface="BIZ UDPゴシック" panose="020B0400000000000000" pitchFamily="50" charset="-128"/>
                <a:ea typeface="BIZ UDPゴシック" panose="020B0400000000000000" pitchFamily="50" charset="-128"/>
              </a:rPr>
              <a:t>シーバー）の確保</a:t>
            </a:r>
            <a:endParaRPr kumimoji="1" lang="en-US" altLang="ja-JP" sz="1050" dirty="0">
              <a:latin typeface="BIZ UDPゴシック" panose="020B0400000000000000" pitchFamily="50" charset="-128"/>
              <a:ea typeface="BIZ UDPゴシック" panose="020B0400000000000000" pitchFamily="50" charset="-128"/>
            </a:endParaRPr>
          </a:p>
          <a:p>
            <a:pPr marL="1588" lvl="1" indent="95250" algn="just">
              <a:spcBef>
                <a:spcPct val="0"/>
              </a:spcBef>
            </a:pPr>
            <a:endParaRPr kumimoji="1" lang="ja-JP" altLang="en-US" sz="800" dirty="0">
              <a:latin typeface="BIZ UDPゴシック" panose="020B0400000000000000" pitchFamily="50" charset="-128"/>
              <a:ea typeface="BIZ UDPゴシック" panose="020B0400000000000000" pitchFamily="50" charset="-128"/>
            </a:endParaRPr>
          </a:p>
          <a:p>
            <a:pPr marL="1588" lvl="1" indent="95250" algn="just">
              <a:lnSpc>
                <a:spcPct val="125000"/>
              </a:lnSpc>
              <a:spcBef>
                <a:spcPct val="0"/>
              </a:spcBef>
            </a:pPr>
            <a:r>
              <a:rPr kumimoji="1" lang="ja-JP" altLang="en-US" sz="1200" b="1" dirty="0">
                <a:solidFill>
                  <a:srgbClr val="C00000"/>
                </a:solidFill>
                <a:latin typeface="BIZ UDPゴシック" panose="020B0400000000000000" pitchFamily="50" charset="-128"/>
                <a:ea typeface="BIZ UDPゴシック" panose="020B0400000000000000" pitchFamily="50" charset="-128"/>
              </a:rPr>
              <a:t>交通安全</a:t>
            </a:r>
            <a:endParaRPr kumimoji="1" lang="en-US" altLang="ja-JP" sz="1200" b="1" dirty="0">
              <a:solidFill>
                <a:srgbClr val="C00000"/>
              </a:solidFill>
              <a:latin typeface="BIZ UDPゴシック" panose="020B0400000000000000" pitchFamily="50" charset="-128"/>
              <a:ea typeface="BIZ UDPゴシック" panose="020B0400000000000000" pitchFamily="50" charset="-128"/>
            </a:endParaRPr>
          </a:p>
          <a:p>
            <a:pPr marL="1588" lvl="1" indent="95250" algn="just">
              <a:lnSpc>
                <a:spcPct val="125000"/>
              </a:lnSpc>
              <a:spcBef>
                <a:spcPct val="0"/>
              </a:spcBef>
            </a:pPr>
            <a:r>
              <a:rPr kumimoji="1" lang="ja-JP" altLang="en-US" sz="1050" dirty="0">
                <a:latin typeface="BIZ UDPゴシック" panose="020B0400000000000000" pitchFamily="50" charset="-128"/>
                <a:ea typeface="BIZ UDPゴシック" panose="020B0400000000000000" pitchFamily="50" charset="-128"/>
              </a:rPr>
              <a:t>貸切バスの安全点検、主要道路状況の確認、運転手の休憩管理</a:t>
            </a:r>
            <a:endParaRPr kumimoji="1" lang="en-US" altLang="ja-JP" sz="1050" dirty="0">
              <a:latin typeface="BIZ UDPゴシック" panose="020B0400000000000000" pitchFamily="50" charset="-128"/>
              <a:ea typeface="BIZ UDPゴシック" panose="020B0400000000000000" pitchFamily="50" charset="-128"/>
            </a:endParaRPr>
          </a:p>
        </p:txBody>
      </p:sp>
      <p:sp>
        <p:nvSpPr>
          <p:cNvPr id="9" name="Rectangle 7">
            <a:extLst>
              <a:ext uri="{FF2B5EF4-FFF2-40B4-BE49-F238E27FC236}">
                <a16:creationId xmlns:a16="http://schemas.microsoft.com/office/drawing/2014/main" id="{A7272194-BEB3-F2A4-CEE5-3BD1978AE0FD}"/>
              </a:ext>
            </a:extLst>
          </p:cNvPr>
          <p:cNvSpPr>
            <a:spLocks noChangeArrowheads="1"/>
          </p:cNvSpPr>
          <p:nvPr/>
        </p:nvSpPr>
        <p:spPr bwMode="auto">
          <a:xfrm>
            <a:off x="1133811" y="1709548"/>
            <a:ext cx="2980534" cy="268943"/>
          </a:xfrm>
          <a:prstGeom prst="rect">
            <a:avLst/>
          </a:prstGeom>
          <a:solidFill>
            <a:schemeClr val="accent4">
              <a:lumMod val="60000"/>
              <a:lumOff val="40000"/>
            </a:schemeClr>
          </a:solidFill>
          <a:ln>
            <a:solidFill>
              <a:schemeClr val="tx1">
                <a:lumMod val="65000"/>
                <a:lumOff val="35000"/>
              </a:schemeClr>
            </a:solidFill>
          </a:ln>
          <a:effectLst/>
        </p:spPr>
        <p:txBody>
          <a:bodyPr lIns="0" tIns="0" rIns="0" bIns="0" anchor="ctr" anchorCtr="0"/>
          <a:lstStyle/>
          <a:p>
            <a:pPr marL="1588" lvl="1" indent="95250" algn="ctr">
              <a:lnSpc>
                <a:spcPct val="125000"/>
              </a:lnSpc>
              <a:spcBef>
                <a:spcPct val="0"/>
              </a:spcBef>
            </a:pP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旅マエ</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　■安全対策の具体例</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12" name="矢印: 右 11">
            <a:extLst>
              <a:ext uri="{FF2B5EF4-FFF2-40B4-BE49-F238E27FC236}">
                <a16:creationId xmlns:a16="http://schemas.microsoft.com/office/drawing/2014/main" id="{E5F0767F-417C-5C8F-53C0-457B1276DB49}"/>
              </a:ext>
            </a:extLst>
          </p:cNvPr>
          <p:cNvSpPr/>
          <p:nvPr/>
        </p:nvSpPr>
        <p:spPr>
          <a:xfrm>
            <a:off x="6744881" y="1874663"/>
            <a:ext cx="420756" cy="431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右 12">
            <a:extLst>
              <a:ext uri="{FF2B5EF4-FFF2-40B4-BE49-F238E27FC236}">
                <a16:creationId xmlns:a16="http://schemas.microsoft.com/office/drawing/2014/main" id="{697810FA-356D-D951-1BD7-4F28E367F375}"/>
              </a:ext>
            </a:extLst>
          </p:cNvPr>
          <p:cNvSpPr/>
          <p:nvPr/>
        </p:nvSpPr>
        <p:spPr>
          <a:xfrm rot="5400000">
            <a:off x="8727272" y="2920244"/>
            <a:ext cx="220133" cy="431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Rectangle 7">
            <a:extLst>
              <a:ext uri="{FF2B5EF4-FFF2-40B4-BE49-F238E27FC236}">
                <a16:creationId xmlns:a16="http://schemas.microsoft.com/office/drawing/2014/main" id="{490099FC-9765-9371-C714-F94BB28BF0E5}"/>
              </a:ext>
            </a:extLst>
          </p:cNvPr>
          <p:cNvSpPr>
            <a:spLocks noChangeArrowheads="1"/>
          </p:cNvSpPr>
          <p:nvPr/>
        </p:nvSpPr>
        <p:spPr bwMode="auto">
          <a:xfrm>
            <a:off x="5735545" y="1142585"/>
            <a:ext cx="2980534" cy="268943"/>
          </a:xfrm>
          <a:prstGeom prst="rect">
            <a:avLst/>
          </a:prstGeom>
          <a:solidFill>
            <a:schemeClr val="accent2">
              <a:lumMod val="40000"/>
              <a:lumOff val="60000"/>
            </a:schemeClr>
          </a:solidFill>
          <a:ln>
            <a:solidFill>
              <a:schemeClr val="tx1"/>
            </a:solidFill>
          </a:ln>
          <a:effectLst/>
        </p:spPr>
        <p:txBody>
          <a:bodyPr lIns="0" tIns="0" rIns="0" bIns="0" anchor="ctr" anchorCtr="0"/>
          <a:lstStyle/>
          <a:p>
            <a:pPr marL="1588" lvl="1" indent="95250" algn="ctr">
              <a:lnSpc>
                <a:spcPct val="125000"/>
              </a:lnSpc>
              <a:spcBef>
                <a:spcPct val="0"/>
              </a:spcBef>
            </a:pP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旅ナカ</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　■緊急体制の具体例</a:t>
            </a:r>
            <a:endParaRPr kumimoji="1" lang="en-US" altLang="ja-JP" sz="1200"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a:extLst>
              <a:ext uri="{FF2B5EF4-FFF2-40B4-BE49-F238E27FC236}">
                <a16:creationId xmlns:a16="http://schemas.microsoft.com/office/drawing/2014/main" id="{1B713DF4-2444-77FB-BAF9-0BF18D1B8E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318183"/>
            <a:ext cx="4930101" cy="3121869"/>
          </a:xfrm>
          <a:prstGeom prst="rect">
            <a:avLst/>
          </a:prstGeom>
        </p:spPr>
      </p:pic>
      <p:pic>
        <p:nvPicPr>
          <p:cNvPr id="18" name="図 17">
            <a:extLst>
              <a:ext uri="{FF2B5EF4-FFF2-40B4-BE49-F238E27FC236}">
                <a16:creationId xmlns:a16="http://schemas.microsoft.com/office/drawing/2014/main" id="{46E93BB0-DC5B-A98F-BB56-3A3DAEBF26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959248" y="310225"/>
            <a:ext cx="4920625" cy="3104605"/>
          </a:xfrm>
          <a:prstGeom prst="rect">
            <a:avLst/>
          </a:prstGeom>
        </p:spPr>
      </p:pic>
      <p:sp>
        <p:nvSpPr>
          <p:cNvPr id="31" name="テキスト ボックス 30">
            <a:extLst>
              <a:ext uri="{FF2B5EF4-FFF2-40B4-BE49-F238E27FC236}">
                <a16:creationId xmlns:a16="http://schemas.microsoft.com/office/drawing/2014/main" id="{3031C76F-86CC-CD4E-AFDD-35483ADA06CD}"/>
              </a:ext>
            </a:extLst>
          </p:cNvPr>
          <p:cNvSpPr txBox="1"/>
          <p:nvPr/>
        </p:nvSpPr>
        <p:spPr>
          <a:xfrm>
            <a:off x="41564" y="5381078"/>
            <a:ext cx="4844472" cy="1246495"/>
          </a:xfrm>
          <a:prstGeom prst="rect">
            <a:avLst/>
          </a:prstGeom>
          <a:solidFill>
            <a:srgbClr val="E0ECE2"/>
          </a:solidFill>
          <a:ln>
            <a:solidFill>
              <a:srgbClr val="598D63"/>
            </a:solidFill>
          </a:ln>
        </p:spPr>
        <p:txBody>
          <a:bodyPr wrap="square" rtlCol="0">
            <a:spAutoFit/>
          </a:bodyPr>
          <a:lstStyle/>
          <a:p>
            <a:r>
              <a:rPr kumimoji="1" lang="ja-JP" altLang="en-US" sz="1200" b="1" dirty="0">
                <a:latin typeface="BIZ UDPゴシック" panose="020B0400000000000000" pitchFamily="50" charset="-128"/>
                <a:ea typeface="BIZ UDPゴシック" panose="020B0400000000000000" pitchFamily="50" charset="-128"/>
              </a:rPr>
              <a:t>阿波おどり会館（徳島市）</a:t>
            </a:r>
            <a:br>
              <a:rPr lang="en-US" altLang="ja-JP" sz="900" dirty="0">
                <a:latin typeface="BIZ UDPゴシック" panose="020B0400000000000000" pitchFamily="50" charset="-128"/>
                <a:ea typeface="BIZ UDPゴシック" panose="020B0400000000000000" pitchFamily="50" charset="-128"/>
              </a:rPr>
            </a:br>
            <a:r>
              <a:rPr lang="ja-JP" altLang="en-US" sz="900" dirty="0">
                <a:latin typeface="BIZ UDPゴシック" panose="020B0400000000000000" pitchFamily="50" charset="-128"/>
                <a:ea typeface="BIZ UDPゴシック" panose="020B0400000000000000" pitchFamily="50" charset="-128"/>
              </a:rPr>
              <a:t>所 在 地 ：徳島県徳島市新町橋二丁目</a:t>
            </a:r>
            <a:r>
              <a:rPr lang="en-US" altLang="ja-JP" sz="900" dirty="0">
                <a:latin typeface="BIZ UDPゴシック" panose="020B0400000000000000" pitchFamily="50" charset="-128"/>
                <a:ea typeface="BIZ UDPゴシック" panose="020B0400000000000000" pitchFamily="50" charset="-128"/>
              </a:rPr>
              <a:t>20</a:t>
            </a:r>
            <a:r>
              <a:rPr lang="ja-JP" altLang="en-US" sz="900" dirty="0">
                <a:latin typeface="BIZ UDPゴシック" panose="020B0400000000000000" pitchFamily="50" charset="-128"/>
                <a:ea typeface="BIZ UDPゴシック" panose="020B0400000000000000" pitchFamily="50" charset="-128"/>
              </a:rPr>
              <a:t>番地</a:t>
            </a:r>
          </a:p>
          <a:p>
            <a:r>
              <a:rPr lang="ja-JP" altLang="en-US" sz="900" dirty="0">
                <a:latin typeface="BIZ UDPゴシック" panose="020B0400000000000000" pitchFamily="50" charset="-128"/>
                <a:ea typeface="BIZ UDPゴシック" panose="020B0400000000000000" pitchFamily="50" charset="-128"/>
              </a:rPr>
              <a:t>休 館 日 ：２・６・９・１２月の第２水曜日（祝日の場合は翌日）、</a:t>
            </a:r>
          </a:p>
          <a:p>
            <a:r>
              <a:rPr lang="ja-JP" altLang="en-US" sz="900" dirty="0">
                <a:latin typeface="BIZ UDPゴシック" panose="020B0400000000000000" pitchFamily="50" charset="-128"/>
                <a:ea typeface="BIZ UDPゴシック" panose="020B0400000000000000" pitchFamily="50" charset="-128"/>
              </a:rPr>
              <a:t>　　　　　</a:t>
            </a:r>
            <a:r>
              <a:rPr lang="en-US" altLang="ja-JP" sz="900" dirty="0">
                <a:latin typeface="BIZ UDPゴシック" panose="020B0400000000000000" pitchFamily="50" charset="-128"/>
                <a:ea typeface="BIZ UDPゴシック" panose="020B0400000000000000" pitchFamily="50" charset="-128"/>
              </a:rPr>
              <a:t>12</a:t>
            </a:r>
            <a:r>
              <a:rPr lang="ja-JP" altLang="en-US" sz="900" dirty="0">
                <a:latin typeface="BIZ UDPゴシック" panose="020B0400000000000000" pitchFamily="50" charset="-128"/>
                <a:ea typeface="BIZ UDPゴシック" panose="020B0400000000000000" pitchFamily="50" charset="-128"/>
              </a:rPr>
              <a:t>月</a:t>
            </a:r>
            <a:r>
              <a:rPr lang="en-US" altLang="ja-JP" sz="900" dirty="0">
                <a:latin typeface="BIZ UDPゴシック" panose="020B0400000000000000" pitchFamily="50" charset="-128"/>
                <a:ea typeface="BIZ UDPゴシック" panose="020B0400000000000000" pitchFamily="50" charset="-128"/>
              </a:rPr>
              <a:t>28</a:t>
            </a:r>
            <a:r>
              <a:rPr lang="ja-JP" altLang="en-US" sz="900" dirty="0">
                <a:latin typeface="BIZ UDPゴシック" panose="020B0400000000000000" pitchFamily="50" charset="-128"/>
                <a:ea typeface="BIZ UDPゴシック" panose="020B0400000000000000" pitchFamily="50" charset="-128"/>
              </a:rPr>
              <a:t>日～</a:t>
            </a:r>
            <a:r>
              <a:rPr lang="en-US" altLang="ja-JP" sz="900" dirty="0">
                <a:latin typeface="BIZ UDPゴシック" panose="020B0400000000000000" pitchFamily="50" charset="-128"/>
                <a:ea typeface="BIZ UDPゴシック" panose="020B0400000000000000" pitchFamily="50" charset="-128"/>
              </a:rPr>
              <a:t>1</a:t>
            </a:r>
            <a:r>
              <a:rPr lang="ja-JP" altLang="en-US" sz="900" dirty="0">
                <a:latin typeface="BIZ UDPゴシック" panose="020B0400000000000000" pitchFamily="50" charset="-128"/>
                <a:ea typeface="BIZ UDPゴシック" panose="020B0400000000000000" pitchFamily="50" charset="-128"/>
              </a:rPr>
              <a:t>月</a:t>
            </a:r>
            <a:r>
              <a:rPr lang="en-US" altLang="ja-JP" sz="900" dirty="0">
                <a:latin typeface="BIZ UDPゴシック" panose="020B0400000000000000" pitchFamily="50" charset="-128"/>
                <a:ea typeface="BIZ UDPゴシック" panose="020B0400000000000000" pitchFamily="50" charset="-128"/>
              </a:rPr>
              <a:t>1</a:t>
            </a:r>
            <a:r>
              <a:rPr lang="ja-JP" altLang="en-US" sz="900" dirty="0">
                <a:latin typeface="BIZ UDPゴシック" panose="020B0400000000000000" pitchFamily="50" charset="-128"/>
                <a:ea typeface="BIZ UDPゴシック" panose="020B0400000000000000" pitchFamily="50" charset="-128"/>
              </a:rPr>
              <a:t>日</a:t>
            </a:r>
          </a:p>
          <a:p>
            <a:r>
              <a:rPr lang="ja-JP" altLang="en-US" sz="900" dirty="0">
                <a:latin typeface="BIZ UDPゴシック" panose="020B0400000000000000" pitchFamily="50" charset="-128"/>
                <a:ea typeface="BIZ UDPゴシック" panose="020B0400000000000000" pitchFamily="50" charset="-128"/>
              </a:rPr>
              <a:t>料　　　金：各コンテンツ別で設定　</a:t>
            </a:r>
            <a:r>
              <a:rPr lang="en-US" altLang="ja-JP" sz="900" dirty="0">
                <a:latin typeface="BIZ UDPゴシック" panose="020B0400000000000000" pitchFamily="50" charset="-128"/>
                <a:ea typeface="BIZ UDPゴシック" panose="020B0400000000000000" pitchFamily="50" charset="-128"/>
              </a:rPr>
              <a:t>※20</a:t>
            </a:r>
            <a:r>
              <a:rPr lang="ja-JP" altLang="en-US" sz="900" dirty="0">
                <a:latin typeface="BIZ UDPゴシック" panose="020B0400000000000000" pitchFamily="50" charset="-128"/>
                <a:ea typeface="BIZ UDPゴシック" panose="020B0400000000000000" pitchFamily="50" charset="-128"/>
              </a:rPr>
              <a:t>名以上は団体料金</a:t>
            </a:r>
          </a:p>
          <a:p>
            <a:r>
              <a:rPr lang="ja-JP" altLang="en-US" sz="900" dirty="0">
                <a:latin typeface="BIZ UDPゴシック" panose="020B0400000000000000" pitchFamily="50" charset="-128"/>
                <a:ea typeface="BIZ UDPゴシック" panose="020B0400000000000000" pitchFamily="50" charset="-128"/>
              </a:rPr>
              <a:t>収容人数：２５０名</a:t>
            </a:r>
          </a:p>
          <a:p>
            <a:r>
              <a:rPr lang="ja-JP" altLang="en-US" sz="900" dirty="0">
                <a:latin typeface="BIZ UDPゴシック" panose="020B0400000000000000" pitchFamily="50" charset="-128"/>
                <a:ea typeface="BIZ UDPゴシック" panose="020B0400000000000000" pitchFamily="50" charset="-128"/>
              </a:rPr>
              <a:t>連 絡 先 ：電話</a:t>
            </a:r>
            <a:r>
              <a:rPr lang="en-US" altLang="ja-JP" sz="900" dirty="0">
                <a:latin typeface="BIZ UDPゴシック" panose="020B0400000000000000" pitchFamily="50" charset="-128"/>
                <a:ea typeface="BIZ UDPゴシック" panose="020B0400000000000000" pitchFamily="50" charset="-128"/>
              </a:rPr>
              <a:t>088-611-1611</a:t>
            </a:r>
          </a:p>
          <a:p>
            <a:endParaRPr lang="en-US" altLang="ja-JP" sz="900"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E66C6C12-028B-478D-95A0-9ECB2B2CC882}"/>
              </a:ext>
            </a:extLst>
          </p:cNvPr>
          <p:cNvSpPr txBox="1"/>
          <p:nvPr/>
        </p:nvSpPr>
        <p:spPr>
          <a:xfrm>
            <a:off x="41564" y="3746199"/>
            <a:ext cx="4770466" cy="646331"/>
          </a:xfrm>
          <a:prstGeom prst="rect">
            <a:avLst/>
          </a:prstGeom>
          <a:noFill/>
        </p:spPr>
        <p:txBody>
          <a:bodyPr wrap="square" rtlCol="0">
            <a:spAutoFit/>
          </a:bodyPr>
          <a:lstStyle/>
          <a:p>
            <a:r>
              <a:rPr lang="ja-JP" altLang="en-US" sz="1200" b="1" dirty="0">
                <a:solidFill>
                  <a:schemeClr val="accent5">
                    <a:lumMod val="50000"/>
                  </a:schemeClr>
                </a:solidFill>
                <a:latin typeface="BIZ UDPゴシック" panose="020B0400000000000000" pitchFamily="50" charset="-128"/>
                <a:ea typeface="BIZ UDPゴシック" panose="020B0400000000000000" pitchFamily="50" charset="-128"/>
              </a:rPr>
              <a:t>約</a:t>
            </a:r>
            <a:r>
              <a:rPr lang="en-US" altLang="ja-JP" sz="1200" b="1" dirty="0">
                <a:solidFill>
                  <a:schemeClr val="accent5">
                    <a:lumMod val="50000"/>
                  </a:schemeClr>
                </a:solidFill>
                <a:latin typeface="BIZ UDPゴシック" panose="020B0400000000000000" pitchFamily="50" charset="-128"/>
                <a:ea typeface="BIZ UDPゴシック" panose="020B0400000000000000" pitchFamily="50" charset="-128"/>
              </a:rPr>
              <a:t>400</a:t>
            </a:r>
            <a:r>
              <a:rPr lang="ja-JP" altLang="en-US" sz="1200" b="1" dirty="0">
                <a:solidFill>
                  <a:schemeClr val="accent5">
                    <a:lumMod val="50000"/>
                  </a:schemeClr>
                </a:solidFill>
                <a:latin typeface="BIZ UDPゴシック" panose="020B0400000000000000" pitchFamily="50" charset="-128"/>
                <a:ea typeface="BIZ UDPゴシック" panose="020B0400000000000000" pitchFamily="50" charset="-128"/>
              </a:rPr>
              <a:t>年の歴史をもつ徳島県の伝統芸能。</a:t>
            </a:r>
            <a:endParaRPr lang="en-US" altLang="ja-JP" sz="1200" b="1" dirty="0">
              <a:solidFill>
                <a:schemeClr val="accent5">
                  <a:lumMod val="50000"/>
                </a:schemeClr>
              </a:solidFill>
              <a:latin typeface="BIZ UDPゴシック" panose="020B0400000000000000" pitchFamily="50" charset="-128"/>
              <a:ea typeface="BIZ UDPゴシック" panose="020B0400000000000000" pitchFamily="50" charset="-128"/>
            </a:endParaRPr>
          </a:p>
          <a:p>
            <a:r>
              <a:rPr lang="ja-JP" altLang="en-US" sz="1200" b="1" dirty="0">
                <a:solidFill>
                  <a:schemeClr val="accent5">
                    <a:lumMod val="50000"/>
                  </a:schemeClr>
                </a:solidFill>
                <a:latin typeface="BIZ UDPゴシック" panose="020B0400000000000000" pitchFamily="50" charset="-128"/>
                <a:ea typeface="BIZ UDPゴシック" panose="020B0400000000000000" pitchFamily="50" charset="-128"/>
              </a:rPr>
              <a:t>戦後は復興の象徴として各地で</a:t>
            </a:r>
            <a:r>
              <a:rPr kumimoji="1" lang="ja-JP" altLang="en-US" sz="1200" b="1" dirty="0">
                <a:solidFill>
                  <a:schemeClr val="accent5">
                    <a:lumMod val="50000"/>
                  </a:schemeClr>
                </a:solidFill>
                <a:latin typeface="BIZ UDPゴシック" panose="020B0400000000000000" pitchFamily="50" charset="-128"/>
                <a:ea typeface="BIZ UDPゴシック" panose="020B0400000000000000" pitchFamily="50" charset="-128"/>
              </a:rPr>
              <a:t>踊られるようになりました。</a:t>
            </a:r>
            <a:r>
              <a:rPr lang="ja-JP" altLang="en-US" sz="1200" b="1" dirty="0">
                <a:solidFill>
                  <a:schemeClr val="accent5">
                    <a:lumMod val="50000"/>
                  </a:schemeClr>
                </a:solidFill>
                <a:latin typeface="BIZ UDPゴシック" panose="020B0400000000000000" pitchFamily="50" charset="-128"/>
                <a:ea typeface="BIZ UDPゴシック" panose="020B0400000000000000" pitchFamily="50" charset="-128"/>
              </a:rPr>
              <a:t>今日では年中、阿波おどりのイベントが開かれています。</a:t>
            </a:r>
          </a:p>
        </p:txBody>
      </p:sp>
      <p:sp>
        <p:nvSpPr>
          <p:cNvPr id="13" name="正方形/長方形 12">
            <a:extLst>
              <a:ext uri="{FF2B5EF4-FFF2-40B4-BE49-F238E27FC236}">
                <a16:creationId xmlns:a16="http://schemas.microsoft.com/office/drawing/2014/main" id="{CB3F8BEB-FA4A-48C6-A150-270921762E59}"/>
              </a:ext>
            </a:extLst>
          </p:cNvPr>
          <p:cNvSpPr/>
          <p:nvPr/>
        </p:nvSpPr>
        <p:spPr>
          <a:xfrm>
            <a:off x="6153887" y="6654612"/>
            <a:ext cx="2964308" cy="18466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ja-JP" sz="1000" u="sng" dirty="0">
                <a:solidFill>
                  <a:schemeClr val="tx1"/>
                </a:solidFill>
                <a:latin typeface="BIZ UDPゴシック" panose="020B0400000000000000" pitchFamily="50" charset="-128"/>
                <a:ea typeface="BIZ UDPゴシック" panose="020B0400000000000000" pitchFamily="50" charset="-128"/>
                <a:cs typeface="MS UI Gothic"/>
              </a:rPr>
              <a:t>※</a:t>
            </a:r>
            <a:r>
              <a:rPr lang="ja-JP" altLang="en-US" sz="1000" u="sng" dirty="0">
                <a:solidFill>
                  <a:schemeClr val="tx1"/>
                </a:solidFill>
                <a:latin typeface="BIZ UDPゴシック" panose="020B0400000000000000" pitchFamily="50" charset="-128"/>
                <a:ea typeface="BIZ UDPゴシック" panose="020B0400000000000000" pitchFamily="50" charset="-128"/>
                <a:cs typeface="MS UI Gothic"/>
              </a:rPr>
              <a:t>体験時間や内容は各地域によって異なります。</a:t>
            </a:r>
            <a:endParaRPr kumimoji="1" lang="ja-JP" altLang="en-US" sz="1000" u="sng" dirty="0">
              <a:solidFill>
                <a:schemeClr val="tx1"/>
              </a:solidFill>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ADFCE428-F127-4E6B-A2C3-4D3C274B6213}"/>
              </a:ext>
            </a:extLst>
          </p:cNvPr>
          <p:cNvSpPr txBox="1"/>
          <p:nvPr/>
        </p:nvSpPr>
        <p:spPr>
          <a:xfrm>
            <a:off x="41564" y="3471897"/>
            <a:ext cx="4844472" cy="314406"/>
          </a:xfrm>
          <a:prstGeom prst="rect">
            <a:avLst/>
          </a:prstGeom>
          <a:solidFill>
            <a:srgbClr val="F77014"/>
          </a:solidFill>
        </p:spPr>
        <p:txBody>
          <a:bodyPr wrap="square" bIns="46800" rtlCol="0" anchor="ctr" anchorCtr="0">
            <a:noAutofit/>
          </a:bodyP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阿波おどり体験</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（徳島市）</a:t>
            </a:r>
          </a:p>
        </p:txBody>
      </p:sp>
      <p:sp>
        <p:nvSpPr>
          <p:cNvPr id="23" name="テキスト ボックス 22">
            <a:extLst>
              <a:ext uri="{FF2B5EF4-FFF2-40B4-BE49-F238E27FC236}">
                <a16:creationId xmlns:a16="http://schemas.microsoft.com/office/drawing/2014/main" id="{3C27B2D5-07E5-4BC7-BAAD-48E3219A6DF8}"/>
              </a:ext>
            </a:extLst>
          </p:cNvPr>
          <p:cNvSpPr txBox="1"/>
          <p:nvPr/>
        </p:nvSpPr>
        <p:spPr>
          <a:xfrm>
            <a:off x="464993" y="-20370"/>
            <a:ext cx="3785276" cy="338554"/>
          </a:xfrm>
          <a:prstGeom prst="rect">
            <a:avLst/>
          </a:prstGeom>
          <a:noFill/>
        </p:spPr>
        <p:txBody>
          <a:bodyPr wrap="square" rtlCol="0">
            <a:spAutoFit/>
          </a:bodyPr>
          <a:lstStyle/>
          <a:p>
            <a:r>
              <a:rPr kumimoji="1" lang="ja-JP" altLang="en-US" sz="1600" b="1" dirty="0">
                <a:solidFill>
                  <a:schemeClr val="bg1"/>
                </a:solidFill>
                <a:latin typeface="BIZ UDPゴシック" panose="020B0400000000000000" pitchFamily="50" charset="-128"/>
                <a:ea typeface="BIZ UDPゴシック" panose="020B0400000000000000" pitchFamily="50" charset="-128"/>
              </a:rPr>
              <a:t>徳島ならではの体験コンテンツ（東部）　</a:t>
            </a:r>
          </a:p>
        </p:txBody>
      </p:sp>
      <p:sp>
        <p:nvSpPr>
          <p:cNvPr id="28" name="テキスト ボックス 27">
            <a:extLst>
              <a:ext uri="{FF2B5EF4-FFF2-40B4-BE49-F238E27FC236}">
                <a16:creationId xmlns:a16="http://schemas.microsoft.com/office/drawing/2014/main" id="{9FCD7A28-29D2-5741-BA51-EE6C8CCF2618}"/>
              </a:ext>
            </a:extLst>
          </p:cNvPr>
          <p:cNvSpPr txBox="1"/>
          <p:nvPr/>
        </p:nvSpPr>
        <p:spPr>
          <a:xfrm>
            <a:off x="41564" y="4370323"/>
            <a:ext cx="4770466" cy="1015663"/>
          </a:xfrm>
          <a:prstGeom prst="rect">
            <a:avLst/>
          </a:prstGeom>
          <a:noFill/>
        </p:spPr>
        <p:txBody>
          <a:bodyPr wrap="square" rtlCol="0">
            <a:spAutoFit/>
          </a:bodyPr>
          <a:lstStyle/>
          <a:p>
            <a:r>
              <a:rPr lang="ja-JP" altLang="ja-JP" sz="1000" dirty="0">
                <a:latin typeface="BIZ UDPゴシック" panose="020B0400000000000000" pitchFamily="50" charset="-128"/>
                <a:ea typeface="BIZ UDPゴシック" panose="020B0400000000000000" pitchFamily="50" charset="-128"/>
              </a:rPr>
              <a:t>阿波おどりの実演や阿波おどりミュージアムなど、阿波おどりを心ゆくまで堪能できる人気の観光施設。毎日、昼公演と夜公演が行われており、団体のお客様には、特別公演（貸切）を行うことも可能です。阿波おどり会館５階には、眉山ロープウェイの乗り場があり、約６分で眉山山頂へ行くこともできます。阿波おどり会館とロープウェイのセットもあります。また、観光ガイドボランティアがミュージアムやまち歩きで、ガイド案内しています。</a:t>
            </a:r>
          </a:p>
        </p:txBody>
      </p:sp>
      <p:sp>
        <p:nvSpPr>
          <p:cNvPr id="32" name="テキスト ボックス 31">
            <a:extLst>
              <a:ext uri="{FF2B5EF4-FFF2-40B4-BE49-F238E27FC236}">
                <a16:creationId xmlns:a16="http://schemas.microsoft.com/office/drawing/2014/main" id="{D0E7F8E8-0F41-874A-AF94-106396A7E374}"/>
              </a:ext>
            </a:extLst>
          </p:cNvPr>
          <p:cNvSpPr txBox="1"/>
          <p:nvPr/>
        </p:nvSpPr>
        <p:spPr>
          <a:xfrm>
            <a:off x="4980746" y="3746199"/>
            <a:ext cx="4770466" cy="646331"/>
          </a:xfrm>
          <a:prstGeom prst="rect">
            <a:avLst/>
          </a:prstGeom>
          <a:noFill/>
        </p:spPr>
        <p:txBody>
          <a:bodyPr wrap="square" rtlCol="0">
            <a:spAutoFit/>
          </a:bodyPr>
          <a:lstStyle/>
          <a:p>
            <a:r>
              <a:rPr lang="ja-JP" altLang="en-US" sz="1200" b="1" dirty="0">
                <a:solidFill>
                  <a:schemeClr val="accent5">
                    <a:lumMod val="50000"/>
                  </a:schemeClr>
                </a:solidFill>
                <a:latin typeface="BIZ UDPゴシック" panose="020B0400000000000000" pitchFamily="50" charset="-128"/>
                <a:ea typeface="BIZ UDPゴシック" panose="020B0400000000000000" pitchFamily="50" charset="-128"/>
              </a:rPr>
              <a:t>阿波の藍は、品質の高さから別格扱いとされ、本藍と呼ばれ重用されていました。現在も、藍染の染料「すくも」の生産量は日本一です。</a:t>
            </a:r>
            <a:endParaRPr lang="en-US" altLang="ja-JP" sz="1200" b="1" dirty="0">
              <a:solidFill>
                <a:schemeClr val="accent5">
                  <a:lumMod val="50000"/>
                </a:schemeClr>
              </a:solidFill>
              <a:latin typeface="BIZ UDPゴシック" panose="020B0400000000000000" pitchFamily="50" charset="-128"/>
              <a:ea typeface="BIZ UDPゴシック" panose="020B0400000000000000" pitchFamily="50" charset="-128"/>
            </a:endParaRPr>
          </a:p>
          <a:p>
            <a:r>
              <a:rPr lang="ja-JP" altLang="en-US" sz="1200" b="1" dirty="0">
                <a:solidFill>
                  <a:schemeClr val="accent5">
                    <a:lumMod val="50000"/>
                  </a:schemeClr>
                </a:solidFill>
                <a:latin typeface="BIZ UDPゴシック" panose="020B0400000000000000" pitchFamily="50" charset="-128"/>
                <a:ea typeface="BIZ UDPゴシック" panose="020B0400000000000000" pitchFamily="50" charset="-128"/>
              </a:rPr>
              <a:t>最近では皮や木材を染める職人も現れてきています。</a:t>
            </a:r>
          </a:p>
        </p:txBody>
      </p:sp>
      <p:sp>
        <p:nvSpPr>
          <p:cNvPr id="33" name="テキスト ボックス 32">
            <a:extLst>
              <a:ext uri="{FF2B5EF4-FFF2-40B4-BE49-F238E27FC236}">
                <a16:creationId xmlns:a16="http://schemas.microsoft.com/office/drawing/2014/main" id="{5860800E-E62D-8C45-B88E-50E21878661D}"/>
              </a:ext>
            </a:extLst>
          </p:cNvPr>
          <p:cNvSpPr txBox="1"/>
          <p:nvPr/>
        </p:nvSpPr>
        <p:spPr>
          <a:xfrm>
            <a:off x="5019964" y="3471897"/>
            <a:ext cx="4844472" cy="314407"/>
          </a:xfrm>
          <a:prstGeom prst="rect">
            <a:avLst/>
          </a:prstGeom>
          <a:solidFill>
            <a:srgbClr val="F77014"/>
          </a:solidFill>
        </p:spPr>
        <p:txBody>
          <a:bodyPr wrap="square" bIns="46800" rtlCol="0" anchor="ctr" anchorCtr="0">
            <a:noAutofit/>
          </a:bodyP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藍染体験</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（上板町）</a:t>
            </a:r>
          </a:p>
        </p:txBody>
      </p:sp>
      <p:sp>
        <p:nvSpPr>
          <p:cNvPr id="36" name="テキスト ボックス 35">
            <a:extLst>
              <a:ext uri="{FF2B5EF4-FFF2-40B4-BE49-F238E27FC236}">
                <a16:creationId xmlns:a16="http://schemas.microsoft.com/office/drawing/2014/main" id="{8720A42A-9F48-D540-95FA-AECA99D32D8E}"/>
              </a:ext>
            </a:extLst>
          </p:cNvPr>
          <p:cNvSpPr txBox="1"/>
          <p:nvPr/>
        </p:nvSpPr>
        <p:spPr>
          <a:xfrm>
            <a:off x="5019963" y="4524666"/>
            <a:ext cx="4770466" cy="2031325"/>
          </a:xfrm>
          <a:prstGeom prst="rect">
            <a:avLst/>
          </a:prstGeom>
          <a:solidFill>
            <a:srgbClr val="E0ECE2"/>
          </a:solidFill>
          <a:ln>
            <a:solidFill>
              <a:srgbClr val="598D63"/>
            </a:solidFill>
          </a:ln>
        </p:spPr>
        <p:txBody>
          <a:bodyPr wrap="square" rtlCol="0">
            <a:spAutoFit/>
          </a:bodyPr>
          <a:lstStyle/>
          <a:p>
            <a:r>
              <a:rPr lang="ja-JP" altLang="en-US" sz="1200" b="1" dirty="0">
                <a:latin typeface="BIZ UDPゴシック" panose="020B0400000000000000" pitchFamily="50" charset="-128"/>
                <a:ea typeface="BIZ UDPゴシック" panose="020B0400000000000000" pitchFamily="50" charset="-128"/>
              </a:rPr>
              <a:t>技の館（上板町）</a:t>
            </a:r>
            <a:endParaRPr lang="en-US" altLang="ja-JP" sz="1200" b="1" dirty="0">
              <a:latin typeface="BIZ UDPゴシック" panose="020B0400000000000000" pitchFamily="50" charset="-128"/>
              <a:ea typeface="BIZ UDPゴシック" panose="020B0400000000000000" pitchFamily="50" charset="-128"/>
            </a:endParaRPr>
          </a:p>
          <a:p>
            <a:endParaRPr lang="en-US" altLang="ja-JP" sz="1200" b="1" dirty="0">
              <a:latin typeface="BIZ UDPゴシック" panose="020B0400000000000000" pitchFamily="50" charset="-128"/>
              <a:ea typeface="BIZ UDPゴシック" panose="020B0400000000000000" pitchFamily="50" charset="-128"/>
            </a:endParaRPr>
          </a:p>
          <a:p>
            <a:endParaRPr lang="ja-JP" altLang="en-US" sz="1200" b="1" dirty="0">
              <a:latin typeface="BIZ UDPゴシック" panose="020B0400000000000000" pitchFamily="50" charset="-128"/>
              <a:ea typeface="BIZ UDPゴシック" panose="020B0400000000000000" pitchFamily="50" charset="-128"/>
            </a:endParaRPr>
          </a:p>
          <a:p>
            <a:endParaRPr lang="en-US" altLang="ja-JP" sz="900" dirty="0">
              <a:latin typeface="BIZ UDPゴシック" panose="020B0400000000000000" pitchFamily="50" charset="-128"/>
              <a:ea typeface="BIZ UDPゴシック" panose="020B0400000000000000" pitchFamily="50" charset="-128"/>
            </a:endParaRPr>
          </a:p>
          <a:p>
            <a:endParaRPr lang="en-US" altLang="ja-JP" sz="900" dirty="0">
              <a:latin typeface="BIZ UDPゴシック" panose="020B0400000000000000" pitchFamily="50" charset="-128"/>
              <a:ea typeface="BIZ UDPゴシック" panose="020B0400000000000000" pitchFamily="50" charset="-128"/>
            </a:endParaRPr>
          </a:p>
          <a:p>
            <a:r>
              <a:rPr lang="ja-JP" altLang="en-US" sz="900" dirty="0">
                <a:latin typeface="BIZ UDPゴシック" panose="020B0400000000000000" pitchFamily="50" charset="-128"/>
                <a:ea typeface="BIZ UDPゴシック" panose="020B0400000000000000" pitchFamily="50" charset="-128"/>
              </a:rPr>
              <a:t>所 在 地 ：</a:t>
            </a:r>
            <a:r>
              <a:rPr lang="zh-TW" altLang="en-US" sz="900" dirty="0">
                <a:latin typeface="BIZ UDPゴシック" panose="020B0400000000000000" pitchFamily="50" charset="-128"/>
                <a:ea typeface="BIZ UDPゴシック" panose="020B0400000000000000" pitchFamily="50" charset="-128"/>
              </a:rPr>
              <a:t>徳島県板野郡上板町泉谷字原東３２番地４</a:t>
            </a:r>
            <a:endParaRPr lang="ja-JP" altLang="en-US" sz="900" dirty="0">
              <a:latin typeface="BIZ UDPゴシック" panose="020B0400000000000000" pitchFamily="50" charset="-128"/>
              <a:ea typeface="BIZ UDPゴシック" panose="020B0400000000000000" pitchFamily="50" charset="-128"/>
            </a:endParaRPr>
          </a:p>
          <a:p>
            <a:r>
              <a:rPr lang="ja-JP" altLang="en-US" sz="900" dirty="0">
                <a:latin typeface="BIZ UDPゴシック" panose="020B0400000000000000" pitchFamily="50" charset="-128"/>
                <a:ea typeface="BIZ UDPゴシック" panose="020B0400000000000000" pitchFamily="50" charset="-128"/>
              </a:rPr>
              <a:t>営業時間：</a:t>
            </a:r>
            <a:r>
              <a:rPr lang="en-US" altLang="ja-JP" sz="900" dirty="0">
                <a:latin typeface="BIZ UDPゴシック" panose="020B0400000000000000" pitchFamily="50" charset="-128"/>
                <a:ea typeface="BIZ UDPゴシック" panose="020B0400000000000000" pitchFamily="50" charset="-128"/>
              </a:rPr>
              <a:t>9:00</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17:00</a:t>
            </a:r>
            <a:r>
              <a:rPr lang="ja-JP" altLang="en-US" sz="900" dirty="0">
                <a:latin typeface="BIZ UDPゴシック" panose="020B0400000000000000" pitchFamily="50" charset="-128"/>
                <a:ea typeface="BIZ UDPゴシック" panose="020B0400000000000000" pitchFamily="50" charset="-128"/>
              </a:rPr>
              <a:t>　</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藍染体験の受付は</a:t>
            </a:r>
            <a:r>
              <a:rPr lang="en-US" altLang="ja-JP" sz="900" dirty="0">
                <a:latin typeface="BIZ UDPゴシック" panose="020B0400000000000000" pitchFamily="50" charset="-128"/>
                <a:ea typeface="BIZ UDPゴシック" panose="020B0400000000000000" pitchFamily="50" charset="-128"/>
              </a:rPr>
              <a:t>15:30</a:t>
            </a:r>
            <a:r>
              <a:rPr lang="ja-JP" altLang="en-US" sz="900" dirty="0">
                <a:latin typeface="BIZ UDPゴシック" panose="020B0400000000000000" pitchFamily="50" charset="-128"/>
                <a:ea typeface="BIZ UDPゴシック" panose="020B0400000000000000" pitchFamily="50" charset="-128"/>
              </a:rPr>
              <a:t>まで</a:t>
            </a:r>
          </a:p>
          <a:p>
            <a:r>
              <a:rPr lang="ja-JP" altLang="en-US" sz="900" dirty="0">
                <a:latin typeface="BIZ UDPゴシック" panose="020B0400000000000000" pitchFamily="50" charset="-128"/>
                <a:ea typeface="BIZ UDPゴシック" panose="020B0400000000000000" pitchFamily="50" charset="-128"/>
              </a:rPr>
              <a:t>所要時間：約３</a:t>
            </a:r>
            <a:r>
              <a:rPr lang="en-US" altLang="ja-JP" sz="900" dirty="0">
                <a:latin typeface="BIZ UDPゴシック" panose="020B0400000000000000" pitchFamily="50" charset="-128"/>
                <a:ea typeface="BIZ UDPゴシック" panose="020B0400000000000000" pitchFamily="50" charset="-128"/>
              </a:rPr>
              <a:t>0</a:t>
            </a:r>
            <a:r>
              <a:rPr lang="ja-JP" altLang="en-US" sz="900" dirty="0">
                <a:latin typeface="BIZ UDPゴシック" panose="020B0400000000000000" pitchFamily="50" charset="-128"/>
                <a:ea typeface="BIZ UDPゴシック" panose="020B0400000000000000" pitchFamily="50" charset="-128"/>
              </a:rPr>
              <a:t>分～１時間程度　</a:t>
            </a:r>
          </a:p>
          <a:p>
            <a:r>
              <a:rPr lang="ja-JP" altLang="en-US" sz="900" dirty="0">
                <a:latin typeface="BIZ UDPゴシック" panose="020B0400000000000000" pitchFamily="50" charset="-128"/>
                <a:ea typeface="BIZ UDPゴシック" panose="020B0400000000000000" pitchFamily="50" charset="-128"/>
              </a:rPr>
              <a:t>休 館 日 ：月曜日（祝日の場合は翌日）年末年始（</a:t>
            </a:r>
            <a:r>
              <a:rPr lang="en-US" altLang="ja-JP" sz="900" dirty="0">
                <a:latin typeface="BIZ UDPゴシック" panose="020B0400000000000000" pitchFamily="50" charset="-128"/>
                <a:ea typeface="BIZ UDPゴシック" panose="020B0400000000000000" pitchFamily="50" charset="-128"/>
              </a:rPr>
              <a:t>12</a:t>
            </a:r>
            <a:r>
              <a:rPr lang="ja-JP" altLang="en-US" sz="900" dirty="0">
                <a:latin typeface="BIZ UDPゴシック" panose="020B0400000000000000" pitchFamily="50" charset="-128"/>
                <a:ea typeface="BIZ UDPゴシック" panose="020B0400000000000000" pitchFamily="50" charset="-128"/>
              </a:rPr>
              <a:t>月</a:t>
            </a:r>
            <a:r>
              <a:rPr lang="en-US" altLang="ja-JP" sz="900" dirty="0">
                <a:latin typeface="BIZ UDPゴシック" panose="020B0400000000000000" pitchFamily="50" charset="-128"/>
                <a:ea typeface="BIZ UDPゴシック" panose="020B0400000000000000" pitchFamily="50" charset="-128"/>
              </a:rPr>
              <a:t>28</a:t>
            </a:r>
            <a:r>
              <a:rPr lang="ja-JP" altLang="en-US" sz="900" dirty="0">
                <a:latin typeface="BIZ UDPゴシック" panose="020B0400000000000000" pitchFamily="50" charset="-128"/>
                <a:ea typeface="BIZ UDPゴシック" panose="020B0400000000000000" pitchFamily="50" charset="-128"/>
              </a:rPr>
              <a:t>日～</a:t>
            </a:r>
            <a:r>
              <a:rPr lang="en-US" altLang="ja-JP" sz="900" dirty="0">
                <a:latin typeface="BIZ UDPゴシック" panose="020B0400000000000000" pitchFamily="50" charset="-128"/>
                <a:ea typeface="BIZ UDPゴシック" panose="020B0400000000000000" pitchFamily="50" charset="-128"/>
              </a:rPr>
              <a:t>1</a:t>
            </a:r>
            <a:r>
              <a:rPr lang="ja-JP" altLang="en-US" sz="900" dirty="0">
                <a:latin typeface="BIZ UDPゴシック" panose="020B0400000000000000" pitchFamily="50" charset="-128"/>
                <a:ea typeface="BIZ UDPゴシック" panose="020B0400000000000000" pitchFamily="50" charset="-128"/>
              </a:rPr>
              <a:t>月</a:t>
            </a:r>
            <a:r>
              <a:rPr lang="en-US" altLang="ja-JP" sz="900" dirty="0">
                <a:latin typeface="BIZ UDPゴシック" panose="020B0400000000000000" pitchFamily="50" charset="-128"/>
                <a:ea typeface="BIZ UDPゴシック" panose="020B0400000000000000" pitchFamily="50" charset="-128"/>
              </a:rPr>
              <a:t>4</a:t>
            </a:r>
            <a:r>
              <a:rPr lang="ja-JP" altLang="en-US" sz="900" dirty="0">
                <a:latin typeface="BIZ UDPゴシック" panose="020B0400000000000000" pitchFamily="50" charset="-128"/>
                <a:ea typeface="BIZ UDPゴシック" panose="020B0400000000000000" pitchFamily="50" charset="-128"/>
              </a:rPr>
              <a:t>日）</a:t>
            </a:r>
          </a:p>
          <a:p>
            <a:r>
              <a:rPr lang="ja-JP" altLang="en-US" sz="900" dirty="0">
                <a:latin typeface="BIZ UDPゴシック" panose="020B0400000000000000" pitchFamily="50" charset="-128"/>
                <a:ea typeface="BIZ UDPゴシック" panose="020B0400000000000000" pitchFamily="50" charset="-128"/>
              </a:rPr>
              <a:t>技の館：藍染のみの体験（ハンカチ、バンダナ限定）最大２００名</a:t>
            </a:r>
            <a:endParaRPr lang="en-US" altLang="ja-JP" sz="900" dirty="0">
              <a:latin typeface="BIZ UDPゴシック" panose="020B0400000000000000" pitchFamily="50" charset="-128"/>
              <a:ea typeface="BIZ UDPゴシック" panose="020B0400000000000000" pitchFamily="50" charset="-128"/>
            </a:endParaRPr>
          </a:p>
          <a:p>
            <a:r>
              <a:rPr lang="ja-JP" altLang="en-US" sz="900" dirty="0">
                <a:latin typeface="BIZ UDPゴシック" panose="020B0400000000000000" pitchFamily="50" charset="-128"/>
                <a:ea typeface="BIZ UDPゴシック" panose="020B0400000000000000" pitchFamily="50" charset="-128"/>
              </a:rPr>
              <a:t>　　　　　 デザインからの体験 最大１００名（</a:t>
            </a:r>
            <a:r>
              <a:rPr lang="en-US" altLang="ja-JP" sz="900" dirty="0">
                <a:latin typeface="BIZ UDPゴシック" panose="020B0400000000000000" pitchFamily="50" charset="-128"/>
                <a:ea typeface="BIZ UDPゴシック" panose="020B0400000000000000" pitchFamily="50" charset="-128"/>
              </a:rPr>
              <a:t>2</a:t>
            </a:r>
            <a:r>
              <a:rPr lang="ja-JP" altLang="en-US" sz="900" dirty="0">
                <a:latin typeface="BIZ UDPゴシック" panose="020B0400000000000000" pitchFamily="50" charset="-128"/>
                <a:ea typeface="BIZ UDPゴシック" panose="020B0400000000000000" pitchFamily="50" charset="-128"/>
              </a:rPr>
              <a:t>時間）</a:t>
            </a:r>
          </a:p>
          <a:p>
            <a:r>
              <a:rPr lang="ja-JP" altLang="en-US" sz="900" dirty="0">
                <a:latin typeface="BIZ UDPゴシック" panose="020B0400000000000000" pitchFamily="50" charset="-128"/>
                <a:ea typeface="BIZ UDPゴシック" panose="020B0400000000000000" pitchFamily="50" charset="-128"/>
              </a:rPr>
              <a:t>収容人数： 最大２００人まで　（要予約）</a:t>
            </a:r>
          </a:p>
          <a:p>
            <a:r>
              <a:rPr lang="ja-JP" altLang="en-US" sz="900" dirty="0">
                <a:latin typeface="BIZ UDPゴシック" panose="020B0400000000000000" pitchFamily="50" charset="-128"/>
                <a:ea typeface="BIZ UDPゴシック" panose="020B0400000000000000" pitchFamily="50" charset="-128"/>
              </a:rPr>
              <a:t>連 絡 先 ：電話</a:t>
            </a:r>
            <a:r>
              <a:rPr lang="en-US" altLang="ja-JP" sz="900" dirty="0">
                <a:latin typeface="BIZ UDPゴシック" panose="020B0400000000000000" pitchFamily="50" charset="-128"/>
                <a:ea typeface="BIZ UDPゴシック" panose="020B0400000000000000" pitchFamily="50" charset="-128"/>
              </a:rPr>
              <a:t>:088-637-6555</a:t>
            </a:r>
          </a:p>
        </p:txBody>
      </p:sp>
      <p:grpSp>
        <p:nvGrpSpPr>
          <p:cNvPr id="7" name="グループ化 6">
            <a:extLst>
              <a:ext uri="{FF2B5EF4-FFF2-40B4-BE49-F238E27FC236}">
                <a16:creationId xmlns:a16="http://schemas.microsoft.com/office/drawing/2014/main" id="{7945CC3D-23BD-38F6-343F-D9F7B6AE315A}"/>
              </a:ext>
            </a:extLst>
          </p:cNvPr>
          <p:cNvGrpSpPr/>
          <p:nvPr/>
        </p:nvGrpSpPr>
        <p:grpSpPr>
          <a:xfrm rot="900000">
            <a:off x="9150400" y="366217"/>
            <a:ext cx="716956" cy="666399"/>
            <a:chOff x="2505693" y="-1127064"/>
            <a:chExt cx="716956" cy="666399"/>
          </a:xfrm>
        </p:grpSpPr>
        <p:sp>
          <p:nvSpPr>
            <p:cNvPr id="8" name="楕円 7">
              <a:extLst>
                <a:ext uri="{FF2B5EF4-FFF2-40B4-BE49-F238E27FC236}">
                  <a16:creationId xmlns:a16="http://schemas.microsoft.com/office/drawing/2014/main" id="{CC47E819-6EFD-8E7C-EAFE-28AF8F04377E}"/>
                </a:ext>
              </a:extLst>
            </p:cNvPr>
            <p:cNvSpPr/>
            <p:nvPr/>
          </p:nvSpPr>
          <p:spPr>
            <a:xfrm>
              <a:off x="2505693" y="-1127064"/>
              <a:ext cx="666399" cy="666399"/>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78011F70-0BFE-5C35-1096-69465DF83A94}"/>
                </a:ext>
              </a:extLst>
            </p:cNvPr>
            <p:cNvSpPr txBox="1"/>
            <p:nvPr/>
          </p:nvSpPr>
          <p:spPr>
            <a:xfrm>
              <a:off x="2505693" y="-993423"/>
              <a:ext cx="716956" cy="371183"/>
            </a:xfrm>
            <a:prstGeom prst="rect">
              <a:avLst/>
            </a:prstGeom>
            <a:noFill/>
          </p:spPr>
          <p:txBody>
            <a:bodyPr wrap="square" bIns="46800" rtlCol="0" anchor="ctr" anchorCtr="0">
              <a:noAutofit/>
            </a:bodyPr>
            <a:lstStyle/>
            <a:p>
              <a:r>
                <a:rPr kumimoji="1" lang="ja-JP" altLang="en-US" sz="2000" b="1" dirty="0">
                  <a:latin typeface="BIZ UDPゴシック" panose="020B0400000000000000" pitchFamily="50" charset="-128"/>
                  <a:ea typeface="BIZ UDPゴシック" panose="020B0400000000000000" pitchFamily="50" charset="-128"/>
                </a:rPr>
                <a:t>体験</a:t>
              </a:r>
            </a:p>
          </p:txBody>
        </p:sp>
      </p:grpSp>
      <p:grpSp>
        <p:nvGrpSpPr>
          <p:cNvPr id="16" name="グループ化 15">
            <a:extLst>
              <a:ext uri="{FF2B5EF4-FFF2-40B4-BE49-F238E27FC236}">
                <a16:creationId xmlns:a16="http://schemas.microsoft.com/office/drawing/2014/main" id="{5F1DAB59-BE01-5B8F-98ED-F9689FDB682C}"/>
              </a:ext>
            </a:extLst>
          </p:cNvPr>
          <p:cNvGrpSpPr/>
          <p:nvPr/>
        </p:nvGrpSpPr>
        <p:grpSpPr>
          <a:xfrm rot="900000">
            <a:off x="4152576" y="391052"/>
            <a:ext cx="716956" cy="666399"/>
            <a:chOff x="2505694" y="-1138104"/>
            <a:chExt cx="716956" cy="666399"/>
          </a:xfrm>
        </p:grpSpPr>
        <p:sp>
          <p:nvSpPr>
            <p:cNvPr id="17" name="楕円 16">
              <a:extLst>
                <a:ext uri="{FF2B5EF4-FFF2-40B4-BE49-F238E27FC236}">
                  <a16:creationId xmlns:a16="http://schemas.microsoft.com/office/drawing/2014/main" id="{8291DD32-6B75-44C9-A72B-79EB6D7EA90B}"/>
                </a:ext>
              </a:extLst>
            </p:cNvPr>
            <p:cNvSpPr/>
            <p:nvPr/>
          </p:nvSpPr>
          <p:spPr>
            <a:xfrm>
              <a:off x="2507920" y="-1138104"/>
              <a:ext cx="666399" cy="666399"/>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216785DE-94F3-E062-86B8-2176EFABB857}"/>
                </a:ext>
              </a:extLst>
            </p:cNvPr>
            <p:cNvSpPr txBox="1"/>
            <p:nvPr/>
          </p:nvSpPr>
          <p:spPr>
            <a:xfrm>
              <a:off x="2505693" y="-993423"/>
              <a:ext cx="716956" cy="371183"/>
            </a:xfrm>
            <a:prstGeom prst="rect">
              <a:avLst/>
            </a:prstGeom>
            <a:noFill/>
          </p:spPr>
          <p:txBody>
            <a:bodyPr wrap="square" bIns="46800" rtlCol="0" anchor="ctr" anchorCtr="0">
              <a:noAutofit/>
            </a:bodyPr>
            <a:lstStyle/>
            <a:p>
              <a:r>
                <a:rPr kumimoji="1" lang="ja-JP" altLang="en-US" sz="2000" b="1" dirty="0">
                  <a:latin typeface="BIZ UDPゴシック" panose="020B0400000000000000" pitchFamily="50" charset="-128"/>
                  <a:ea typeface="BIZ UDPゴシック" panose="020B0400000000000000" pitchFamily="50" charset="-128"/>
                </a:rPr>
                <a:t>体験</a:t>
              </a:r>
            </a:p>
          </p:txBody>
        </p:sp>
      </p:grpSp>
      <p:pic>
        <p:nvPicPr>
          <p:cNvPr id="12" name="図 11">
            <a:extLst>
              <a:ext uri="{FF2B5EF4-FFF2-40B4-BE49-F238E27FC236}">
                <a16:creationId xmlns:a16="http://schemas.microsoft.com/office/drawing/2014/main" id="{E505194F-C870-77DC-83BF-9741ABC19D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2469" y="4419690"/>
            <a:ext cx="1354216" cy="1015662"/>
          </a:xfrm>
          <a:prstGeom prst="rect">
            <a:avLst/>
          </a:prstGeom>
        </p:spPr>
      </p:pic>
      <p:sp>
        <p:nvSpPr>
          <p:cNvPr id="22" name="テキスト ボックス 21">
            <a:extLst>
              <a:ext uri="{FF2B5EF4-FFF2-40B4-BE49-F238E27FC236}">
                <a16:creationId xmlns:a16="http://schemas.microsoft.com/office/drawing/2014/main" id="{14F1BA49-1955-6AAD-0C07-F29E2F5FF4CB}"/>
              </a:ext>
            </a:extLst>
          </p:cNvPr>
          <p:cNvSpPr txBox="1"/>
          <p:nvPr/>
        </p:nvSpPr>
        <p:spPr>
          <a:xfrm>
            <a:off x="5032113" y="4723899"/>
            <a:ext cx="3320355" cy="415498"/>
          </a:xfrm>
          <a:prstGeom prst="rect">
            <a:avLst/>
          </a:prstGeom>
          <a:noFill/>
        </p:spPr>
        <p:txBody>
          <a:bodyPr wrap="square" rtlCol="0">
            <a:spAutoFit/>
          </a:bodyPr>
          <a:lstStyle/>
          <a:p>
            <a:r>
              <a:rPr lang="ja-JP" altLang="en-US" sz="1050" dirty="0">
                <a:latin typeface="BIZ UDPゴシック" panose="020B0400000000000000" pitchFamily="50" charset="-128"/>
                <a:ea typeface="BIZ UDPゴシック" panose="020B0400000000000000" pitchFamily="50" charset="-128"/>
              </a:rPr>
              <a:t>上板町は、藍染の染料である「蒅（すくも）」の生産量日本一の町です。藍染のふるさと上板町で、藍染め体験。</a:t>
            </a:r>
          </a:p>
        </p:txBody>
      </p:sp>
      <p:pic>
        <p:nvPicPr>
          <p:cNvPr id="14" name="図 13">
            <a:extLst>
              <a:ext uri="{FF2B5EF4-FFF2-40B4-BE49-F238E27FC236}">
                <a16:creationId xmlns:a16="http://schemas.microsoft.com/office/drawing/2014/main" id="{1126C64F-EFEC-2B7C-FD92-F7777D00D5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3114" y="-1347616"/>
            <a:ext cx="4899128" cy="3264809"/>
          </a:xfrm>
          <a:prstGeom prst="rect">
            <a:avLst/>
          </a:prstGeom>
        </p:spPr>
      </p:pic>
      <p:pic>
        <p:nvPicPr>
          <p:cNvPr id="29" name="図 28">
            <a:extLst>
              <a:ext uri="{FF2B5EF4-FFF2-40B4-BE49-F238E27FC236}">
                <a16:creationId xmlns:a16="http://schemas.microsoft.com/office/drawing/2014/main" id="{1603C7ED-05D2-D9DC-B5F5-E77FF7783A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3114" y="1996695"/>
            <a:ext cx="4899128" cy="3264809"/>
          </a:xfrm>
          <a:prstGeom prst="rect">
            <a:avLst/>
          </a:prstGeom>
        </p:spPr>
      </p:pic>
      <p:pic>
        <p:nvPicPr>
          <p:cNvPr id="35" name="図 34">
            <a:extLst>
              <a:ext uri="{FF2B5EF4-FFF2-40B4-BE49-F238E27FC236}">
                <a16:creationId xmlns:a16="http://schemas.microsoft.com/office/drawing/2014/main" id="{13905EB7-A67B-85E9-E5D2-8D7BA5D7F9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6986" y="5381078"/>
            <a:ext cx="4953000" cy="3302000"/>
          </a:xfrm>
          <a:prstGeom prst="rect">
            <a:avLst/>
          </a:prstGeom>
        </p:spPr>
      </p:pic>
      <p:pic>
        <p:nvPicPr>
          <p:cNvPr id="3" name="図 2" descr="QR コード&#10;&#10;自動的に生成された説明">
            <a:extLst>
              <a:ext uri="{FF2B5EF4-FFF2-40B4-BE49-F238E27FC236}">
                <a16:creationId xmlns:a16="http://schemas.microsoft.com/office/drawing/2014/main" id="{469F9EF7-D4C2-3CE5-5E8F-A33BA48D19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07412" y="5536321"/>
            <a:ext cx="885714" cy="885714"/>
          </a:xfrm>
          <a:prstGeom prst="rect">
            <a:avLst/>
          </a:prstGeom>
        </p:spPr>
      </p:pic>
      <p:pic>
        <p:nvPicPr>
          <p:cNvPr id="5" name="図 4" descr="QR コード&#10;&#10;自動的に生成された説明">
            <a:extLst>
              <a:ext uri="{FF2B5EF4-FFF2-40B4-BE49-F238E27FC236}">
                <a16:creationId xmlns:a16="http://schemas.microsoft.com/office/drawing/2014/main" id="{D66D102B-9EC6-FB11-0AC2-BD4DBD9075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20971" y="5572352"/>
            <a:ext cx="885714" cy="885714"/>
          </a:xfrm>
          <a:prstGeom prst="rect">
            <a:avLst/>
          </a:prstGeom>
        </p:spPr>
      </p:pic>
    </p:spTree>
    <p:extLst>
      <p:ext uri="{BB962C8B-B14F-4D97-AF65-F5344CB8AC3E}">
        <p14:creationId xmlns:p14="http://schemas.microsoft.com/office/powerpoint/2010/main" val="838649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9149B4A9-7FEE-F6CC-BF08-792B1B79140E}"/>
              </a:ext>
            </a:extLst>
          </p:cNvPr>
          <p:cNvPicPr>
            <a:picLocks noChangeAspect="1"/>
          </p:cNvPicPr>
          <p:nvPr/>
        </p:nvPicPr>
        <p:blipFill>
          <a:blip r:embed="rId2">
            <a:extLst>
              <a:ext uri="{28A0092B-C50C-407E-A947-70E740481C1C}">
                <a14:useLocalDpi xmlns:a14="http://schemas.microsoft.com/office/drawing/2010/main" val="0"/>
              </a:ext>
            </a:extLst>
          </a:blip>
          <a:srcRect b="4046"/>
          <a:stretch>
            <a:fillRect/>
          </a:stretch>
        </p:blipFill>
        <p:spPr>
          <a:xfrm>
            <a:off x="27468" y="298943"/>
            <a:ext cx="4915194" cy="3144213"/>
          </a:xfrm>
          <a:prstGeom prst="rect">
            <a:avLst/>
          </a:prstGeom>
        </p:spPr>
      </p:pic>
      <p:pic>
        <p:nvPicPr>
          <p:cNvPr id="6" name="図 5">
            <a:extLst>
              <a:ext uri="{FF2B5EF4-FFF2-40B4-BE49-F238E27FC236}">
                <a16:creationId xmlns:a16="http://schemas.microsoft.com/office/drawing/2014/main" id="{B203C937-7EAB-DD06-B2D0-D7F30290D8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987185" y="290968"/>
            <a:ext cx="4905368" cy="3129481"/>
          </a:xfrm>
          <a:prstGeom prst="rect">
            <a:avLst/>
          </a:prstGeom>
        </p:spPr>
      </p:pic>
      <p:sp>
        <p:nvSpPr>
          <p:cNvPr id="13" name="正方形/長方形 12">
            <a:extLst>
              <a:ext uri="{FF2B5EF4-FFF2-40B4-BE49-F238E27FC236}">
                <a16:creationId xmlns:a16="http://schemas.microsoft.com/office/drawing/2014/main" id="{CB3F8BEB-FA4A-48C6-A150-270921762E59}"/>
              </a:ext>
            </a:extLst>
          </p:cNvPr>
          <p:cNvSpPr/>
          <p:nvPr/>
        </p:nvSpPr>
        <p:spPr>
          <a:xfrm>
            <a:off x="5944708" y="6637991"/>
            <a:ext cx="2964308" cy="18466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ja-JP" sz="1000" u="sng" dirty="0">
                <a:solidFill>
                  <a:schemeClr val="tx1"/>
                </a:solidFill>
                <a:latin typeface="BIZ UDPゴシック" panose="020B0400000000000000" pitchFamily="50" charset="-128"/>
                <a:ea typeface="BIZ UDPゴシック" panose="020B0400000000000000" pitchFamily="50" charset="-128"/>
                <a:cs typeface="MS UI Gothic"/>
              </a:rPr>
              <a:t>※</a:t>
            </a:r>
            <a:r>
              <a:rPr lang="ja-JP" altLang="en-US" sz="1000" u="sng" dirty="0">
                <a:solidFill>
                  <a:schemeClr val="tx1"/>
                </a:solidFill>
                <a:latin typeface="BIZ UDPゴシック" panose="020B0400000000000000" pitchFamily="50" charset="-128"/>
                <a:ea typeface="BIZ UDPゴシック" panose="020B0400000000000000" pitchFamily="50" charset="-128"/>
                <a:cs typeface="MS UI Gothic"/>
              </a:rPr>
              <a:t>体験時間や内容は各地域によって異なります。</a:t>
            </a:r>
            <a:endParaRPr kumimoji="1" lang="ja-JP" altLang="en-US" sz="1000" u="sng" dirty="0">
              <a:solidFill>
                <a:schemeClr val="tx1"/>
              </a:solidFill>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3C27B2D5-07E5-4BC7-BAAD-48E3219A6DF8}"/>
              </a:ext>
            </a:extLst>
          </p:cNvPr>
          <p:cNvSpPr txBox="1"/>
          <p:nvPr/>
        </p:nvSpPr>
        <p:spPr>
          <a:xfrm>
            <a:off x="464994" y="-20370"/>
            <a:ext cx="3785276" cy="338554"/>
          </a:xfrm>
          <a:prstGeom prst="rect">
            <a:avLst/>
          </a:prstGeom>
          <a:noFill/>
        </p:spPr>
        <p:txBody>
          <a:bodyPr wrap="square" rtlCol="0">
            <a:spAutoFit/>
          </a:bodyPr>
          <a:lstStyle/>
          <a:p>
            <a:r>
              <a:rPr kumimoji="1" lang="ja-JP" altLang="en-US" sz="1600" b="1" dirty="0">
                <a:solidFill>
                  <a:schemeClr val="bg1"/>
                </a:solidFill>
                <a:latin typeface="BIZ UDPゴシック" panose="020B0400000000000000" pitchFamily="50" charset="-128"/>
                <a:ea typeface="BIZ UDPゴシック" panose="020B0400000000000000" pitchFamily="50" charset="-128"/>
              </a:rPr>
              <a:t>徳島ならではの体験コンテンツ（東部）　</a:t>
            </a:r>
          </a:p>
        </p:txBody>
      </p:sp>
      <p:sp>
        <p:nvSpPr>
          <p:cNvPr id="31" name="テキスト ボックス 30">
            <a:extLst>
              <a:ext uri="{FF2B5EF4-FFF2-40B4-BE49-F238E27FC236}">
                <a16:creationId xmlns:a16="http://schemas.microsoft.com/office/drawing/2014/main" id="{3031C76F-86CC-CD4E-AFDD-35483ADA06CD}"/>
              </a:ext>
            </a:extLst>
          </p:cNvPr>
          <p:cNvSpPr txBox="1"/>
          <p:nvPr/>
        </p:nvSpPr>
        <p:spPr>
          <a:xfrm>
            <a:off x="184409" y="5751199"/>
            <a:ext cx="4659618" cy="898356"/>
          </a:xfrm>
          <a:prstGeom prst="rect">
            <a:avLst/>
          </a:prstGeom>
          <a:solidFill>
            <a:srgbClr val="E0ECE2"/>
          </a:solidFill>
          <a:ln>
            <a:solidFill>
              <a:srgbClr val="598D63"/>
            </a:solidFill>
          </a:ln>
        </p:spPr>
        <p:txBody>
          <a:bodyPr wrap="square" rtlCol="0">
            <a:noAutofit/>
          </a:bodyPr>
          <a:lstStyle/>
          <a:p>
            <a:r>
              <a:rPr lang="ja-JP" altLang="en-US" sz="900" dirty="0">
                <a:latin typeface="BIZ UDPゴシック" panose="020B0400000000000000" pitchFamily="50" charset="-128"/>
                <a:ea typeface="BIZ UDPゴシック" panose="020B0400000000000000" pitchFamily="50" charset="-128"/>
              </a:rPr>
              <a:t>所 在 地：徳島市・石井町・藍住町</a:t>
            </a:r>
          </a:p>
          <a:p>
            <a:r>
              <a:rPr lang="ja-JP" altLang="en-US" sz="900" dirty="0">
                <a:latin typeface="BIZ UDPゴシック" panose="020B0400000000000000" pitchFamily="50" charset="-128"/>
                <a:ea typeface="BIZ UDPゴシック" panose="020B0400000000000000" pitchFamily="50" charset="-128"/>
              </a:rPr>
              <a:t>所要時間：</a:t>
            </a:r>
            <a:r>
              <a:rPr lang="en-US" altLang="ja-JP" sz="900" dirty="0">
                <a:latin typeface="BIZ UDPゴシック" panose="020B0400000000000000" pitchFamily="50" charset="-128"/>
                <a:ea typeface="BIZ UDPゴシック" panose="020B0400000000000000" pitchFamily="50" charset="-128"/>
              </a:rPr>
              <a:t>2</a:t>
            </a:r>
            <a:r>
              <a:rPr lang="ja-JP" altLang="en-US" sz="900" dirty="0">
                <a:latin typeface="BIZ UDPゴシック" panose="020B0400000000000000" pitchFamily="50" charset="-128"/>
                <a:ea typeface="BIZ UDPゴシック" panose="020B0400000000000000" pitchFamily="50" charset="-128"/>
              </a:rPr>
              <a:t>～５時間程度（コースはご要望に合わせてアレンジが可能です）</a:t>
            </a:r>
          </a:p>
          <a:p>
            <a:r>
              <a:rPr lang="ja-JP" altLang="en-US" sz="900" dirty="0">
                <a:latin typeface="BIZ UDPゴシック" panose="020B0400000000000000" pitchFamily="50" charset="-128"/>
                <a:ea typeface="BIZ UDPゴシック" panose="020B0400000000000000" pitchFamily="50" charset="-128"/>
              </a:rPr>
              <a:t>開催時期：通年</a:t>
            </a:r>
          </a:p>
          <a:p>
            <a:r>
              <a:rPr lang="ja-JP" altLang="en-US" sz="900" dirty="0">
                <a:latin typeface="BIZ UDPゴシック" panose="020B0400000000000000" pitchFamily="50" charset="-128"/>
                <a:ea typeface="BIZ UDPゴシック" panose="020B0400000000000000" pitchFamily="50" charset="-128"/>
              </a:rPr>
              <a:t>参加料金：内容による為、お問い合わせください。 </a:t>
            </a:r>
          </a:p>
          <a:p>
            <a:r>
              <a:rPr lang="ja-JP" altLang="en-US" sz="900" dirty="0">
                <a:latin typeface="BIZ UDPゴシック" panose="020B0400000000000000" pitchFamily="50" charset="-128"/>
                <a:ea typeface="BIZ UDPゴシック" panose="020B0400000000000000" pitchFamily="50" charset="-128"/>
              </a:rPr>
              <a:t>受入人数：２０名から</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応相談</a:t>
            </a:r>
            <a:r>
              <a:rPr lang="en-US" altLang="ja-JP" sz="900" dirty="0">
                <a:latin typeface="BIZ UDPゴシック" panose="020B0400000000000000" pitchFamily="50" charset="-128"/>
                <a:ea typeface="BIZ UDPゴシック" panose="020B0400000000000000" pitchFamily="50" charset="-128"/>
              </a:rPr>
              <a:t>)</a:t>
            </a:r>
            <a:endParaRPr lang="ja-JP" altLang="en-US" sz="900" dirty="0">
              <a:latin typeface="BIZ UDPゴシック" panose="020B0400000000000000" pitchFamily="50" charset="-128"/>
              <a:ea typeface="BIZ UDPゴシック" panose="020B0400000000000000" pitchFamily="50" charset="-128"/>
            </a:endParaRPr>
          </a:p>
          <a:p>
            <a:r>
              <a:rPr lang="ja-JP" altLang="en-US" sz="900" dirty="0">
                <a:latin typeface="BIZ UDPゴシック" panose="020B0400000000000000" pitchFamily="50" charset="-128"/>
                <a:ea typeface="BIZ UDPゴシック" panose="020B0400000000000000" pitchFamily="50" charset="-128"/>
              </a:rPr>
              <a:t>連 絡 先：一般社団法人ツーリズム徳島     電話：</a:t>
            </a:r>
            <a:r>
              <a:rPr lang="en-US" altLang="ja-JP" sz="900" dirty="0">
                <a:latin typeface="BIZ UDPゴシック" panose="020B0400000000000000" pitchFamily="50" charset="-128"/>
                <a:ea typeface="BIZ UDPゴシック" panose="020B0400000000000000" pitchFamily="50" charset="-128"/>
              </a:rPr>
              <a:t>088-622-8214</a:t>
            </a:r>
          </a:p>
        </p:txBody>
      </p:sp>
      <p:sp>
        <p:nvSpPr>
          <p:cNvPr id="32" name="テキスト ボックス 31">
            <a:extLst>
              <a:ext uri="{FF2B5EF4-FFF2-40B4-BE49-F238E27FC236}">
                <a16:creationId xmlns:a16="http://schemas.microsoft.com/office/drawing/2014/main" id="{D0E7F8E8-0F41-874A-AF94-106396A7E374}"/>
              </a:ext>
            </a:extLst>
          </p:cNvPr>
          <p:cNvSpPr txBox="1"/>
          <p:nvPr/>
        </p:nvSpPr>
        <p:spPr>
          <a:xfrm>
            <a:off x="5019963" y="3859151"/>
            <a:ext cx="4869763" cy="601978"/>
          </a:xfrm>
          <a:prstGeom prst="rect">
            <a:avLst/>
          </a:prstGeom>
          <a:noFill/>
        </p:spPr>
        <p:txBody>
          <a:bodyPr wrap="square" rtlCol="0">
            <a:noAutofit/>
          </a:bodyPr>
          <a:lstStyle/>
          <a:p>
            <a:r>
              <a:rPr lang="ja-JP" altLang="en-US" sz="1200" b="1" dirty="0">
                <a:solidFill>
                  <a:schemeClr val="accent5">
                    <a:lumMod val="50000"/>
                  </a:schemeClr>
                </a:solidFill>
                <a:latin typeface="BIZ UDPゴシック" panose="020B0400000000000000" pitchFamily="50" charset="-128"/>
                <a:ea typeface="BIZ UDPゴシック" panose="020B0400000000000000" pitchFamily="50" charset="-128"/>
              </a:rPr>
              <a:t>お遍路とは、およそ</a:t>
            </a:r>
            <a:r>
              <a:rPr lang="en-US" altLang="ja-JP" sz="1200" b="1" dirty="0">
                <a:solidFill>
                  <a:schemeClr val="accent5">
                    <a:lumMod val="50000"/>
                  </a:schemeClr>
                </a:solidFill>
                <a:latin typeface="BIZ UDPゴシック" panose="020B0400000000000000" pitchFamily="50" charset="-128"/>
                <a:ea typeface="BIZ UDPゴシック" panose="020B0400000000000000" pitchFamily="50" charset="-128"/>
              </a:rPr>
              <a:t>1200</a:t>
            </a:r>
            <a:r>
              <a:rPr lang="ja-JP" altLang="en-US" sz="1200" b="1" dirty="0">
                <a:solidFill>
                  <a:schemeClr val="accent5">
                    <a:lumMod val="50000"/>
                  </a:schemeClr>
                </a:solidFill>
                <a:latin typeface="BIZ UDPゴシック" panose="020B0400000000000000" pitchFamily="50" charset="-128"/>
                <a:ea typeface="BIZ UDPゴシック" panose="020B0400000000000000" pitchFamily="50" charset="-128"/>
              </a:rPr>
              <a:t>年前に、弘法大師・空海によって創設された「四国八十八ケ所霊場」を巡り歩くことをいいます。一番札所霊山寺から順番にまわって、最後の大窪寺が八十八番札所になっています。</a:t>
            </a:r>
          </a:p>
          <a:p>
            <a:endParaRPr lang="ja-JP" altLang="en-US" sz="1100" b="1" dirty="0">
              <a:latin typeface="BIZ UDPゴシック" panose="020B0400000000000000" pitchFamily="50" charset="-128"/>
              <a:ea typeface="BIZ UDPゴシック" panose="020B0400000000000000" pitchFamily="50" charset="-128"/>
            </a:endParaRPr>
          </a:p>
        </p:txBody>
      </p:sp>
      <p:sp>
        <p:nvSpPr>
          <p:cNvPr id="40" name="テキスト ボックス 39">
            <a:extLst>
              <a:ext uri="{FF2B5EF4-FFF2-40B4-BE49-F238E27FC236}">
                <a16:creationId xmlns:a16="http://schemas.microsoft.com/office/drawing/2014/main" id="{011C9D78-0598-1D41-8859-578369B84F44}"/>
              </a:ext>
            </a:extLst>
          </p:cNvPr>
          <p:cNvSpPr txBox="1"/>
          <p:nvPr/>
        </p:nvSpPr>
        <p:spPr>
          <a:xfrm>
            <a:off x="1438736" y="5305415"/>
            <a:ext cx="3627554" cy="215444"/>
          </a:xfrm>
          <a:prstGeom prst="rect">
            <a:avLst/>
          </a:prstGeom>
          <a:noFill/>
        </p:spPr>
        <p:txBody>
          <a:bodyPr wrap="square" rtlCol="0">
            <a:spAutoFit/>
          </a:bodyPr>
          <a:lstStyle/>
          <a:p>
            <a:r>
              <a:rPr lang="ja-JP" altLang="en-US" sz="800" dirty="0">
                <a:latin typeface="BIZ UDPゴシック" panose="020B0400000000000000" pitchFamily="50" charset="-128"/>
                <a:ea typeface="BIZ UDPゴシック" panose="020B0400000000000000" pitchFamily="50" charset="-128"/>
              </a:rPr>
              <a:t>（協力：徳島大学環境防災研究センター／四国防災八十八話・普及啓発研究会）</a:t>
            </a:r>
          </a:p>
        </p:txBody>
      </p:sp>
      <p:sp>
        <p:nvSpPr>
          <p:cNvPr id="47" name="object 14">
            <a:extLst>
              <a:ext uri="{FF2B5EF4-FFF2-40B4-BE49-F238E27FC236}">
                <a16:creationId xmlns:a16="http://schemas.microsoft.com/office/drawing/2014/main" id="{244550DD-71EF-8B4E-AF0D-0096BBB40030}"/>
              </a:ext>
            </a:extLst>
          </p:cNvPr>
          <p:cNvSpPr txBox="1"/>
          <p:nvPr/>
        </p:nvSpPr>
        <p:spPr>
          <a:xfrm>
            <a:off x="5082330" y="4719620"/>
            <a:ext cx="4708100" cy="1911887"/>
          </a:xfrm>
          <a:prstGeom prst="rect">
            <a:avLst/>
          </a:prstGeom>
          <a:solidFill>
            <a:srgbClr val="E0ECE2"/>
          </a:solidFill>
          <a:ln w="12700">
            <a:solidFill>
              <a:srgbClr val="598D63"/>
            </a:solidFill>
          </a:ln>
        </p:spPr>
        <p:txBody>
          <a:bodyPr vert="horz" wrap="square" lIns="36000" tIns="12700" rIns="0" bIns="0" rtlCol="0">
            <a:noAutofit/>
          </a:bodyPr>
          <a:lstStyle>
            <a:defPPr>
              <a:defRPr lang="en-US"/>
            </a:defPPr>
            <a:lvl1pPr>
              <a:defRPr kumimoji="1" sz="1200" b="1">
                <a:latin typeface="BIZ UDPゴシック" panose="020B0400000000000000" pitchFamily="50" charset="-128"/>
                <a:ea typeface="BIZ UDPゴシック" panose="020B0400000000000000" pitchFamily="50" charset="-128"/>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四国遍路の出発の地「一番札所霊山寺」が徳島にはあります。</a:t>
            </a:r>
            <a:endParaRPr kumimoji="1" lang="en-US" altLang="ja-JP" sz="10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rPr>
              <a:t>徳島ではお遍路さんは身近で尊い存在です。巡拝をするお遍路さんたちへ、お茶や食事などをふるまい、その労をねぎらう「お接待」という文化があります。お遍路さんは地元住民との触れ合いによって、新たな活力と癒しをもらい、四国遍路を続けることができました。四国遍路は、</a:t>
            </a:r>
            <a:r>
              <a:rPr lang="ja-JP" altLang="en-US" sz="1000" dirty="0">
                <a:solidFill>
                  <a:srgbClr val="C00000"/>
                </a:solidFill>
              </a:rPr>
              <a:t>サスティナブルツーリズムのパイオニア</a:t>
            </a:r>
            <a:r>
              <a:rPr lang="ja-JP" altLang="en-US" sz="1000" dirty="0"/>
              <a:t>です。</a:t>
            </a:r>
            <a:endParaRPr lang="en-US" altLang="ja-JP" sz="1000" dirty="0"/>
          </a:p>
          <a:p>
            <a:pPr lvl="0">
              <a:defRPr/>
            </a:pPr>
            <a:r>
              <a:rPr lang="ja-JP" altLang="en-US" sz="1000" dirty="0">
                <a:solidFill>
                  <a:prstClr val="black"/>
                </a:solidFill>
              </a:rPr>
              <a:t>地域の資源である「自然」「文化」「伝統」「地元住民」を活かし、地域経済を発展させるお遍路という文化を体現しています。</a:t>
            </a:r>
            <a:endParaRPr lang="en-US" altLang="ja-JP" sz="1000" dirty="0">
              <a:solidFill>
                <a:prstClr val="black"/>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rPr>
              <a:t>近年では、自分自身を見つめる一人旅や健康増進、アウトドア感覚</a:t>
            </a:r>
            <a:endParaRPr lang="en-US" altLang="ja-JP" sz="1000" dirty="0">
              <a:solidFill>
                <a:prstClr val="black"/>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rPr>
              <a:t>など、様々な目的で訪れる方がいます。</a:t>
            </a:r>
            <a:r>
              <a:rPr kumimoji="1" lang="ja-JP" altLang="en-US" sz="10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徳島では、</a:t>
            </a:r>
            <a:r>
              <a:rPr kumimoji="1" lang="en-US" altLang="ja-JP" sz="10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SDG</a:t>
            </a:r>
            <a:r>
              <a:rPr kumimoji="1" lang="ja-JP" altLang="en-US" sz="10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ｓを実現</a:t>
            </a:r>
            <a:endParaRPr kumimoji="1" lang="en-US" altLang="ja-JP" sz="10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する上で大切なキーワードとされる多様性を、昔から受け入れる</a:t>
            </a:r>
            <a:endParaRPr kumimoji="1" lang="en-US" altLang="ja-JP" sz="10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土壌があります。教育旅行で徳島を訪れ、</a:t>
            </a:r>
            <a:r>
              <a:rPr kumimoji="1" lang="ja-JP" altLang="en-US" sz="10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新しい価値や発想、変革</a:t>
            </a:r>
            <a:endParaRPr kumimoji="1" lang="en-US" altLang="ja-JP" sz="10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のきっかけにしてくだ</a:t>
            </a:r>
            <a:r>
              <a:rPr kumimoji="1" lang="ja-JP" altLang="en-US" sz="10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さい。</a:t>
            </a:r>
            <a:endParaRPr kumimoji="1" lang="en-US" altLang="ja-JP" sz="10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627E0F18-F8BD-7EEF-89B0-5880C4267EFA}"/>
              </a:ext>
            </a:extLst>
          </p:cNvPr>
          <p:cNvSpPr txBox="1"/>
          <p:nvPr/>
        </p:nvSpPr>
        <p:spPr>
          <a:xfrm>
            <a:off x="27468" y="3458323"/>
            <a:ext cx="4911436" cy="387544"/>
          </a:xfrm>
          <a:prstGeom prst="rect">
            <a:avLst/>
          </a:prstGeom>
          <a:solidFill>
            <a:srgbClr val="F77014"/>
          </a:solidFill>
        </p:spPr>
        <p:txBody>
          <a:bodyPr wrap="square" bIns="46800" rtlCol="0" anchor="ctr" anchorCtr="0">
            <a:noAutofit/>
          </a:bodyP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徳島・防災ツーリズム</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（徳島市・石井町・藍住町）　</a:t>
            </a:r>
          </a:p>
        </p:txBody>
      </p:sp>
      <p:sp>
        <p:nvSpPr>
          <p:cNvPr id="10" name="テキスト ボックス 9">
            <a:extLst>
              <a:ext uri="{FF2B5EF4-FFF2-40B4-BE49-F238E27FC236}">
                <a16:creationId xmlns:a16="http://schemas.microsoft.com/office/drawing/2014/main" id="{726FAE65-F064-8AB5-2F89-91A32ABD8D93}"/>
              </a:ext>
            </a:extLst>
          </p:cNvPr>
          <p:cNvSpPr txBox="1"/>
          <p:nvPr/>
        </p:nvSpPr>
        <p:spPr>
          <a:xfrm>
            <a:off x="4978291" y="3458323"/>
            <a:ext cx="4911436" cy="387544"/>
          </a:xfrm>
          <a:prstGeom prst="rect">
            <a:avLst/>
          </a:prstGeom>
          <a:solidFill>
            <a:srgbClr val="F77014"/>
          </a:solidFill>
        </p:spPr>
        <p:txBody>
          <a:bodyPr wrap="square" bIns="46800" rtlCol="0" anchor="ctr" anchorCtr="0">
            <a:noAutofit/>
          </a:bodyP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四国遍路：</a:t>
            </a:r>
            <a:r>
              <a:rPr lang="ja-JP" altLang="en-US" sz="2000" b="1" dirty="0">
                <a:solidFill>
                  <a:schemeClr val="bg1"/>
                </a:solidFill>
                <a:latin typeface="BIZ UDPゴシック" panose="020B0400000000000000" pitchFamily="50" charset="-128"/>
                <a:ea typeface="BIZ UDPゴシック" panose="020B0400000000000000" pitchFamily="50" charset="-128"/>
              </a:rPr>
              <a:t>一番札所霊山寺</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（鳴門市）　</a:t>
            </a:r>
          </a:p>
        </p:txBody>
      </p:sp>
      <p:grpSp>
        <p:nvGrpSpPr>
          <p:cNvPr id="11" name="グループ化 10">
            <a:extLst>
              <a:ext uri="{FF2B5EF4-FFF2-40B4-BE49-F238E27FC236}">
                <a16:creationId xmlns:a16="http://schemas.microsoft.com/office/drawing/2014/main" id="{F411A6F4-1E6A-54CD-7918-E0CFAACF1262}"/>
              </a:ext>
            </a:extLst>
          </p:cNvPr>
          <p:cNvGrpSpPr/>
          <p:nvPr/>
        </p:nvGrpSpPr>
        <p:grpSpPr>
          <a:xfrm rot="900000">
            <a:off x="9150400" y="366217"/>
            <a:ext cx="716956" cy="666399"/>
            <a:chOff x="2505693" y="-1127064"/>
            <a:chExt cx="716956" cy="666399"/>
          </a:xfrm>
        </p:grpSpPr>
        <p:sp>
          <p:nvSpPr>
            <p:cNvPr id="12" name="楕円 11">
              <a:extLst>
                <a:ext uri="{FF2B5EF4-FFF2-40B4-BE49-F238E27FC236}">
                  <a16:creationId xmlns:a16="http://schemas.microsoft.com/office/drawing/2014/main" id="{A2337846-46CE-A5A2-C11D-69CCC6046234}"/>
                </a:ext>
              </a:extLst>
            </p:cNvPr>
            <p:cNvSpPr/>
            <p:nvPr/>
          </p:nvSpPr>
          <p:spPr>
            <a:xfrm>
              <a:off x="2505693" y="-1127064"/>
              <a:ext cx="666399" cy="666399"/>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FDEF7040-DEF7-F8BA-6908-11DCCC16E395}"/>
                </a:ext>
              </a:extLst>
            </p:cNvPr>
            <p:cNvSpPr txBox="1"/>
            <p:nvPr/>
          </p:nvSpPr>
          <p:spPr>
            <a:xfrm>
              <a:off x="2505693" y="-993423"/>
              <a:ext cx="716956" cy="371183"/>
            </a:xfrm>
            <a:prstGeom prst="rect">
              <a:avLst/>
            </a:prstGeom>
            <a:noFill/>
          </p:spPr>
          <p:txBody>
            <a:bodyPr wrap="square" bIns="46800" rtlCol="0" anchor="ctr" anchorCtr="0">
              <a:noAutofit/>
            </a:bodyPr>
            <a:lstStyle/>
            <a:p>
              <a:r>
                <a:rPr kumimoji="1" lang="ja-JP" altLang="en-US" sz="2000" b="1" dirty="0">
                  <a:latin typeface="BIZ UDPゴシック" panose="020B0400000000000000" pitchFamily="50" charset="-128"/>
                  <a:ea typeface="BIZ UDPゴシック" panose="020B0400000000000000" pitchFamily="50" charset="-128"/>
                </a:rPr>
                <a:t>体験</a:t>
              </a:r>
            </a:p>
          </p:txBody>
        </p:sp>
      </p:grpSp>
      <p:grpSp>
        <p:nvGrpSpPr>
          <p:cNvPr id="2" name="グループ化 1">
            <a:extLst>
              <a:ext uri="{FF2B5EF4-FFF2-40B4-BE49-F238E27FC236}">
                <a16:creationId xmlns:a16="http://schemas.microsoft.com/office/drawing/2014/main" id="{AA941E88-FB55-5B2C-B7A5-01582DE20DC9}"/>
              </a:ext>
            </a:extLst>
          </p:cNvPr>
          <p:cNvGrpSpPr/>
          <p:nvPr/>
        </p:nvGrpSpPr>
        <p:grpSpPr>
          <a:xfrm rot="900000">
            <a:off x="4155066" y="366217"/>
            <a:ext cx="716956" cy="666399"/>
            <a:chOff x="2505693" y="-1127064"/>
            <a:chExt cx="716956" cy="666399"/>
          </a:xfrm>
        </p:grpSpPr>
        <p:sp>
          <p:nvSpPr>
            <p:cNvPr id="3" name="楕円 2">
              <a:extLst>
                <a:ext uri="{FF2B5EF4-FFF2-40B4-BE49-F238E27FC236}">
                  <a16:creationId xmlns:a16="http://schemas.microsoft.com/office/drawing/2014/main" id="{B82F9D64-9BA3-5396-1B5F-DB1607B3D75B}"/>
                </a:ext>
              </a:extLst>
            </p:cNvPr>
            <p:cNvSpPr/>
            <p:nvPr/>
          </p:nvSpPr>
          <p:spPr>
            <a:xfrm>
              <a:off x="2505693" y="-1127064"/>
              <a:ext cx="666399" cy="666399"/>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A68BC1B-BA32-C015-77BD-21D4E5524D18}"/>
                </a:ext>
              </a:extLst>
            </p:cNvPr>
            <p:cNvSpPr txBox="1"/>
            <p:nvPr/>
          </p:nvSpPr>
          <p:spPr>
            <a:xfrm>
              <a:off x="2505693" y="-993423"/>
              <a:ext cx="716956" cy="371183"/>
            </a:xfrm>
            <a:prstGeom prst="rect">
              <a:avLst/>
            </a:prstGeom>
            <a:noFill/>
          </p:spPr>
          <p:txBody>
            <a:bodyPr wrap="square" bIns="46800" rtlCol="0" anchor="ctr" anchorCtr="0">
              <a:noAutofit/>
            </a:bodyPr>
            <a:lstStyle/>
            <a:p>
              <a:r>
                <a:rPr kumimoji="1" lang="ja-JP" altLang="en-US" sz="2000" b="1" dirty="0">
                  <a:latin typeface="BIZ UDPゴシック" panose="020B0400000000000000" pitchFamily="50" charset="-128"/>
                  <a:ea typeface="BIZ UDPゴシック" panose="020B0400000000000000" pitchFamily="50" charset="-128"/>
                </a:rPr>
                <a:t>体験</a:t>
              </a:r>
            </a:p>
          </p:txBody>
        </p:sp>
      </p:grpSp>
      <p:pic>
        <p:nvPicPr>
          <p:cNvPr id="22" name="図 21" descr="QR コード&#10;&#10;AI 生成コンテンツは誤りを含む可能性があります。">
            <a:extLst>
              <a:ext uri="{FF2B5EF4-FFF2-40B4-BE49-F238E27FC236}">
                <a16:creationId xmlns:a16="http://schemas.microsoft.com/office/drawing/2014/main" id="{EFA78ACC-8595-15B9-088A-18821AAAC4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2724" y="5830548"/>
            <a:ext cx="739306" cy="743555"/>
          </a:xfrm>
          <a:prstGeom prst="rect">
            <a:avLst/>
          </a:prstGeom>
        </p:spPr>
      </p:pic>
      <p:sp>
        <p:nvSpPr>
          <p:cNvPr id="15" name="テキスト ボックス 14">
            <a:extLst>
              <a:ext uri="{FF2B5EF4-FFF2-40B4-BE49-F238E27FC236}">
                <a16:creationId xmlns:a16="http://schemas.microsoft.com/office/drawing/2014/main" id="{F8C3165A-E117-2CD8-3A6C-FE2E1FE6F5F5}"/>
              </a:ext>
            </a:extLst>
          </p:cNvPr>
          <p:cNvSpPr txBox="1"/>
          <p:nvPr/>
        </p:nvSpPr>
        <p:spPr>
          <a:xfrm>
            <a:off x="37806" y="4110376"/>
            <a:ext cx="4915194" cy="1223412"/>
          </a:xfrm>
          <a:prstGeom prst="rect">
            <a:avLst/>
          </a:prstGeom>
          <a:noFill/>
        </p:spPr>
        <p:txBody>
          <a:bodyPr wrap="square" rtlCol="0">
            <a:spAutoFit/>
          </a:bodyPr>
          <a:lstStyle/>
          <a:p>
            <a:r>
              <a:rPr kumimoji="1" lang="ja-JP" altLang="en-US" sz="1050" dirty="0">
                <a:latin typeface="BIZ UDPゴシック" panose="020B0400000000000000" pitchFamily="50" charset="-128"/>
                <a:ea typeface="BIZ UDPゴシック" panose="020B0400000000000000" pitchFamily="50" charset="-128"/>
              </a:rPr>
              <a:t>吉野川は四国三郎と呼ばれ、洪水が絶えない暴れ川でした。人々は、洪水から身を守るため住居に工夫をし、神様への信仰を深めました。</a:t>
            </a:r>
            <a:endParaRPr kumimoji="1" lang="en-US" altLang="ja-JP" sz="1050" dirty="0">
              <a:latin typeface="BIZ UDPゴシック" panose="020B0400000000000000" pitchFamily="50" charset="-128"/>
              <a:ea typeface="BIZ UDPゴシック" panose="020B0400000000000000" pitchFamily="50" charset="-128"/>
            </a:endParaRPr>
          </a:p>
          <a:p>
            <a:r>
              <a:rPr kumimoji="1" lang="ja-JP" altLang="en-US" sz="1050" dirty="0">
                <a:latin typeface="BIZ UDPゴシック" panose="020B0400000000000000" pitchFamily="50" charset="-128"/>
                <a:ea typeface="BIZ UDPゴシック" panose="020B0400000000000000" pitchFamily="50" charset="-128"/>
              </a:rPr>
              <a:t>高地蔵は水に浸からない高さに設けられた地蔵で、洪水の高さを示す記録、地域の安全祈願の象徴です。</a:t>
            </a:r>
            <a:endParaRPr kumimoji="1" lang="en-US" altLang="ja-JP" sz="1050" dirty="0">
              <a:latin typeface="BIZ UDPゴシック" panose="020B0400000000000000" pitchFamily="50" charset="-128"/>
              <a:ea typeface="BIZ UDPゴシック" panose="020B0400000000000000" pitchFamily="50" charset="-128"/>
            </a:endParaRPr>
          </a:p>
          <a:p>
            <a:r>
              <a:rPr kumimoji="1" lang="ja-JP" altLang="en-US" sz="1050" dirty="0">
                <a:latin typeface="BIZ UDPゴシック" panose="020B0400000000000000" pitchFamily="50" charset="-128"/>
                <a:ea typeface="BIZ UDPゴシック" panose="020B0400000000000000" pitchFamily="50" charset="-128"/>
              </a:rPr>
              <a:t>一方、洪水は栄養を含む土砂を運び、肥沃な土地をもたらし藍作が発展しました。</a:t>
            </a:r>
          </a:p>
          <a:p>
            <a:r>
              <a:rPr kumimoji="1" lang="ja-JP" altLang="en-US" sz="1050" dirty="0">
                <a:latin typeface="BIZ UDPゴシック" panose="020B0400000000000000" pitchFamily="50" charset="-128"/>
                <a:ea typeface="BIZ UDPゴシック" panose="020B0400000000000000" pitchFamily="50" charset="-128"/>
              </a:rPr>
              <a:t>「水と共に生きる」という意識は防災教育に受け継がれています。防災ツーリズムは、水害の怖さを知り防災を自らのこととして考えるきっかけになります。</a:t>
            </a:r>
          </a:p>
        </p:txBody>
      </p:sp>
      <p:sp>
        <p:nvSpPr>
          <p:cNvPr id="16" name="テキスト ボックス 15">
            <a:extLst>
              <a:ext uri="{FF2B5EF4-FFF2-40B4-BE49-F238E27FC236}">
                <a16:creationId xmlns:a16="http://schemas.microsoft.com/office/drawing/2014/main" id="{1164A8A9-6230-F1A6-CC12-4248ECA6ADB2}"/>
              </a:ext>
            </a:extLst>
          </p:cNvPr>
          <p:cNvSpPr txBox="1"/>
          <p:nvPr/>
        </p:nvSpPr>
        <p:spPr>
          <a:xfrm>
            <a:off x="41564" y="3845295"/>
            <a:ext cx="4770466" cy="276999"/>
          </a:xfrm>
          <a:prstGeom prst="rect">
            <a:avLst/>
          </a:prstGeom>
          <a:noFill/>
        </p:spPr>
        <p:txBody>
          <a:bodyPr wrap="square" rtlCol="0">
            <a:spAutoFit/>
          </a:bodyPr>
          <a:lstStyle/>
          <a:p>
            <a:r>
              <a:rPr lang="ja-JP" altLang="en-US" sz="1200" b="1" dirty="0">
                <a:solidFill>
                  <a:schemeClr val="accent5">
                    <a:lumMod val="50000"/>
                  </a:schemeClr>
                </a:solidFill>
                <a:latin typeface="BIZ UDPゴシック" panose="020B0400000000000000" pitchFamily="50" charset="-128"/>
                <a:ea typeface="BIZ UDPゴシック" panose="020B0400000000000000" pitchFamily="50" charset="-128"/>
              </a:rPr>
              <a:t>～先人の教えに出会う旅～</a:t>
            </a:r>
          </a:p>
        </p:txBody>
      </p:sp>
      <p:pic>
        <p:nvPicPr>
          <p:cNvPr id="7" name="図 6" descr="QR コード&#10;&#10;自動的に生成された説明">
            <a:extLst>
              <a:ext uri="{FF2B5EF4-FFF2-40B4-BE49-F238E27FC236}">
                <a16:creationId xmlns:a16="http://schemas.microsoft.com/office/drawing/2014/main" id="{DA34A0D8-A627-8D76-56E2-2A1A947F2C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2983" y="5705495"/>
            <a:ext cx="868608" cy="868608"/>
          </a:xfrm>
          <a:prstGeom prst="rect">
            <a:avLst/>
          </a:prstGeom>
        </p:spPr>
      </p:pic>
    </p:spTree>
    <p:extLst>
      <p:ext uri="{BB962C8B-B14F-4D97-AF65-F5344CB8AC3E}">
        <p14:creationId xmlns:p14="http://schemas.microsoft.com/office/powerpoint/2010/main" val="2797509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88766DA4-04BC-B20C-A2A9-F0B1D76C3A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967098" y="318184"/>
            <a:ext cx="4946119" cy="3124950"/>
          </a:xfrm>
          <a:prstGeom prst="rect">
            <a:avLst/>
          </a:prstGeom>
        </p:spPr>
      </p:pic>
      <p:pic>
        <p:nvPicPr>
          <p:cNvPr id="15" name="図 14">
            <a:extLst>
              <a:ext uri="{FF2B5EF4-FFF2-40B4-BE49-F238E27FC236}">
                <a16:creationId xmlns:a16="http://schemas.microsoft.com/office/drawing/2014/main" id="{DD65FC9B-1537-674B-0D36-C155C43E22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90" y="305158"/>
            <a:ext cx="4939694" cy="3119254"/>
          </a:xfrm>
          <a:prstGeom prst="rect">
            <a:avLst/>
          </a:prstGeom>
        </p:spPr>
      </p:pic>
      <p:sp>
        <p:nvSpPr>
          <p:cNvPr id="9" name="テキスト ボックス 8">
            <a:extLst>
              <a:ext uri="{FF2B5EF4-FFF2-40B4-BE49-F238E27FC236}">
                <a16:creationId xmlns:a16="http://schemas.microsoft.com/office/drawing/2014/main" id="{E66C6C12-028B-478D-95A0-9ECB2B2CC882}"/>
              </a:ext>
            </a:extLst>
          </p:cNvPr>
          <p:cNvSpPr txBox="1"/>
          <p:nvPr/>
        </p:nvSpPr>
        <p:spPr>
          <a:xfrm>
            <a:off x="41564" y="3873005"/>
            <a:ext cx="4770466" cy="646331"/>
          </a:xfrm>
          <a:prstGeom prst="rect">
            <a:avLst/>
          </a:prstGeom>
          <a:noFill/>
        </p:spPr>
        <p:txBody>
          <a:bodyPr wrap="square" rtlCol="0">
            <a:spAutoFit/>
          </a:bodyPr>
          <a:lstStyle/>
          <a:p>
            <a:r>
              <a:rPr lang="ja-JP" altLang="en-US" sz="1200" b="1" dirty="0">
                <a:solidFill>
                  <a:schemeClr val="accent5">
                    <a:lumMod val="50000"/>
                  </a:schemeClr>
                </a:solidFill>
                <a:latin typeface="BIZ UDPゴシック" panose="020B0400000000000000" pitchFamily="50" charset="-128"/>
                <a:ea typeface="BIZ UDPゴシック" panose="020B0400000000000000" pitchFamily="50" charset="-128"/>
              </a:rPr>
              <a:t>レオナルド・ダ・ヴィンチ「最後の晩餐」、ゴッホ「ヒマワリ」、ピカソ「ゲルニカ」など美術書などで一度は見たことがあるような名画を陶板で再現した世界唯一の陶板の美術館です。</a:t>
            </a:r>
          </a:p>
        </p:txBody>
      </p:sp>
      <p:sp>
        <p:nvSpPr>
          <p:cNvPr id="13" name="正方形/長方形 12">
            <a:extLst>
              <a:ext uri="{FF2B5EF4-FFF2-40B4-BE49-F238E27FC236}">
                <a16:creationId xmlns:a16="http://schemas.microsoft.com/office/drawing/2014/main" id="{CB3F8BEB-FA4A-48C6-A150-270921762E59}"/>
              </a:ext>
            </a:extLst>
          </p:cNvPr>
          <p:cNvSpPr/>
          <p:nvPr/>
        </p:nvSpPr>
        <p:spPr>
          <a:xfrm>
            <a:off x="6520152" y="6627755"/>
            <a:ext cx="2964308" cy="18466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ja-JP" sz="1000" u="sng" dirty="0">
                <a:solidFill>
                  <a:schemeClr val="tx1"/>
                </a:solidFill>
                <a:latin typeface="BIZ UDPゴシック" panose="020B0400000000000000" pitchFamily="50" charset="-128"/>
                <a:ea typeface="BIZ UDPゴシック" panose="020B0400000000000000" pitchFamily="50" charset="-128"/>
                <a:cs typeface="MS UI Gothic"/>
              </a:rPr>
              <a:t>※</a:t>
            </a:r>
            <a:r>
              <a:rPr lang="ja-JP" altLang="en-US" sz="1000" u="sng" dirty="0">
                <a:solidFill>
                  <a:schemeClr val="tx1"/>
                </a:solidFill>
                <a:latin typeface="BIZ UDPゴシック" panose="020B0400000000000000" pitchFamily="50" charset="-128"/>
                <a:ea typeface="BIZ UDPゴシック" panose="020B0400000000000000" pitchFamily="50" charset="-128"/>
                <a:cs typeface="MS UI Gothic"/>
              </a:rPr>
              <a:t>体験時間や内容は各地域によって異なります。</a:t>
            </a:r>
            <a:endParaRPr kumimoji="1" lang="ja-JP" altLang="en-US" sz="1000" u="sng" dirty="0">
              <a:solidFill>
                <a:schemeClr val="tx1"/>
              </a:solidFill>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ADFCE428-F127-4E6B-A2C3-4D3C274B6213}"/>
              </a:ext>
            </a:extLst>
          </p:cNvPr>
          <p:cNvSpPr txBox="1"/>
          <p:nvPr/>
        </p:nvSpPr>
        <p:spPr>
          <a:xfrm>
            <a:off x="27468" y="3468781"/>
            <a:ext cx="4911436" cy="387544"/>
          </a:xfrm>
          <a:prstGeom prst="rect">
            <a:avLst/>
          </a:prstGeom>
          <a:solidFill>
            <a:srgbClr val="F77014"/>
          </a:solidFill>
        </p:spPr>
        <p:txBody>
          <a:bodyPr wrap="square" bIns="46800" rtlCol="0" anchor="ctr" anchorCtr="0">
            <a:noAutofit/>
          </a:bodyP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大塚国際美術館</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（鳴門市）</a:t>
            </a:r>
          </a:p>
        </p:txBody>
      </p:sp>
      <p:sp>
        <p:nvSpPr>
          <p:cNvPr id="23" name="テキスト ボックス 22">
            <a:extLst>
              <a:ext uri="{FF2B5EF4-FFF2-40B4-BE49-F238E27FC236}">
                <a16:creationId xmlns:a16="http://schemas.microsoft.com/office/drawing/2014/main" id="{3C27B2D5-07E5-4BC7-BAAD-48E3219A6DF8}"/>
              </a:ext>
            </a:extLst>
          </p:cNvPr>
          <p:cNvSpPr txBox="1"/>
          <p:nvPr/>
        </p:nvSpPr>
        <p:spPr>
          <a:xfrm>
            <a:off x="466584" y="-20370"/>
            <a:ext cx="4191676" cy="338554"/>
          </a:xfrm>
          <a:prstGeom prst="rect">
            <a:avLst/>
          </a:prstGeom>
          <a:noFill/>
        </p:spPr>
        <p:txBody>
          <a:bodyPr wrap="square" rtlCol="0">
            <a:spAutoFit/>
          </a:bodyPr>
          <a:lstStyle/>
          <a:p>
            <a:r>
              <a:rPr kumimoji="1" lang="ja-JP" altLang="en-US" sz="1600" b="1" dirty="0">
                <a:solidFill>
                  <a:schemeClr val="bg1"/>
                </a:solidFill>
                <a:latin typeface="BIZ UDPゴシック" panose="020B0400000000000000" pitchFamily="50" charset="-128"/>
                <a:ea typeface="BIZ UDPゴシック" panose="020B0400000000000000" pitchFamily="50" charset="-128"/>
              </a:rPr>
              <a:t>徳島ならではの体験コンテンツ（東部）　</a:t>
            </a:r>
          </a:p>
        </p:txBody>
      </p:sp>
      <p:pic>
        <p:nvPicPr>
          <p:cNvPr id="18" name="図 17">
            <a:extLst>
              <a:ext uri="{FF2B5EF4-FFF2-40B4-BE49-F238E27FC236}">
                <a16:creationId xmlns:a16="http://schemas.microsoft.com/office/drawing/2014/main" id="{7E90BF98-1A41-4183-BDD3-DB82F3669FF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748" y="-415697"/>
            <a:ext cx="426932" cy="415697"/>
          </a:xfrm>
          <a:prstGeom prst="rect">
            <a:avLst/>
          </a:prstGeom>
        </p:spPr>
      </p:pic>
      <p:sp>
        <p:nvSpPr>
          <p:cNvPr id="31" name="テキスト ボックス 30">
            <a:extLst>
              <a:ext uri="{FF2B5EF4-FFF2-40B4-BE49-F238E27FC236}">
                <a16:creationId xmlns:a16="http://schemas.microsoft.com/office/drawing/2014/main" id="{3031C76F-86CC-CD4E-AFDD-35483ADA06CD}"/>
              </a:ext>
            </a:extLst>
          </p:cNvPr>
          <p:cNvSpPr txBox="1"/>
          <p:nvPr/>
        </p:nvSpPr>
        <p:spPr>
          <a:xfrm>
            <a:off x="41564" y="4572920"/>
            <a:ext cx="4770466" cy="2030516"/>
          </a:xfrm>
          <a:prstGeom prst="rect">
            <a:avLst/>
          </a:prstGeom>
          <a:solidFill>
            <a:srgbClr val="E0ECE2"/>
          </a:solidFill>
          <a:ln>
            <a:solidFill>
              <a:srgbClr val="598D63"/>
            </a:solidFill>
          </a:ln>
        </p:spPr>
        <p:txBody>
          <a:bodyPr wrap="square" rtlCol="0">
            <a:noAutofit/>
          </a:bodyPr>
          <a:lstStyle/>
          <a:p>
            <a:r>
              <a:rPr kumimoji="1" lang="ja-JP" altLang="en-US" sz="1200" b="1" dirty="0">
                <a:latin typeface="BIZ UDPゴシック" panose="020B0400000000000000" pitchFamily="50" charset="-128"/>
                <a:ea typeface="BIZ UDPゴシック" panose="020B0400000000000000" pitchFamily="50" charset="-128"/>
              </a:rPr>
              <a:t>大塚国際美術館（鳴門市）</a:t>
            </a:r>
            <a:endParaRPr kumimoji="1" lang="en-US" altLang="ja-JP" sz="1200" b="1" dirty="0">
              <a:latin typeface="BIZ UDPゴシック" panose="020B0400000000000000" pitchFamily="50" charset="-128"/>
              <a:ea typeface="BIZ UDPゴシック" panose="020B0400000000000000" pitchFamily="50" charset="-128"/>
            </a:endParaRPr>
          </a:p>
          <a:p>
            <a:endParaRPr kumimoji="1" lang="en-US" altLang="ja-JP" sz="800" b="1" dirty="0">
              <a:latin typeface="BIZ UDPゴシック" panose="020B0400000000000000" pitchFamily="50" charset="-128"/>
              <a:ea typeface="BIZ UDPゴシック" panose="020B0400000000000000" pitchFamily="50" charset="-128"/>
            </a:endParaRPr>
          </a:p>
          <a:p>
            <a:r>
              <a:rPr lang="ja-JP" altLang="en-US" sz="1000" dirty="0">
                <a:latin typeface="BIZ UDPゴシック" panose="020B0400000000000000" pitchFamily="50" charset="-128"/>
                <a:ea typeface="BIZ UDPゴシック" panose="020B0400000000000000" pitchFamily="50" charset="-128"/>
              </a:rPr>
              <a:t>古代壁画から現代絵画まで、世界２６カ国１９０余の美術館が所蔵する約１０００点の世界の名画が、特殊技術によって陶板で原寸大に再現され、美術史の流れに沿って展示されています。</a:t>
            </a:r>
          </a:p>
          <a:p>
            <a:endParaRPr kumimoji="1" lang="en-US" altLang="ja-JP" sz="1200" b="1" dirty="0">
              <a:latin typeface="BIZ UDPゴシック" panose="020B0400000000000000" pitchFamily="50" charset="-128"/>
              <a:ea typeface="BIZ UDPゴシック" panose="020B0400000000000000" pitchFamily="50" charset="-128"/>
            </a:endParaRPr>
          </a:p>
          <a:p>
            <a:endParaRPr kumimoji="1" lang="en-US" altLang="ja-JP" sz="1200" b="1" dirty="0">
              <a:latin typeface="BIZ UDPゴシック" panose="020B0400000000000000" pitchFamily="50" charset="-128"/>
              <a:ea typeface="BIZ UDPゴシック" panose="020B0400000000000000" pitchFamily="50" charset="-128"/>
            </a:endParaRPr>
          </a:p>
          <a:p>
            <a:br>
              <a:rPr lang="en-US" altLang="ja-JP" sz="900" dirty="0">
                <a:latin typeface="BIZ UDPゴシック" panose="020B0400000000000000" pitchFamily="50" charset="-128"/>
                <a:ea typeface="BIZ UDPゴシック" panose="020B0400000000000000" pitchFamily="50" charset="-128"/>
              </a:rPr>
            </a:br>
            <a:r>
              <a:rPr lang="ja-JP" altLang="en-US" sz="900" dirty="0">
                <a:latin typeface="BIZ UDPゴシック" panose="020B0400000000000000" pitchFamily="50" charset="-128"/>
                <a:ea typeface="BIZ UDPゴシック" panose="020B0400000000000000" pitchFamily="50" charset="-128"/>
              </a:rPr>
              <a:t>所 在 地 ：徳島県鳴門市鳴門町 鳴門公園内</a:t>
            </a:r>
          </a:p>
          <a:p>
            <a:r>
              <a:rPr lang="ja-JP" altLang="en-US" sz="900" dirty="0">
                <a:latin typeface="BIZ UDPゴシック" panose="020B0400000000000000" pitchFamily="50" charset="-128"/>
                <a:ea typeface="BIZ UDPゴシック" panose="020B0400000000000000" pitchFamily="50" charset="-128"/>
              </a:rPr>
              <a:t>休 館 日 ：月曜日（祝日の場合は翌日）、</a:t>
            </a:r>
            <a:r>
              <a:rPr lang="en-US" altLang="ja-JP" sz="900" dirty="0">
                <a:latin typeface="BIZ UDPゴシック" panose="020B0400000000000000" pitchFamily="50" charset="-128"/>
                <a:ea typeface="BIZ UDPゴシック" panose="020B0400000000000000" pitchFamily="50" charset="-128"/>
              </a:rPr>
              <a:t>1</a:t>
            </a:r>
            <a:r>
              <a:rPr lang="ja-JP" altLang="en-US" sz="900" dirty="0">
                <a:latin typeface="BIZ UDPゴシック" panose="020B0400000000000000" pitchFamily="50" charset="-128"/>
                <a:ea typeface="BIZ UDPゴシック" panose="020B0400000000000000" pitchFamily="50" charset="-128"/>
              </a:rPr>
              <a:t>月は連続休館あり</a:t>
            </a:r>
          </a:p>
          <a:p>
            <a:r>
              <a:rPr lang="ja-JP" altLang="en-US" sz="900" dirty="0">
                <a:latin typeface="BIZ UDPゴシック" panose="020B0400000000000000" pitchFamily="50" charset="-128"/>
                <a:ea typeface="BIZ UDPゴシック" panose="020B0400000000000000" pitchFamily="50" charset="-128"/>
              </a:rPr>
              <a:t>入 場 料 ：小中高生</a:t>
            </a:r>
            <a:r>
              <a:rPr lang="en-US" altLang="ja-JP" sz="900" dirty="0">
                <a:latin typeface="BIZ UDPゴシック" panose="020B0400000000000000" pitchFamily="50" charset="-128"/>
                <a:ea typeface="BIZ UDPゴシック" panose="020B0400000000000000" pitchFamily="50" charset="-128"/>
              </a:rPr>
              <a:t>550</a:t>
            </a:r>
            <a:r>
              <a:rPr lang="ja-JP" altLang="en-US" sz="900" dirty="0">
                <a:latin typeface="BIZ UDPゴシック" panose="020B0400000000000000" pitchFamily="50" charset="-128"/>
                <a:ea typeface="BIZ UDPゴシック" panose="020B0400000000000000" pitchFamily="50" charset="-128"/>
              </a:rPr>
              <a:t>円（</a:t>
            </a:r>
            <a:r>
              <a:rPr lang="en-US" altLang="ja-JP" sz="900" dirty="0">
                <a:latin typeface="BIZ UDPゴシック" panose="020B0400000000000000" pitchFamily="50" charset="-128"/>
                <a:ea typeface="BIZ UDPゴシック" panose="020B0400000000000000" pitchFamily="50" charset="-128"/>
              </a:rPr>
              <a:t>495</a:t>
            </a:r>
            <a:r>
              <a:rPr lang="ja-JP" altLang="en-US" sz="900" dirty="0">
                <a:latin typeface="BIZ UDPゴシック" panose="020B0400000000000000" pitchFamily="50" charset="-128"/>
                <a:ea typeface="BIZ UDPゴシック" panose="020B0400000000000000" pitchFamily="50" charset="-128"/>
              </a:rPr>
              <a:t>円）</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　）内は</a:t>
            </a:r>
            <a:r>
              <a:rPr lang="en-US" altLang="ja-JP" sz="900" dirty="0">
                <a:latin typeface="BIZ UDPゴシック" panose="020B0400000000000000" pitchFamily="50" charset="-128"/>
                <a:ea typeface="BIZ UDPゴシック" panose="020B0400000000000000" pitchFamily="50" charset="-128"/>
              </a:rPr>
              <a:t>20</a:t>
            </a:r>
            <a:r>
              <a:rPr lang="ja-JP" altLang="en-US" sz="900" dirty="0">
                <a:latin typeface="BIZ UDPゴシック" panose="020B0400000000000000" pitchFamily="50" charset="-128"/>
                <a:ea typeface="BIZ UDPゴシック" panose="020B0400000000000000" pitchFamily="50" charset="-128"/>
              </a:rPr>
              <a:t>名以上の団体料金</a:t>
            </a:r>
          </a:p>
          <a:p>
            <a:r>
              <a:rPr lang="ja-JP" altLang="en-US" sz="900" dirty="0">
                <a:latin typeface="BIZ UDPゴシック" panose="020B0400000000000000" pitchFamily="50" charset="-128"/>
                <a:ea typeface="BIZ UDPゴシック" panose="020B0400000000000000" pitchFamily="50" charset="-128"/>
              </a:rPr>
              <a:t>連 絡 先 ：電話</a:t>
            </a:r>
            <a:r>
              <a:rPr lang="en-US" altLang="ja-JP" sz="900" dirty="0">
                <a:latin typeface="BIZ UDPゴシック" panose="020B0400000000000000" pitchFamily="50" charset="-128"/>
                <a:ea typeface="BIZ UDPゴシック" panose="020B0400000000000000" pitchFamily="50" charset="-128"/>
              </a:rPr>
              <a:t>: 088-687-3737</a:t>
            </a:r>
          </a:p>
        </p:txBody>
      </p:sp>
      <p:sp>
        <p:nvSpPr>
          <p:cNvPr id="36" name="テキスト ボックス 35">
            <a:extLst>
              <a:ext uri="{FF2B5EF4-FFF2-40B4-BE49-F238E27FC236}">
                <a16:creationId xmlns:a16="http://schemas.microsoft.com/office/drawing/2014/main" id="{8720A42A-9F48-D540-95FA-AECA99D32D8E}"/>
              </a:ext>
            </a:extLst>
          </p:cNvPr>
          <p:cNvSpPr txBox="1"/>
          <p:nvPr/>
        </p:nvSpPr>
        <p:spPr>
          <a:xfrm>
            <a:off x="5019964" y="4871757"/>
            <a:ext cx="4770466" cy="1754326"/>
          </a:xfrm>
          <a:prstGeom prst="rect">
            <a:avLst/>
          </a:prstGeom>
          <a:solidFill>
            <a:srgbClr val="E0ECE2"/>
          </a:solidFill>
          <a:ln>
            <a:solidFill>
              <a:srgbClr val="598D63"/>
            </a:solidFill>
          </a:ln>
        </p:spPr>
        <p:txBody>
          <a:bodyPr wrap="square" rtlCol="0">
            <a:spAutoFit/>
          </a:bodyPr>
          <a:lstStyle/>
          <a:p>
            <a:r>
              <a:rPr kumimoji="1" lang="ja-JP" altLang="en-US" sz="1200" b="1" dirty="0">
                <a:latin typeface="BIZ UDPゴシック" panose="020B0400000000000000" pitchFamily="50" charset="-128"/>
                <a:ea typeface="BIZ UDPゴシック" panose="020B0400000000000000" pitchFamily="50" charset="-128"/>
              </a:rPr>
              <a:t>うずしお観潮船（鳴門市）</a:t>
            </a:r>
            <a:endParaRPr kumimoji="1" lang="en-US" altLang="ja-JP" sz="1200" b="1" dirty="0">
              <a:latin typeface="BIZ UDPゴシック" panose="020B0400000000000000" pitchFamily="50" charset="-128"/>
              <a:ea typeface="BIZ UDPゴシック" panose="020B0400000000000000" pitchFamily="50" charset="-128"/>
            </a:endParaRPr>
          </a:p>
          <a:p>
            <a:endParaRPr kumimoji="1" lang="en-US" altLang="ja-JP" sz="1200" b="1" dirty="0">
              <a:latin typeface="BIZ UDPゴシック" panose="020B0400000000000000" pitchFamily="50" charset="-128"/>
              <a:ea typeface="BIZ UDPゴシック" panose="020B0400000000000000" pitchFamily="50" charset="-128"/>
            </a:endParaRPr>
          </a:p>
          <a:p>
            <a:endParaRPr kumimoji="1" lang="en-US" altLang="ja-JP" sz="1200" b="1" dirty="0">
              <a:latin typeface="BIZ UDPゴシック" panose="020B0400000000000000" pitchFamily="50" charset="-128"/>
              <a:ea typeface="BIZ UDPゴシック" panose="020B0400000000000000" pitchFamily="50" charset="-128"/>
            </a:endParaRPr>
          </a:p>
          <a:p>
            <a:r>
              <a:rPr lang="ja-JP" altLang="en-US" sz="900" dirty="0">
                <a:latin typeface="BIZ UDPゴシック" panose="020B0400000000000000" pitchFamily="50" charset="-128"/>
                <a:ea typeface="BIZ UDPゴシック" panose="020B0400000000000000" pitchFamily="50" charset="-128"/>
              </a:rPr>
              <a:t>所 在 地 ：徳島県鳴門市鳴門町土佐泊浦字大毛</a:t>
            </a:r>
            <a:r>
              <a:rPr lang="en-US" altLang="ja-JP" sz="900" dirty="0">
                <a:latin typeface="BIZ UDPゴシック" panose="020B0400000000000000" pitchFamily="50" charset="-128"/>
                <a:ea typeface="BIZ UDPゴシック" panose="020B0400000000000000" pitchFamily="50" charset="-128"/>
              </a:rPr>
              <a:t>264-1</a:t>
            </a:r>
          </a:p>
          <a:p>
            <a:r>
              <a:rPr lang="ja-JP" altLang="en-US" sz="900" dirty="0">
                <a:latin typeface="BIZ UDPゴシック" panose="020B0400000000000000" pitchFamily="50" charset="-128"/>
                <a:ea typeface="BIZ UDPゴシック" panose="020B0400000000000000" pitchFamily="50" charset="-128"/>
              </a:rPr>
              <a:t>定 休 日 ：無し</a:t>
            </a:r>
          </a:p>
          <a:p>
            <a:r>
              <a:rPr lang="ja-JP" altLang="en-US" sz="900" dirty="0">
                <a:latin typeface="BIZ UDPゴシック" panose="020B0400000000000000" pitchFamily="50" charset="-128"/>
                <a:ea typeface="BIZ UDPゴシック" panose="020B0400000000000000" pitchFamily="50" charset="-128"/>
              </a:rPr>
              <a:t>運　　　賃：（大型）大人</a:t>
            </a:r>
            <a:r>
              <a:rPr lang="en-US" altLang="ja-JP" sz="900" dirty="0">
                <a:latin typeface="BIZ UDPゴシック" panose="020B0400000000000000" pitchFamily="50" charset="-128"/>
                <a:ea typeface="BIZ UDPゴシック" panose="020B0400000000000000" pitchFamily="50" charset="-128"/>
              </a:rPr>
              <a:t>2,0</a:t>
            </a:r>
            <a:r>
              <a:rPr lang="ja-JP" altLang="en-US" sz="900" dirty="0">
                <a:latin typeface="BIZ UDPゴシック" panose="020B0400000000000000" pitchFamily="50" charset="-128"/>
                <a:ea typeface="BIZ UDPゴシック" panose="020B0400000000000000" pitchFamily="50" charset="-128"/>
              </a:rPr>
              <a:t>００円（１，</a:t>
            </a:r>
            <a:r>
              <a:rPr lang="en-US" altLang="ja-JP" sz="900" dirty="0">
                <a:latin typeface="BIZ UDPゴシック" panose="020B0400000000000000" pitchFamily="50" charset="-128"/>
                <a:ea typeface="BIZ UDPゴシック" panose="020B0400000000000000" pitchFamily="50" charset="-128"/>
              </a:rPr>
              <a:t>80</a:t>
            </a:r>
            <a:r>
              <a:rPr lang="ja-JP" altLang="en-US" sz="900" dirty="0">
                <a:latin typeface="BIZ UDPゴシック" panose="020B0400000000000000" pitchFamily="50" charset="-128"/>
                <a:ea typeface="BIZ UDPゴシック" panose="020B0400000000000000" pitchFamily="50" charset="-128"/>
              </a:rPr>
              <a:t>０円）小学生</a:t>
            </a:r>
            <a:r>
              <a:rPr lang="en-US" altLang="ja-JP" sz="900" dirty="0">
                <a:latin typeface="BIZ UDPゴシック" panose="020B0400000000000000" pitchFamily="50" charset="-128"/>
                <a:ea typeface="BIZ UDPゴシック" panose="020B0400000000000000" pitchFamily="50" charset="-128"/>
              </a:rPr>
              <a:t>1,000</a:t>
            </a:r>
            <a:r>
              <a:rPr lang="ja-JP" altLang="en-US" sz="900" dirty="0">
                <a:latin typeface="BIZ UDPゴシック" panose="020B0400000000000000" pitchFamily="50" charset="-128"/>
                <a:ea typeface="BIZ UDPゴシック" panose="020B0400000000000000" pitchFamily="50" charset="-128"/>
              </a:rPr>
              <a:t>円（９０</a:t>
            </a:r>
            <a:r>
              <a:rPr lang="en-US" altLang="ja-JP" sz="900" dirty="0">
                <a:latin typeface="BIZ UDPゴシック" panose="020B0400000000000000" pitchFamily="50" charset="-128"/>
                <a:ea typeface="BIZ UDPゴシック" panose="020B0400000000000000" pitchFamily="50" charset="-128"/>
              </a:rPr>
              <a:t>0</a:t>
            </a:r>
            <a:r>
              <a:rPr lang="ja-JP" altLang="en-US" sz="900" dirty="0">
                <a:latin typeface="BIZ UDPゴシック" panose="020B0400000000000000" pitchFamily="50" charset="-128"/>
                <a:ea typeface="BIZ UDPゴシック" panose="020B0400000000000000" pitchFamily="50" charset="-128"/>
              </a:rPr>
              <a:t>円）　</a:t>
            </a:r>
          </a:p>
          <a:p>
            <a:r>
              <a:rPr lang="ja-JP" altLang="en-US" sz="900" dirty="0">
                <a:latin typeface="BIZ UDPゴシック" panose="020B0400000000000000" pitchFamily="50" charset="-128"/>
                <a:ea typeface="BIZ UDPゴシック" panose="020B0400000000000000" pitchFamily="50" charset="-128"/>
              </a:rPr>
              <a:t>　　　　　    （水中）大人</a:t>
            </a:r>
            <a:r>
              <a:rPr lang="en-US" altLang="ja-JP" sz="900" dirty="0">
                <a:latin typeface="BIZ UDPゴシック" panose="020B0400000000000000" pitchFamily="50" charset="-128"/>
                <a:ea typeface="BIZ UDPゴシック" panose="020B0400000000000000" pitchFamily="50" charset="-128"/>
              </a:rPr>
              <a:t>2,500</a:t>
            </a:r>
            <a:r>
              <a:rPr lang="ja-JP" altLang="en-US" sz="900" dirty="0">
                <a:latin typeface="BIZ UDPゴシック" panose="020B0400000000000000" pitchFamily="50" charset="-128"/>
                <a:ea typeface="BIZ UDPゴシック" panose="020B0400000000000000" pitchFamily="50" charset="-128"/>
              </a:rPr>
              <a:t>円（</a:t>
            </a:r>
            <a:r>
              <a:rPr lang="en-US" altLang="ja-JP" sz="900" dirty="0">
                <a:latin typeface="BIZ UDPゴシック" panose="020B0400000000000000" pitchFamily="50" charset="-128"/>
                <a:ea typeface="BIZ UDPゴシック" panose="020B0400000000000000" pitchFamily="50" charset="-128"/>
              </a:rPr>
              <a:t>2,250</a:t>
            </a:r>
            <a:r>
              <a:rPr lang="ja-JP" altLang="en-US" sz="900" dirty="0">
                <a:latin typeface="BIZ UDPゴシック" panose="020B0400000000000000" pitchFamily="50" charset="-128"/>
                <a:ea typeface="BIZ UDPゴシック" panose="020B0400000000000000" pitchFamily="50" charset="-128"/>
              </a:rPr>
              <a:t>円）小学生</a:t>
            </a:r>
            <a:r>
              <a:rPr lang="en-US" altLang="ja-JP" sz="900" dirty="0">
                <a:latin typeface="BIZ UDPゴシック" panose="020B0400000000000000" pitchFamily="50" charset="-128"/>
                <a:ea typeface="BIZ UDPゴシック" panose="020B0400000000000000" pitchFamily="50" charset="-128"/>
              </a:rPr>
              <a:t>1,200</a:t>
            </a:r>
            <a:r>
              <a:rPr lang="ja-JP" altLang="en-US" sz="900" dirty="0">
                <a:latin typeface="BIZ UDPゴシック" panose="020B0400000000000000" pitchFamily="50" charset="-128"/>
                <a:ea typeface="BIZ UDPゴシック" panose="020B0400000000000000" pitchFamily="50" charset="-128"/>
              </a:rPr>
              <a:t>円（</a:t>
            </a:r>
            <a:r>
              <a:rPr lang="en-US" altLang="ja-JP" sz="900" dirty="0">
                <a:latin typeface="BIZ UDPゴシック" panose="020B0400000000000000" pitchFamily="50" charset="-128"/>
                <a:ea typeface="BIZ UDPゴシック" panose="020B0400000000000000" pitchFamily="50" charset="-128"/>
              </a:rPr>
              <a:t>1,080</a:t>
            </a:r>
            <a:r>
              <a:rPr lang="ja-JP" altLang="en-US" sz="900" dirty="0">
                <a:latin typeface="BIZ UDPゴシック" panose="020B0400000000000000" pitchFamily="50" charset="-128"/>
                <a:ea typeface="BIZ UDPゴシック" panose="020B0400000000000000" pitchFamily="50" charset="-128"/>
              </a:rPr>
              <a:t>円）</a:t>
            </a:r>
            <a:br>
              <a:rPr lang="en-US" altLang="ja-JP" sz="900" dirty="0">
                <a:latin typeface="BIZ UDPゴシック" panose="020B0400000000000000" pitchFamily="50" charset="-128"/>
                <a:ea typeface="BIZ UDPゴシック" panose="020B0400000000000000" pitchFamily="50" charset="-128"/>
              </a:rPr>
            </a:br>
            <a:r>
              <a:rPr lang="ja-JP" altLang="en-US" sz="900" dirty="0">
                <a:latin typeface="BIZ UDPゴシック" panose="020B0400000000000000" pitchFamily="50" charset="-128"/>
                <a:ea typeface="BIZ UDPゴシック" panose="020B0400000000000000" pitchFamily="50" charset="-128"/>
              </a:rPr>
              <a:t>　　　　　</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　）内は</a:t>
            </a:r>
            <a:r>
              <a:rPr lang="en-US" altLang="ja-JP" sz="900" dirty="0">
                <a:latin typeface="BIZ UDPゴシック" panose="020B0400000000000000" pitchFamily="50" charset="-128"/>
                <a:ea typeface="BIZ UDPゴシック" panose="020B0400000000000000" pitchFamily="50" charset="-128"/>
              </a:rPr>
              <a:t>15</a:t>
            </a:r>
            <a:r>
              <a:rPr lang="ja-JP" altLang="en-US" sz="900" dirty="0">
                <a:latin typeface="BIZ UDPゴシック" panose="020B0400000000000000" pitchFamily="50" charset="-128"/>
                <a:ea typeface="BIZ UDPゴシック" panose="020B0400000000000000" pitchFamily="50" charset="-128"/>
              </a:rPr>
              <a:t>名以上の団体料金</a:t>
            </a:r>
          </a:p>
          <a:p>
            <a:r>
              <a:rPr lang="ja-JP" altLang="en-US" sz="900" dirty="0">
                <a:latin typeface="BIZ UDPゴシック" panose="020B0400000000000000" pitchFamily="50" charset="-128"/>
                <a:ea typeface="BIZ UDPゴシック" panose="020B0400000000000000" pitchFamily="50" charset="-128"/>
              </a:rPr>
              <a:t>収容人数： </a:t>
            </a:r>
            <a:r>
              <a:rPr lang="en-US" altLang="ja-JP" sz="900" dirty="0">
                <a:latin typeface="BIZ UDPゴシック" panose="020B0400000000000000" pitchFamily="50" charset="-128"/>
                <a:ea typeface="BIZ UDPゴシック" panose="020B0400000000000000" pitchFamily="50" charset="-128"/>
              </a:rPr>
              <a:t>399</a:t>
            </a:r>
            <a:r>
              <a:rPr lang="ja-JP" altLang="en-US" sz="900" dirty="0">
                <a:latin typeface="BIZ UDPゴシック" panose="020B0400000000000000" pitchFamily="50" charset="-128"/>
                <a:ea typeface="BIZ UDPゴシック" panose="020B0400000000000000" pitchFamily="50" charset="-128"/>
              </a:rPr>
              <a:t>名（大型観潮船わんだーなると）</a:t>
            </a:r>
            <a:br>
              <a:rPr lang="en-US" altLang="ja-JP" sz="900" dirty="0">
                <a:latin typeface="BIZ UDPゴシック" panose="020B0400000000000000" pitchFamily="50" charset="-128"/>
                <a:ea typeface="BIZ UDPゴシック" panose="020B0400000000000000" pitchFamily="50" charset="-128"/>
              </a:rPr>
            </a:br>
            <a:r>
              <a:rPr lang="ja-JP" altLang="en-US" sz="900" dirty="0">
                <a:latin typeface="BIZ UDPゴシック" panose="020B0400000000000000" pitchFamily="50" charset="-128"/>
                <a:ea typeface="BIZ UDPゴシック" panose="020B0400000000000000" pitchFamily="50" charset="-128"/>
              </a:rPr>
              <a:t>　　　　　　　　 ４６名（水中観潮船アクアエディ）</a:t>
            </a:r>
          </a:p>
          <a:p>
            <a:r>
              <a:rPr lang="ja-JP" altLang="en-US" sz="900" dirty="0">
                <a:latin typeface="BIZ UDPゴシック" panose="020B0400000000000000" pitchFamily="50" charset="-128"/>
                <a:ea typeface="BIZ UDPゴシック" panose="020B0400000000000000" pitchFamily="50" charset="-128"/>
              </a:rPr>
              <a:t>連 絡 先 ： 電話</a:t>
            </a:r>
            <a:r>
              <a:rPr lang="en-US" altLang="ja-JP" sz="900" dirty="0">
                <a:latin typeface="BIZ UDPゴシック" panose="020B0400000000000000" pitchFamily="50" charset="-128"/>
                <a:ea typeface="BIZ UDPゴシック" panose="020B0400000000000000" pitchFamily="50" charset="-128"/>
              </a:rPr>
              <a:t>: 088-687-0101</a:t>
            </a:r>
          </a:p>
        </p:txBody>
      </p:sp>
      <p:grpSp>
        <p:nvGrpSpPr>
          <p:cNvPr id="6" name="グループ化 5">
            <a:extLst>
              <a:ext uri="{FF2B5EF4-FFF2-40B4-BE49-F238E27FC236}">
                <a16:creationId xmlns:a16="http://schemas.microsoft.com/office/drawing/2014/main" id="{7A2C403A-7ECF-535C-CC35-3D963CF2D715}"/>
              </a:ext>
            </a:extLst>
          </p:cNvPr>
          <p:cNvGrpSpPr/>
          <p:nvPr/>
        </p:nvGrpSpPr>
        <p:grpSpPr>
          <a:xfrm rot="900000">
            <a:off x="9150400" y="366217"/>
            <a:ext cx="716956" cy="666399"/>
            <a:chOff x="2505693" y="-1127064"/>
            <a:chExt cx="716956" cy="666399"/>
          </a:xfrm>
        </p:grpSpPr>
        <p:sp>
          <p:nvSpPr>
            <p:cNvPr id="7" name="楕円 6">
              <a:extLst>
                <a:ext uri="{FF2B5EF4-FFF2-40B4-BE49-F238E27FC236}">
                  <a16:creationId xmlns:a16="http://schemas.microsoft.com/office/drawing/2014/main" id="{B8711970-5BDF-D303-846F-36B6E2EB9241}"/>
                </a:ext>
              </a:extLst>
            </p:cNvPr>
            <p:cNvSpPr/>
            <p:nvPr/>
          </p:nvSpPr>
          <p:spPr>
            <a:xfrm>
              <a:off x="2505693" y="-1127064"/>
              <a:ext cx="666399" cy="666399"/>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CBF78B7F-DDCC-8EFD-9546-2D889D1F9591}"/>
                </a:ext>
              </a:extLst>
            </p:cNvPr>
            <p:cNvSpPr txBox="1"/>
            <p:nvPr/>
          </p:nvSpPr>
          <p:spPr>
            <a:xfrm>
              <a:off x="2505693" y="-993423"/>
              <a:ext cx="716956" cy="371183"/>
            </a:xfrm>
            <a:prstGeom prst="rect">
              <a:avLst/>
            </a:prstGeom>
            <a:noFill/>
          </p:spPr>
          <p:txBody>
            <a:bodyPr wrap="square" bIns="46800" rtlCol="0" anchor="ctr" anchorCtr="0">
              <a:noAutofit/>
            </a:bodyPr>
            <a:lstStyle/>
            <a:p>
              <a:r>
                <a:rPr kumimoji="1" lang="ja-JP" altLang="en-US" sz="2000" b="1" dirty="0">
                  <a:latin typeface="BIZ UDPゴシック" panose="020B0400000000000000" pitchFamily="50" charset="-128"/>
                  <a:ea typeface="BIZ UDPゴシック" panose="020B0400000000000000" pitchFamily="50" charset="-128"/>
                </a:rPr>
                <a:t>体験</a:t>
              </a:r>
            </a:p>
          </p:txBody>
        </p:sp>
      </p:grpSp>
      <p:sp>
        <p:nvSpPr>
          <p:cNvPr id="10" name="テキスト ボックス 9">
            <a:extLst>
              <a:ext uri="{FF2B5EF4-FFF2-40B4-BE49-F238E27FC236}">
                <a16:creationId xmlns:a16="http://schemas.microsoft.com/office/drawing/2014/main" id="{175755DA-2CAD-3705-4102-1A14853A7104}"/>
              </a:ext>
            </a:extLst>
          </p:cNvPr>
          <p:cNvSpPr txBox="1"/>
          <p:nvPr/>
        </p:nvSpPr>
        <p:spPr>
          <a:xfrm>
            <a:off x="4978291" y="3468781"/>
            <a:ext cx="4911436" cy="387544"/>
          </a:xfrm>
          <a:prstGeom prst="rect">
            <a:avLst/>
          </a:prstGeom>
          <a:solidFill>
            <a:srgbClr val="F77014"/>
          </a:solidFill>
        </p:spPr>
        <p:txBody>
          <a:bodyPr wrap="square" bIns="46800" rtlCol="0" anchor="ctr" anchorCtr="0">
            <a:noAutofit/>
          </a:bodyP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鳴門の渦潮</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（鳴門市）</a:t>
            </a:r>
          </a:p>
        </p:txBody>
      </p:sp>
      <p:sp>
        <p:nvSpPr>
          <p:cNvPr id="12" name="テキスト ボックス 11">
            <a:extLst>
              <a:ext uri="{FF2B5EF4-FFF2-40B4-BE49-F238E27FC236}">
                <a16:creationId xmlns:a16="http://schemas.microsoft.com/office/drawing/2014/main" id="{43EDA569-C239-4343-2C47-8EF095BCBEE4}"/>
              </a:ext>
            </a:extLst>
          </p:cNvPr>
          <p:cNvSpPr txBox="1"/>
          <p:nvPr/>
        </p:nvSpPr>
        <p:spPr>
          <a:xfrm>
            <a:off x="4992386" y="3881972"/>
            <a:ext cx="4872049" cy="1015663"/>
          </a:xfrm>
          <a:prstGeom prst="rect">
            <a:avLst/>
          </a:prstGeom>
          <a:noFill/>
        </p:spPr>
        <p:txBody>
          <a:bodyPr wrap="square" rtlCol="0">
            <a:spAutoFit/>
          </a:bodyPr>
          <a:lstStyle/>
          <a:p>
            <a:r>
              <a:rPr lang="ja-JP" altLang="en-US" sz="1200" b="1" dirty="0">
                <a:solidFill>
                  <a:schemeClr val="accent5">
                    <a:lumMod val="50000"/>
                  </a:schemeClr>
                </a:solidFill>
                <a:latin typeface="BIZ UDPゴシック" panose="020B0400000000000000" pitchFamily="50" charset="-128"/>
                <a:ea typeface="BIZ UDPゴシック" panose="020B0400000000000000" pitchFamily="50" charset="-128"/>
              </a:rPr>
              <a:t>鳴門海峡は、鳴門市と淡路島との</a:t>
            </a:r>
            <a:r>
              <a:rPr lang="en-US" altLang="ja-JP" sz="1200" b="1" dirty="0">
                <a:solidFill>
                  <a:schemeClr val="accent5">
                    <a:lumMod val="50000"/>
                  </a:schemeClr>
                </a:solidFill>
                <a:latin typeface="BIZ UDPゴシック" panose="020B0400000000000000" pitchFamily="50" charset="-128"/>
                <a:ea typeface="BIZ UDPゴシック" panose="020B0400000000000000" pitchFamily="50" charset="-128"/>
              </a:rPr>
              <a:t>1.3km</a:t>
            </a:r>
            <a:r>
              <a:rPr lang="ja-JP" altLang="en-US" sz="1200" b="1" dirty="0">
                <a:solidFill>
                  <a:schemeClr val="accent5">
                    <a:lumMod val="50000"/>
                  </a:schemeClr>
                </a:solidFill>
                <a:latin typeface="BIZ UDPゴシック" panose="020B0400000000000000" pitchFamily="50" charset="-128"/>
                <a:ea typeface="BIZ UDPゴシック" panose="020B0400000000000000" pitchFamily="50" charset="-128"/>
              </a:rPr>
              <a:t>の海峡で、瀬戸内海と紀伊水道との海水の干満によってこの海峡に落差が生じ、すさまじい潮流となって豪壮な渦潮が発生します。</a:t>
            </a:r>
            <a:endParaRPr lang="en-US" altLang="ja-JP" sz="1200" b="1" dirty="0">
              <a:solidFill>
                <a:schemeClr val="accent5">
                  <a:lumMod val="50000"/>
                </a:schemeClr>
              </a:solidFill>
              <a:latin typeface="BIZ UDPゴシック" panose="020B0400000000000000" pitchFamily="50" charset="-128"/>
              <a:ea typeface="BIZ UDPゴシック" panose="020B0400000000000000" pitchFamily="50" charset="-128"/>
            </a:endParaRPr>
          </a:p>
          <a:p>
            <a:r>
              <a:rPr lang="ja-JP" altLang="en-US" sz="1200" b="1" dirty="0">
                <a:solidFill>
                  <a:schemeClr val="accent5">
                    <a:lumMod val="50000"/>
                  </a:schemeClr>
                </a:solidFill>
                <a:latin typeface="BIZ UDPゴシック" panose="020B0400000000000000" pitchFamily="50" charset="-128"/>
                <a:ea typeface="BIZ UDPゴシック" panose="020B0400000000000000" pitchFamily="50" charset="-128"/>
              </a:rPr>
              <a:t>鳴門の渦潮の上まで接近し、デッキから大迫力の渦潮を目前で見学することができます。</a:t>
            </a:r>
          </a:p>
        </p:txBody>
      </p:sp>
      <p:grpSp>
        <p:nvGrpSpPr>
          <p:cNvPr id="2" name="グループ化 1">
            <a:extLst>
              <a:ext uri="{FF2B5EF4-FFF2-40B4-BE49-F238E27FC236}">
                <a16:creationId xmlns:a16="http://schemas.microsoft.com/office/drawing/2014/main" id="{43092357-9F6C-4FEB-5573-04D69878F657}"/>
              </a:ext>
            </a:extLst>
          </p:cNvPr>
          <p:cNvGrpSpPr/>
          <p:nvPr/>
        </p:nvGrpSpPr>
        <p:grpSpPr>
          <a:xfrm rot="900000">
            <a:off x="4095074" y="366216"/>
            <a:ext cx="716956" cy="666399"/>
            <a:chOff x="2505693" y="-1127064"/>
            <a:chExt cx="716956" cy="666399"/>
          </a:xfrm>
        </p:grpSpPr>
        <p:sp>
          <p:nvSpPr>
            <p:cNvPr id="4" name="楕円 3">
              <a:extLst>
                <a:ext uri="{FF2B5EF4-FFF2-40B4-BE49-F238E27FC236}">
                  <a16:creationId xmlns:a16="http://schemas.microsoft.com/office/drawing/2014/main" id="{4F78D45A-BB5A-8A59-9100-444AC69D3BC0}"/>
                </a:ext>
              </a:extLst>
            </p:cNvPr>
            <p:cNvSpPr/>
            <p:nvPr/>
          </p:nvSpPr>
          <p:spPr>
            <a:xfrm>
              <a:off x="2505693" y="-1127064"/>
              <a:ext cx="666399" cy="666399"/>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64A46CB-78C7-9409-0389-B5B6B5B94EC4}"/>
                </a:ext>
              </a:extLst>
            </p:cNvPr>
            <p:cNvSpPr txBox="1"/>
            <p:nvPr/>
          </p:nvSpPr>
          <p:spPr>
            <a:xfrm>
              <a:off x="2505693" y="-993423"/>
              <a:ext cx="716956" cy="371183"/>
            </a:xfrm>
            <a:prstGeom prst="rect">
              <a:avLst/>
            </a:prstGeom>
            <a:noFill/>
          </p:spPr>
          <p:txBody>
            <a:bodyPr wrap="square" bIns="46800" rtlCol="0" anchor="ctr" anchorCtr="0">
              <a:noAutofit/>
            </a:bodyPr>
            <a:lstStyle/>
            <a:p>
              <a:r>
                <a:rPr kumimoji="1" lang="ja-JP" altLang="en-US" sz="2000" b="1" dirty="0">
                  <a:latin typeface="BIZ UDPゴシック" panose="020B0400000000000000" pitchFamily="50" charset="-128"/>
                  <a:ea typeface="BIZ UDPゴシック" panose="020B0400000000000000" pitchFamily="50" charset="-128"/>
                </a:rPr>
                <a:t>見学</a:t>
              </a:r>
            </a:p>
          </p:txBody>
        </p:sp>
      </p:grpSp>
      <p:sp>
        <p:nvSpPr>
          <p:cNvPr id="34" name="テキスト ボックス 33">
            <a:extLst>
              <a:ext uri="{FF2B5EF4-FFF2-40B4-BE49-F238E27FC236}">
                <a16:creationId xmlns:a16="http://schemas.microsoft.com/office/drawing/2014/main" id="{A0BF5686-CAC7-5646-9402-8CEEFB6708B4}"/>
              </a:ext>
            </a:extLst>
          </p:cNvPr>
          <p:cNvSpPr txBox="1"/>
          <p:nvPr/>
        </p:nvSpPr>
        <p:spPr>
          <a:xfrm>
            <a:off x="5019964" y="5109540"/>
            <a:ext cx="4770466" cy="400110"/>
          </a:xfrm>
          <a:prstGeom prst="rect">
            <a:avLst/>
          </a:prstGeom>
          <a:noFill/>
        </p:spPr>
        <p:txBody>
          <a:bodyPr wrap="square" rtlCol="0">
            <a:spAutoFit/>
          </a:bodyPr>
          <a:lstStyle/>
          <a:p>
            <a:r>
              <a:rPr lang="ja-JP" altLang="en-US" sz="1000" dirty="0">
                <a:latin typeface="BIZ UDPゴシック" panose="020B0400000000000000" pitchFamily="50" charset="-128"/>
                <a:ea typeface="BIZ UDPゴシック" panose="020B0400000000000000" pitchFamily="50" charset="-128"/>
              </a:rPr>
              <a:t>船は大型観潮船「わんだーなると」と水中観潮船「アクアエディ」の２種類あります。</a:t>
            </a:r>
          </a:p>
          <a:p>
            <a:r>
              <a:rPr lang="ja-JP" altLang="en-US" sz="1000" dirty="0">
                <a:latin typeface="BIZ UDPゴシック" panose="020B0400000000000000" pitchFamily="50" charset="-128"/>
                <a:ea typeface="BIZ UDPゴシック" panose="020B0400000000000000" pitchFamily="50" charset="-128"/>
              </a:rPr>
              <a:t>水中観潮船では水面１ｍの展望室から海中のうずの様子が見学できます。</a:t>
            </a:r>
          </a:p>
        </p:txBody>
      </p:sp>
      <p:pic>
        <p:nvPicPr>
          <p:cNvPr id="11" name="図 10" descr="QR コード&#10;&#10;自動的に生成された説明">
            <a:extLst>
              <a:ext uri="{FF2B5EF4-FFF2-40B4-BE49-F238E27FC236}">
                <a16:creationId xmlns:a16="http://schemas.microsoft.com/office/drawing/2014/main" id="{43B28F4A-CF55-A38D-15F8-0435BC82F9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8980" y="5667128"/>
            <a:ext cx="885714" cy="885714"/>
          </a:xfrm>
          <a:prstGeom prst="rect">
            <a:avLst/>
          </a:prstGeom>
        </p:spPr>
      </p:pic>
      <p:pic>
        <p:nvPicPr>
          <p:cNvPr id="17" name="図 16" descr="QR コード&#10;&#10;自動的に生成された説明">
            <a:extLst>
              <a:ext uri="{FF2B5EF4-FFF2-40B4-BE49-F238E27FC236}">
                <a16:creationId xmlns:a16="http://schemas.microsoft.com/office/drawing/2014/main" id="{62AA8013-8947-CF7E-03CA-429970BEA9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6633" y="5717722"/>
            <a:ext cx="885714" cy="885714"/>
          </a:xfrm>
          <a:prstGeom prst="rect">
            <a:avLst/>
          </a:prstGeom>
        </p:spPr>
      </p:pic>
    </p:spTree>
    <p:extLst>
      <p:ext uri="{BB962C8B-B14F-4D97-AF65-F5344CB8AC3E}">
        <p14:creationId xmlns:p14="http://schemas.microsoft.com/office/powerpoint/2010/main" val="725256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E19B1766-F124-7469-FD91-4B806CCABF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994818" y="300155"/>
            <a:ext cx="4911181" cy="3140239"/>
          </a:xfrm>
          <a:prstGeom prst="rect">
            <a:avLst/>
          </a:prstGeom>
        </p:spPr>
      </p:pic>
      <p:sp>
        <p:nvSpPr>
          <p:cNvPr id="9" name="テキスト ボックス 8">
            <a:extLst>
              <a:ext uri="{FF2B5EF4-FFF2-40B4-BE49-F238E27FC236}">
                <a16:creationId xmlns:a16="http://schemas.microsoft.com/office/drawing/2014/main" id="{E66C6C12-028B-478D-95A0-9ECB2B2CC882}"/>
              </a:ext>
            </a:extLst>
          </p:cNvPr>
          <p:cNvSpPr txBox="1"/>
          <p:nvPr/>
        </p:nvSpPr>
        <p:spPr>
          <a:xfrm>
            <a:off x="41564" y="3831440"/>
            <a:ext cx="4770466" cy="646331"/>
          </a:xfrm>
          <a:prstGeom prst="rect">
            <a:avLst/>
          </a:prstGeom>
          <a:noFill/>
        </p:spPr>
        <p:txBody>
          <a:bodyPr wrap="square" rtlCol="0">
            <a:spAutoFit/>
          </a:bodyPr>
          <a:lstStyle/>
          <a:p>
            <a:r>
              <a:rPr lang="ja-JP" altLang="en-US" sz="1200" b="1" dirty="0">
                <a:solidFill>
                  <a:schemeClr val="accent5">
                    <a:lumMod val="50000"/>
                  </a:schemeClr>
                </a:solidFill>
                <a:latin typeface="BIZ UDPゴシック" panose="020B0400000000000000" pitchFamily="50" charset="-128"/>
                <a:ea typeface="BIZ UDPゴシック" panose="020B0400000000000000" pitchFamily="50" charset="-128"/>
              </a:rPr>
              <a:t>徳島の自然美と文化の魅力を水上から体験できる特別な旅です。 このクルーズでは、新町川と助任川が織りなす、息をのむような風景とともに、地域の歴史や伝統に触れることができます。</a:t>
            </a:r>
          </a:p>
        </p:txBody>
      </p:sp>
      <p:sp>
        <p:nvSpPr>
          <p:cNvPr id="13" name="正方形/長方形 12">
            <a:extLst>
              <a:ext uri="{FF2B5EF4-FFF2-40B4-BE49-F238E27FC236}">
                <a16:creationId xmlns:a16="http://schemas.microsoft.com/office/drawing/2014/main" id="{CB3F8BEB-FA4A-48C6-A150-270921762E59}"/>
              </a:ext>
            </a:extLst>
          </p:cNvPr>
          <p:cNvSpPr/>
          <p:nvPr/>
        </p:nvSpPr>
        <p:spPr>
          <a:xfrm>
            <a:off x="6728165" y="6655541"/>
            <a:ext cx="2964308" cy="18466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ja-JP" sz="1000" u="sng" dirty="0">
                <a:solidFill>
                  <a:schemeClr val="tx1"/>
                </a:solidFill>
                <a:latin typeface="BIZ UDPゴシック" panose="020B0400000000000000" pitchFamily="50" charset="-128"/>
                <a:ea typeface="BIZ UDPゴシック" panose="020B0400000000000000" pitchFamily="50" charset="-128"/>
                <a:cs typeface="MS UI Gothic"/>
              </a:rPr>
              <a:t>※</a:t>
            </a:r>
            <a:r>
              <a:rPr lang="ja-JP" altLang="en-US" sz="1000" u="sng" dirty="0">
                <a:solidFill>
                  <a:schemeClr val="tx1"/>
                </a:solidFill>
                <a:latin typeface="BIZ UDPゴシック" panose="020B0400000000000000" pitchFamily="50" charset="-128"/>
                <a:ea typeface="BIZ UDPゴシック" panose="020B0400000000000000" pitchFamily="50" charset="-128"/>
                <a:cs typeface="MS UI Gothic"/>
              </a:rPr>
              <a:t>体験時間や内容は各地域によって異なります。</a:t>
            </a:r>
            <a:endParaRPr kumimoji="1" lang="ja-JP" altLang="en-US" sz="1000" u="sng" dirty="0">
              <a:solidFill>
                <a:schemeClr val="tx1"/>
              </a:solidFill>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ADFCE428-F127-4E6B-A2C3-4D3C274B6213}"/>
              </a:ext>
            </a:extLst>
          </p:cNvPr>
          <p:cNvSpPr txBox="1"/>
          <p:nvPr/>
        </p:nvSpPr>
        <p:spPr>
          <a:xfrm>
            <a:off x="0" y="3446675"/>
            <a:ext cx="4953000" cy="371183"/>
          </a:xfrm>
          <a:prstGeom prst="rect">
            <a:avLst/>
          </a:prstGeom>
          <a:solidFill>
            <a:srgbClr val="F77014"/>
          </a:solidFill>
        </p:spPr>
        <p:txBody>
          <a:bodyPr wrap="square" bIns="46800" rtlCol="0" anchor="ctr" anchorCtr="0">
            <a:noAutofit/>
          </a:bodyP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ひょうたん島クルーズ</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（徳島市）</a:t>
            </a:r>
            <a:endParaRPr kumimoji="1" lang="en-US" altLang="ja-JP" sz="1600" b="1" dirty="0">
              <a:solidFill>
                <a:schemeClr val="bg1"/>
              </a:solidFill>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3C27B2D5-07E5-4BC7-BAAD-48E3219A6DF8}"/>
              </a:ext>
            </a:extLst>
          </p:cNvPr>
          <p:cNvSpPr txBox="1"/>
          <p:nvPr/>
        </p:nvSpPr>
        <p:spPr>
          <a:xfrm>
            <a:off x="447267" y="-20370"/>
            <a:ext cx="4431706" cy="338554"/>
          </a:xfrm>
          <a:prstGeom prst="rect">
            <a:avLst/>
          </a:prstGeom>
          <a:noFill/>
        </p:spPr>
        <p:txBody>
          <a:bodyPr wrap="square" rtlCol="0">
            <a:spAutoFit/>
          </a:bodyPr>
          <a:lstStyle/>
          <a:p>
            <a:r>
              <a:rPr kumimoji="1" lang="ja-JP" altLang="en-US" sz="1600" b="1" dirty="0">
                <a:solidFill>
                  <a:schemeClr val="bg1"/>
                </a:solidFill>
                <a:latin typeface="BIZ UDPゴシック" panose="020B0400000000000000" pitchFamily="50" charset="-128"/>
                <a:ea typeface="BIZ UDPゴシック" panose="020B0400000000000000" pitchFamily="50" charset="-128"/>
              </a:rPr>
              <a:t>徳島ならではの体験コンテンツ（東部）　</a:t>
            </a:r>
          </a:p>
        </p:txBody>
      </p:sp>
      <p:sp>
        <p:nvSpPr>
          <p:cNvPr id="31" name="テキスト ボックス 30">
            <a:extLst>
              <a:ext uri="{FF2B5EF4-FFF2-40B4-BE49-F238E27FC236}">
                <a16:creationId xmlns:a16="http://schemas.microsoft.com/office/drawing/2014/main" id="{3031C76F-86CC-CD4E-AFDD-35483ADA06CD}"/>
              </a:ext>
            </a:extLst>
          </p:cNvPr>
          <p:cNvSpPr txBox="1"/>
          <p:nvPr/>
        </p:nvSpPr>
        <p:spPr>
          <a:xfrm>
            <a:off x="41564" y="4613974"/>
            <a:ext cx="4837409" cy="2017966"/>
          </a:xfrm>
          <a:prstGeom prst="rect">
            <a:avLst/>
          </a:prstGeom>
          <a:solidFill>
            <a:srgbClr val="E0ECE2"/>
          </a:solidFill>
          <a:ln>
            <a:solidFill>
              <a:srgbClr val="598D63"/>
            </a:solidFill>
          </a:ln>
        </p:spPr>
        <p:txBody>
          <a:bodyPr wrap="square" rtlCol="0">
            <a:noAutofit/>
          </a:bodyPr>
          <a:lstStyle/>
          <a:p>
            <a:r>
              <a:rPr kumimoji="1" lang="ja-JP" altLang="en-US" sz="1200" b="1" dirty="0">
                <a:latin typeface="BIZ UDPゴシック" panose="020B0400000000000000" pitchFamily="50" charset="-128"/>
                <a:ea typeface="BIZ UDPゴシック" panose="020B0400000000000000" pitchFamily="50" charset="-128"/>
              </a:rPr>
              <a:t>ひょうたん島クルーズ（徳島市）</a:t>
            </a:r>
            <a:endParaRPr kumimoji="1" lang="en-US" altLang="ja-JP" sz="1200" b="1" dirty="0">
              <a:latin typeface="BIZ UDPゴシック" panose="020B0400000000000000" pitchFamily="50" charset="-128"/>
              <a:ea typeface="BIZ UDPゴシック" panose="020B0400000000000000" pitchFamily="50" charset="-128"/>
            </a:endParaRPr>
          </a:p>
          <a:p>
            <a:endParaRPr lang="en-US" altLang="ja-JP" sz="800" dirty="0">
              <a:latin typeface="BIZ UDPゴシック" panose="020B0400000000000000" pitchFamily="50" charset="-128"/>
              <a:ea typeface="BIZ UDPゴシック" panose="020B0400000000000000" pitchFamily="50" charset="-128"/>
            </a:endParaRPr>
          </a:p>
          <a:p>
            <a:r>
              <a:rPr lang="ja-JP" altLang="en-US" sz="1000" dirty="0">
                <a:latin typeface="BIZ UDPゴシック" panose="020B0400000000000000" pitchFamily="50" charset="-128"/>
                <a:ea typeface="BIZ UDPゴシック" panose="020B0400000000000000" pitchFamily="50" charset="-128"/>
              </a:rPr>
              <a:t>水都 徳島市の「ひょうたん島」と呼ばれる中州（周囲約</a:t>
            </a:r>
            <a:r>
              <a:rPr lang="en-US" altLang="ja-JP" sz="1000" dirty="0">
                <a:latin typeface="BIZ UDPゴシック" panose="020B0400000000000000" pitchFamily="50" charset="-128"/>
                <a:ea typeface="BIZ UDPゴシック" panose="020B0400000000000000" pitchFamily="50" charset="-128"/>
              </a:rPr>
              <a:t>6㎞</a:t>
            </a:r>
            <a:r>
              <a:rPr lang="ja-JP" altLang="en-US" sz="1000" dirty="0">
                <a:latin typeface="BIZ UDPゴシック" panose="020B0400000000000000" pitchFamily="50" charset="-128"/>
                <a:ea typeface="BIZ UDPゴシック" panose="020B0400000000000000" pitchFamily="50" charset="-128"/>
              </a:rPr>
              <a:t>）を遊覧船で</a:t>
            </a:r>
            <a:r>
              <a:rPr lang="en-US" altLang="ja-JP" sz="1000" dirty="0">
                <a:latin typeface="BIZ UDPゴシック" panose="020B0400000000000000" pitchFamily="50" charset="-128"/>
                <a:ea typeface="BIZ UDPゴシック" panose="020B0400000000000000" pitchFamily="50" charset="-128"/>
              </a:rPr>
              <a:t>1</a:t>
            </a:r>
            <a:r>
              <a:rPr lang="ja-JP" altLang="en-US" sz="1000" dirty="0">
                <a:latin typeface="BIZ UDPゴシック" panose="020B0400000000000000" pitchFamily="50" charset="-128"/>
                <a:ea typeface="BIZ UDPゴシック" panose="020B0400000000000000" pitchFamily="50" charset="-128"/>
              </a:rPr>
              <a:t>周します。はじまりは、市民による河川の清掃活動で、今も</a:t>
            </a:r>
            <a:r>
              <a:rPr lang="en-US" altLang="ja-JP" sz="1000" dirty="0">
                <a:latin typeface="BIZ UDPゴシック" panose="020B0400000000000000" pitchFamily="50" charset="-128"/>
                <a:ea typeface="BIZ UDPゴシック" panose="020B0400000000000000" pitchFamily="50" charset="-128"/>
              </a:rPr>
              <a:t>NPO</a:t>
            </a:r>
            <a:r>
              <a:rPr lang="ja-JP" altLang="en-US" sz="1000" dirty="0">
                <a:latin typeface="BIZ UDPゴシック" panose="020B0400000000000000" pitchFamily="50" charset="-128"/>
                <a:ea typeface="BIZ UDPゴシック" panose="020B0400000000000000" pitchFamily="50" charset="-128"/>
              </a:rPr>
              <a:t>法人新町川を守る会によって、環境保全を目的に運営されています。</a:t>
            </a:r>
          </a:p>
          <a:p>
            <a:endParaRPr kumimoji="1" lang="en-US" altLang="ja-JP" sz="1200" b="1" dirty="0">
              <a:latin typeface="BIZ UDPゴシック" panose="020B0400000000000000" pitchFamily="50" charset="-128"/>
              <a:ea typeface="BIZ UDPゴシック" panose="020B0400000000000000" pitchFamily="50" charset="-128"/>
            </a:endParaRPr>
          </a:p>
          <a:p>
            <a:r>
              <a:rPr lang="ja-JP" altLang="en-US" sz="900" dirty="0">
                <a:latin typeface="BIZ UDPゴシック" panose="020B0400000000000000" pitchFamily="50" charset="-128"/>
                <a:ea typeface="BIZ UDPゴシック" panose="020B0400000000000000" pitchFamily="50" charset="-128"/>
              </a:rPr>
              <a:t>所 在 地 ：徳島市新町川周辺</a:t>
            </a:r>
          </a:p>
          <a:p>
            <a:r>
              <a:rPr lang="ja-JP" altLang="en-US" sz="900" dirty="0">
                <a:latin typeface="BIZ UDPゴシック" panose="020B0400000000000000" pitchFamily="50" charset="-128"/>
                <a:ea typeface="BIZ UDPゴシック" panose="020B0400000000000000" pitchFamily="50" charset="-128"/>
              </a:rPr>
              <a:t>所要時間：約</a:t>
            </a:r>
            <a:r>
              <a:rPr lang="en-US" altLang="ja-JP" sz="900" dirty="0">
                <a:latin typeface="BIZ UDPゴシック" panose="020B0400000000000000" pitchFamily="50" charset="-128"/>
                <a:ea typeface="BIZ UDPゴシック" panose="020B0400000000000000" pitchFamily="50" charset="-128"/>
              </a:rPr>
              <a:t>30</a:t>
            </a:r>
            <a:r>
              <a:rPr lang="ja-JP" altLang="en-US" sz="900" dirty="0">
                <a:latin typeface="BIZ UDPゴシック" panose="020B0400000000000000" pitchFamily="50" charset="-128"/>
                <a:ea typeface="BIZ UDPゴシック" panose="020B0400000000000000" pitchFamily="50" charset="-128"/>
              </a:rPr>
              <a:t>分</a:t>
            </a:r>
          </a:p>
          <a:p>
            <a:r>
              <a:rPr lang="ja-JP" altLang="en-US" sz="900" dirty="0">
                <a:latin typeface="BIZ UDPゴシック" panose="020B0400000000000000" pitchFamily="50" charset="-128"/>
                <a:ea typeface="BIZ UDPゴシック" panose="020B0400000000000000" pitchFamily="50" charset="-128"/>
              </a:rPr>
              <a:t>運航時期：通年</a:t>
            </a:r>
          </a:p>
          <a:p>
            <a:r>
              <a:rPr lang="ja-JP" altLang="en-US" sz="900" dirty="0">
                <a:latin typeface="BIZ UDPゴシック" panose="020B0400000000000000" pitchFamily="50" charset="-128"/>
                <a:ea typeface="BIZ UDPゴシック" panose="020B0400000000000000" pitchFamily="50" charset="-128"/>
              </a:rPr>
              <a:t>保 険 料 ：大人（中学生以上）６００円</a:t>
            </a:r>
          </a:p>
          <a:p>
            <a:r>
              <a:rPr lang="ja-JP" altLang="en-US" sz="900" dirty="0">
                <a:latin typeface="BIZ UDPゴシック" panose="020B0400000000000000" pitchFamily="50" charset="-128"/>
                <a:ea typeface="BIZ UDPゴシック" panose="020B0400000000000000" pitchFamily="50" charset="-128"/>
              </a:rPr>
              <a:t>受入人数：</a:t>
            </a:r>
            <a:r>
              <a:rPr lang="en-US" altLang="ja-JP" sz="900" dirty="0">
                <a:latin typeface="BIZ UDPゴシック" panose="020B0400000000000000" pitchFamily="50" charset="-128"/>
                <a:ea typeface="BIZ UDPゴシック" panose="020B0400000000000000" pitchFamily="50" charset="-128"/>
              </a:rPr>
              <a:t>12</a:t>
            </a:r>
            <a:r>
              <a:rPr lang="ja-JP" altLang="en-US" sz="900" dirty="0">
                <a:latin typeface="BIZ UDPゴシック" panose="020B0400000000000000" pitchFamily="50" charset="-128"/>
                <a:ea typeface="BIZ UDPゴシック" panose="020B0400000000000000" pitchFamily="50" charset="-128"/>
              </a:rPr>
              <a:t>名</a:t>
            </a:r>
            <a:r>
              <a:rPr lang="en-US" altLang="ja-JP" sz="900" dirty="0">
                <a:latin typeface="BIZ UDPゴシック" panose="020B0400000000000000" pitchFamily="50" charset="-128"/>
                <a:ea typeface="BIZ UDPゴシック" panose="020B0400000000000000" pitchFamily="50" charset="-128"/>
              </a:rPr>
              <a:t>×6</a:t>
            </a:r>
            <a:r>
              <a:rPr lang="ja-JP" altLang="en-US" sz="900" dirty="0">
                <a:latin typeface="BIZ UDPゴシック" panose="020B0400000000000000" pitchFamily="50" charset="-128"/>
                <a:ea typeface="BIZ UDPゴシック" panose="020B0400000000000000" pitchFamily="50" charset="-128"/>
              </a:rPr>
              <a:t>隻</a:t>
            </a:r>
          </a:p>
          <a:p>
            <a:r>
              <a:rPr lang="ja-JP" altLang="en-US" sz="900" dirty="0">
                <a:latin typeface="BIZ UDPゴシック" panose="020B0400000000000000" pitchFamily="50" charset="-128"/>
                <a:ea typeface="BIZ UDPゴシック" panose="020B0400000000000000" pitchFamily="50" charset="-128"/>
              </a:rPr>
              <a:t>連 絡 先 </a:t>
            </a:r>
            <a:r>
              <a:rPr lang="en-US" altLang="ja-JP" sz="900" dirty="0">
                <a:latin typeface="BIZ UDPゴシック" panose="020B0400000000000000" pitchFamily="50" charset="-128"/>
                <a:ea typeface="BIZ UDPゴシック" panose="020B0400000000000000" pitchFamily="50" charset="-128"/>
              </a:rPr>
              <a:t>: </a:t>
            </a:r>
            <a:r>
              <a:rPr lang="ja-JP" altLang="en-US" sz="900" dirty="0">
                <a:latin typeface="BIZ UDPゴシック" panose="020B0400000000000000" pitchFamily="50" charset="-128"/>
                <a:ea typeface="BIZ UDPゴシック" panose="020B0400000000000000" pitchFamily="50" charset="-128"/>
              </a:rPr>
              <a:t>イーストとくしま観光推進機構</a:t>
            </a:r>
          </a:p>
          <a:p>
            <a:r>
              <a:rPr lang="ja-JP" altLang="en-US" sz="900" dirty="0">
                <a:latin typeface="BIZ UDPゴシック" panose="020B0400000000000000" pitchFamily="50" charset="-128"/>
                <a:ea typeface="BIZ UDPゴシック" panose="020B0400000000000000" pitchFamily="50" charset="-128"/>
              </a:rPr>
              <a:t>電話　　</a:t>
            </a:r>
            <a:r>
              <a:rPr lang="en-US" altLang="ja-JP" sz="900" dirty="0">
                <a:latin typeface="BIZ UDPゴシック" panose="020B0400000000000000" pitchFamily="50" charset="-128"/>
                <a:ea typeface="BIZ UDPゴシック" panose="020B0400000000000000" pitchFamily="50" charset="-128"/>
              </a:rPr>
              <a:t>:088-678-2811</a:t>
            </a:r>
          </a:p>
        </p:txBody>
      </p:sp>
      <p:sp>
        <p:nvSpPr>
          <p:cNvPr id="32" name="テキスト ボックス 31">
            <a:extLst>
              <a:ext uri="{FF2B5EF4-FFF2-40B4-BE49-F238E27FC236}">
                <a16:creationId xmlns:a16="http://schemas.microsoft.com/office/drawing/2014/main" id="{D0E7F8E8-0F41-874A-AF94-106396A7E374}"/>
              </a:ext>
            </a:extLst>
          </p:cNvPr>
          <p:cNvSpPr txBox="1"/>
          <p:nvPr/>
        </p:nvSpPr>
        <p:spPr>
          <a:xfrm>
            <a:off x="5019964" y="3818401"/>
            <a:ext cx="4770466" cy="646331"/>
          </a:xfrm>
          <a:prstGeom prst="rect">
            <a:avLst/>
          </a:prstGeom>
          <a:noFill/>
        </p:spPr>
        <p:txBody>
          <a:bodyPr wrap="square" rtlCol="0">
            <a:spAutoFit/>
          </a:bodyPr>
          <a:lstStyle/>
          <a:p>
            <a:r>
              <a:rPr lang="ja-JP" altLang="en-US" sz="1200" b="1" dirty="0">
                <a:solidFill>
                  <a:schemeClr val="accent5">
                    <a:lumMod val="50000"/>
                  </a:schemeClr>
                </a:solidFill>
                <a:latin typeface="BIZ UDPゴシック" panose="020B0400000000000000" pitchFamily="50" charset="-128"/>
                <a:ea typeface="BIZ UDPゴシック" panose="020B0400000000000000" pitchFamily="50" charset="-128"/>
              </a:rPr>
              <a:t>徳島県に位置する温泉山安楽寺は、四国八十八ヶ所の第六番札所で、一番初めに出てくる宿坊であり、四百年前からお遍路さんに親しまれております。</a:t>
            </a:r>
          </a:p>
        </p:txBody>
      </p:sp>
      <p:sp>
        <p:nvSpPr>
          <p:cNvPr id="33" name="テキスト ボックス 32">
            <a:extLst>
              <a:ext uri="{FF2B5EF4-FFF2-40B4-BE49-F238E27FC236}">
                <a16:creationId xmlns:a16="http://schemas.microsoft.com/office/drawing/2014/main" id="{5860800E-E62D-8C45-B88E-50E21878661D}"/>
              </a:ext>
            </a:extLst>
          </p:cNvPr>
          <p:cNvSpPr txBox="1"/>
          <p:nvPr/>
        </p:nvSpPr>
        <p:spPr>
          <a:xfrm>
            <a:off x="4986868" y="3446675"/>
            <a:ext cx="4911436" cy="371183"/>
          </a:xfrm>
          <a:prstGeom prst="rect">
            <a:avLst/>
          </a:prstGeom>
          <a:solidFill>
            <a:srgbClr val="F77014"/>
          </a:solidFill>
        </p:spPr>
        <p:txBody>
          <a:bodyPr wrap="square" bIns="46800" rtlCol="0" anchor="ctr" anchorCtr="0">
            <a:noAutofit/>
          </a:bodyPr>
          <a:lstStyle/>
          <a:p>
            <a:r>
              <a:rPr lang="ja-JP" altLang="en-US" sz="1400" b="1" dirty="0">
                <a:solidFill>
                  <a:schemeClr val="bg1"/>
                </a:solidFill>
                <a:latin typeface="BIZ UDPゴシック" panose="020B0400000000000000" pitchFamily="50" charset="-128"/>
                <a:ea typeface="BIZ UDPゴシック" panose="020B0400000000000000" pitchFamily="50" charset="-128"/>
              </a:rPr>
              <a:t>四国八十八ヶ所霊場の第六番札所　</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安楽寺</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（上板町）</a:t>
            </a:r>
            <a:endParaRPr kumimoji="1" lang="en-US" altLang="ja-JP" sz="1600" b="1" dirty="0">
              <a:solidFill>
                <a:schemeClr val="bg1"/>
              </a:solidFill>
              <a:latin typeface="BIZ UDPゴシック" panose="020B0400000000000000" pitchFamily="50" charset="-128"/>
              <a:ea typeface="BIZ UDPゴシック" panose="020B0400000000000000" pitchFamily="50" charset="-128"/>
            </a:endParaRPr>
          </a:p>
        </p:txBody>
      </p:sp>
      <p:sp>
        <p:nvSpPr>
          <p:cNvPr id="36" name="テキスト ボックス 35">
            <a:extLst>
              <a:ext uri="{FF2B5EF4-FFF2-40B4-BE49-F238E27FC236}">
                <a16:creationId xmlns:a16="http://schemas.microsoft.com/office/drawing/2014/main" id="{8720A42A-9F48-D540-95FA-AECA99D32D8E}"/>
              </a:ext>
            </a:extLst>
          </p:cNvPr>
          <p:cNvSpPr txBox="1"/>
          <p:nvPr/>
        </p:nvSpPr>
        <p:spPr>
          <a:xfrm>
            <a:off x="5019963" y="4587888"/>
            <a:ext cx="4770466" cy="2046714"/>
          </a:xfrm>
          <a:prstGeom prst="rect">
            <a:avLst/>
          </a:prstGeom>
          <a:solidFill>
            <a:srgbClr val="E0ECE2"/>
          </a:solidFill>
          <a:ln>
            <a:solidFill>
              <a:srgbClr val="598D63"/>
            </a:solidFill>
          </a:ln>
        </p:spPr>
        <p:txBody>
          <a:bodyPr wrap="square" rtlCol="0">
            <a:spAutoFit/>
          </a:bodyPr>
          <a:lstStyle/>
          <a:p>
            <a:r>
              <a:rPr kumimoji="1" lang="ja-JP" altLang="en-US" sz="1200" b="1" dirty="0">
                <a:latin typeface="BIZ UDPゴシック" panose="020B0400000000000000" pitchFamily="50" charset="-128"/>
                <a:ea typeface="BIZ UDPゴシック" panose="020B0400000000000000" pitchFamily="50" charset="-128"/>
              </a:rPr>
              <a:t>安楽寺（上板町）</a:t>
            </a:r>
            <a:endParaRPr kumimoji="1" lang="en-US" altLang="ja-JP" sz="1200" b="1" dirty="0">
              <a:latin typeface="BIZ UDPゴシック" panose="020B0400000000000000" pitchFamily="50" charset="-128"/>
              <a:ea typeface="BIZ UDPゴシック" panose="020B0400000000000000" pitchFamily="50" charset="-128"/>
            </a:endParaRPr>
          </a:p>
          <a:p>
            <a:endParaRPr lang="en-US" altLang="ja-JP" sz="1000" dirty="0">
              <a:latin typeface="BIZ UDPゴシック" panose="020B0400000000000000" pitchFamily="50" charset="-128"/>
              <a:ea typeface="BIZ UDPゴシック" panose="020B0400000000000000" pitchFamily="50" charset="-128"/>
            </a:endParaRPr>
          </a:p>
          <a:p>
            <a:r>
              <a:rPr lang="ja-JP" altLang="en-US" sz="1000" dirty="0">
                <a:latin typeface="BIZ UDPゴシック" panose="020B0400000000000000" pitchFamily="50" charset="-128"/>
                <a:ea typeface="BIZ UDPゴシック" panose="020B0400000000000000" pitchFamily="50" charset="-128"/>
              </a:rPr>
              <a:t>万病に効果のある霊泉が湧き出ていたことから弘法大師様が名付けた「温泉山 安楽寺」は、御本尊「薬師如来様」、「金剛宝拝殿の弘法大師様御一代記」、「厄除けのさか松」など、見どころの多いお寺です。</a:t>
            </a:r>
            <a:endParaRPr lang="en-US" altLang="ja-JP" sz="1000" dirty="0">
              <a:latin typeface="BIZ UDPゴシック" panose="020B0400000000000000" pitchFamily="50" charset="-128"/>
              <a:ea typeface="BIZ UDPゴシック" panose="020B0400000000000000" pitchFamily="50" charset="-128"/>
            </a:endParaRPr>
          </a:p>
          <a:p>
            <a:r>
              <a:rPr lang="ja-JP" altLang="en-US" sz="1000" dirty="0">
                <a:latin typeface="BIZ UDPゴシック" panose="020B0400000000000000" pitchFamily="50" charset="-128"/>
                <a:ea typeface="BIZ UDPゴシック" panose="020B0400000000000000" pitchFamily="50" charset="-128"/>
              </a:rPr>
              <a:t>多宝塔では、四国八十八カ所の「お砂ふみ」をすることができ、お遍路を全周したことと同じ功徳が得られるとされています。</a:t>
            </a:r>
            <a:endParaRPr lang="en-US" altLang="ja-JP" sz="1000" dirty="0">
              <a:latin typeface="BIZ UDPゴシック" panose="020B0400000000000000" pitchFamily="50" charset="-128"/>
              <a:ea typeface="BIZ UDPゴシック" panose="020B0400000000000000" pitchFamily="50" charset="-128"/>
            </a:endParaRPr>
          </a:p>
          <a:p>
            <a:r>
              <a:rPr lang="ja-JP" altLang="en-US" sz="1000" dirty="0">
                <a:latin typeface="BIZ UDPゴシック" panose="020B0400000000000000" pitchFamily="50" charset="-128"/>
                <a:ea typeface="BIZ UDPゴシック" panose="020B0400000000000000" pitchFamily="50" charset="-128"/>
              </a:rPr>
              <a:t>他にも大師堂や庭園など見どころが多いお寺です。</a:t>
            </a:r>
          </a:p>
          <a:p>
            <a:br>
              <a:rPr lang="en-US" altLang="ja-JP" sz="900" dirty="0">
                <a:latin typeface="BIZ UDPゴシック" panose="020B0400000000000000" pitchFamily="50" charset="-128"/>
                <a:ea typeface="BIZ UDPゴシック" panose="020B0400000000000000" pitchFamily="50" charset="-128"/>
              </a:rPr>
            </a:br>
            <a:r>
              <a:rPr lang="ja-JP" altLang="en-US" sz="900" dirty="0">
                <a:latin typeface="BIZ UDPゴシック" panose="020B0400000000000000" pitchFamily="50" charset="-128"/>
                <a:ea typeface="BIZ UDPゴシック" panose="020B0400000000000000" pitchFamily="50" charset="-128"/>
              </a:rPr>
              <a:t>所 在 地 ：徳島県板野郡上板町字寺の西北</a:t>
            </a:r>
            <a:r>
              <a:rPr lang="en-US" altLang="ja-JP" sz="900" dirty="0">
                <a:latin typeface="BIZ UDPゴシック" panose="020B0400000000000000" pitchFamily="50" charset="-128"/>
                <a:ea typeface="BIZ UDPゴシック" panose="020B0400000000000000" pitchFamily="50" charset="-128"/>
              </a:rPr>
              <a:t>8</a:t>
            </a:r>
          </a:p>
          <a:p>
            <a:r>
              <a:rPr lang="ja-JP" altLang="en-US" sz="900" dirty="0">
                <a:latin typeface="BIZ UDPゴシック" panose="020B0400000000000000" pitchFamily="50" charset="-128"/>
                <a:ea typeface="BIZ UDPゴシック" panose="020B0400000000000000" pitchFamily="50" charset="-128"/>
              </a:rPr>
              <a:t>所要時間：約</a:t>
            </a:r>
            <a:r>
              <a:rPr lang="en-US" altLang="ja-JP" sz="900" dirty="0">
                <a:latin typeface="BIZ UDPゴシック" panose="020B0400000000000000" pitchFamily="50" charset="-128"/>
                <a:ea typeface="BIZ UDPゴシック" panose="020B0400000000000000" pitchFamily="50" charset="-128"/>
              </a:rPr>
              <a:t>30</a:t>
            </a:r>
            <a:r>
              <a:rPr lang="ja-JP" altLang="en-US" sz="900" dirty="0">
                <a:latin typeface="BIZ UDPゴシック" panose="020B0400000000000000" pitchFamily="50" charset="-128"/>
                <a:ea typeface="BIZ UDPゴシック" panose="020B0400000000000000" pitchFamily="50" charset="-128"/>
              </a:rPr>
              <a:t>分　</a:t>
            </a:r>
          </a:p>
          <a:p>
            <a:r>
              <a:rPr lang="ja-JP" altLang="en-US" sz="900" dirty="0">
                <a:latin typeface="BIZ UDPゴシック" panose="020B0400000000000000" pitchFamily="50" charset="-128"/>
                <a:ea typeface="BIZ UDPゴシック" panose="020B0400000000000000" pitchFamily="50" charset="-128"/>
              </a:rPr>
              <a:t>収容人数： １</a:t>
            </a:r>
            <a:r>
              <a:rPr lang="en-US" altLang="ja-JP" sz="900" dirty="0">
                <a:latin typeface="BIZ UDPゴシック" panose="020B0400000000000000" pitchFamily="50" charset="-128"/>
                <a:ea typeface="BIZ UDPゴシック" panose="020B0400000000000000" pitchFamily="50" charset="-128"/>
              </a:rPr>
              <a:t>00</a:t>
            </a:r>
            <a:r>
              <a:rPr lang="ja-JP" altLang="en-US" sz="900" dirty="0">
                <a:latin typeface="BIZ UDPゴシック" panose="020B0400000000000000" pitchFamily="50" charset="-128"/>
                <a:ea typeface="BIZ UDPゴシック" panose="020B0400000000000000" pitchFamily="50" charset="-128"/>
              </a:rPr>
              <a:t>名　</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宿坊</a:t>
            </a:r>
          </a:p>
          <a:p>
            <a:r>
              <a:rPr lang="ja-JP" altLang="en-US" sz="900" dirty="0">
                <a:latin typeface="BIZ UDPゴシック" panose="020B0400000000000000" pitchFamily="50" charset="-128"/>
                <a:ea typeface="BIZ UDPゴシック" panose="020B0400000000000000" pitchFamily="50" charset="-128"/>
              </a:rPr>
              <a:t>連 絡 先 ：電話</a:t>
            </a:r>
            <a:r>
              <a:rPr lang="en-US" altLang="ja-JP" sz="900" dirty="0">
                <a:latin typeface="BIZ UDPゴシック" panose="020B0400000000000000" pitchFamily="50" charset="-128"/>
                <a:ea typeface="BIZ UDPゴシック" panose="020B0400000000000000" pitchFamily="50" charset="-128"/>
              </a:rPr>
              <a:t>:088-694-2046</a:t>
            </a:r>
          </a:p>
        </p:txBody>
      </p:sp>
      <p:pic>
        <p:nvPicPr>
          <p:cNvPr id="3" name="図 2">
            <a:extLst>
              <a:ext uri="{FF2B5EF4-FFF2-40B4-BE49-F238E27FC236}">
                <a16:creationId xmlns:a16="http://schemas.microsoft.com/office/drawing/2014/main" id="{25E496E9-21FC-A524-076B-8B97207FFE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2701" y="300156"/>
            <a:ext cx="4952999" cy="3128844"/>
          </a:xfrm>
          <a:prstGeom prst="rect">
            <a:avLst/>
          </a:prstGeom>
        </p:spPr>
      </p:pic>
      <p:grpSp>
        <p:nvGrpSpPr>
          <p:cNvPr id="10" name="グループ化 9">
            <a:extLst>
              <a:ext uri="{FF2B5EF4-FFF2-40B4-BE49-F238E27FC236}">
                <a16:creationId xmlns:a16="http://schemas.microsoft.com/office/drawing/2014/main" id="{EC6E6089-D4B5-CF3C-722C-0390F9D14DEB}"/>
              </a:ext>
            </a:extLst>
          </p:cNvPr>
          <p:cNvGrpSpPr/>
          <p:nvPr/>
        </p:nvGrpSpPr>
        <p:grpSpPr>
          <a:xfrm rot="900000">
            <a:off x="4122582" y="366218"/>
            <a:ext cx="716956" cy="666399"/>
            <a:chOff x="2505693" y="-1127064"/>
            <a:chExt cx="716956" cy="666399"/>
          </a:xfrm>
          <a:effectLst>
            <a:outerShdw blurRad="50800" dist="38100" dir="2700000" algn="tl" rotWithShape="0">
              <a:prstClr val="black">
                <a:alpha val="40000"/>
              </a:prstClr>
            </a:outerShdw>
          </a:effectLst>
        </p:grpSpPr>
        <p:sp>
          <p:nvSpPr>
            <p:cNvPr id="11" name="楕円 10">
              <a:extLst>
                <a:ext uri="{FF2B5EF4-FFF2-40B4-BE49-F238E27FC236}">
                  <a16:creationId xmlns:a16="http://schemas.microsoft.com/office/drawing/2014/main" id="{47106350-2124-1DBA-582E-DC3902127371}"/>
                </a:ext>
              </a:extLst>
            </p:cNvPr>
            <p:cNvSpPr/>
            <p:nvPr/>
          </p:nvSpPr>
          <p:spPr>
            <a:xfrm>
              <a:off x="2505693" y="-1127064"/>
              <a:ext cx="666399" cy="666399"/>
            </a:xfrm>
            <a:prstGeom prst="ellipse">
              <a:avLst/>
            </a:prstGeom>
            <a:solidFill>
              <a:srgbClr val="FFC000"/>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a:extLst>
                <a:ext uri="{FF2B5EF4-FFF2-40B4-BE49-F238E27FC236}">
                  <a16:creationId xmlns:a16="http://schemas.microsoft.com/office/drawing/2014/main" id="{71D89CD1-9388-9E7A-C37C-DFB361561E0D}"/>
                </a:ext>
              </a:extLst>
            </p:cNvPr>
            <p:cNvSpPr txBox="1"/>
            <p:nvPr/>
          </p:nvSpPr>
          <p:spPr>
            <a:xfrm>
              <a:off x="2505693" y="-993423"/>
              <a:ext cx="716956" cy="371183"/>
            </a:xfrm>
            <a:prstGeom prst="rect">
              <a:avLst/>
            </a:prstGeom>
            <a:noFill/>
          </p:spPr>
          <p:txBody>
            <a:bodyPr wrap="square" bIns="46800" rtlCol="0" anchor="ctr" anchorCtr="0">
              <a:noAutofit/>
            </a:bodyPr>
            <a:lstStyle/>
            <a:p>
              <a:r>
                <a:rPr kumimoji="1" lang="ja-JP" altLang="en-US" sz="2000" b="1" dirty="0">
                  <a:latin typeface="BIZ UDPゴシック" panose="020B0400000000000000" pitchFamily="50" charset="-128"/>
                  <a:ea typeface="BIZ UDPゴシック" panose="020B0400000000000000" pitchFamily="50" charset="-128"/>
                </a:rPr>
                <a:t>体験</a:t>
              </a:r>
            </a:p>
          </p:txBody>
        </p:sp>
      </p:grpSp>
      <p:pic>
        <p:nvPicPr>
          <p:cNvPr id="2" name="図 1">
            <a:extLst>
              <a:ext uri="{FF2B5EF4-FFF2-40B4-BE49-F238E27FC236}">
                <a16:creationId xmlns:a16="http://schemas.microsoft.com/office/drawing/2014/main" id="{6A9C6853-FE3D-4D0E-5DC6-91713C3D218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a:off x="2438400" y="5449571"/>
            <a:ext cx="1463734" cy="937552"/>
          </a:xfrm>
          <a:prstGeom prst="rect">
            <a:avLst/>
          </a:prstGeom>
        </p:spPr>
      </p:pic>
      <p:grpSp>
        <p:nvGrpSpPr>
          <p:cNvPr id="6" name="グループ化 5">
            <a:extLst>
              <a:ext uri="{FF2B5EF4-FFF2-40B4-BE49-F238E27FC236}">
                <a16:creationId xmlns:a16="http://schemas.microsoft.com/office/drawing/2014/main" id="{BF060CF5-B26E-1B27-3819-0C09336361B2}"/>
              </a:ext>
            </a:extLst>
          </p:cNvPr>
          <p:cNvGrpSpPr/>
          <p:nvPr/>
        </p:nvGrpSpPr>
        <p:grpSpPr>
          <a:xfrm rot="900000">
            <a:off x="9054273" y="366216"/>
            <a:ext cx="716956" cy="666399"/>
            <a:chOff x="2505693" y="-1127064"/>
            <a:chExt cx="716956" cy="666399"/>
          </a:xfrm>
        </p:grpSpPr>
        <p:sp>
          <p:nvSpPr>
            <p:cNvPr id="7" name="楕円 6">
              <a:extLst>
                <a:ext uri="{FF2B5EF4-FFF2-40B4-BE49-F238E27FC236}">
                  <a16:creationId xmlns:a16="http://schemas.microsoft.com/office/drawing/2014/main" id="{21C3F3C6-C59D-2ED4-E6AD-C50FE9FB1C3D}"/>
                </a:ext>
              </a:extLst>
            </p:cNvPr>
            <p:cNvSpPr/>
            <p:nvPr/>
          </p:nvSpPr>
          <p:spPr>
            <a:xfrm>
              <a:off x="2505693" y="-1127064"/>
              <a:ext cx="666399" cy="666399"/>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C35B6F35-5BF8-467A-6275-82DAAEB12A91}"/>
                </a:ext>
              </a:extLst>
            </p:cNvPr>
            <p:cNvSpPr txBox="1"/>
            <p:nvPr/>
          </p:nvSpPr>
          <p:spPr>
            <a:xfrm>
              <a:off x="2505693" y="-993423"/>
              <a:ext cx="716956" cy="371183"/>
            </a:xfrm>
            <a:prstGeom prst="rect">
              <a:avLst/>
            </a:prstGeom>
            <a:noFill/>
          </p:spPr>
          <p:txBody>
            <a:bodyPr wrap="square" bIns="46800" rtlCol="0" anchor="ctr" anchorCtr="0">
              <a:noAutofit/>
            </a:bodyPr>
            <a:lstStyle/>
            <a:p>
              <a:r>
                <a:rPr kumimoji="1" lang="ja-JP" altLang="en-US" sz="2000" b="1" dirty="0">
                  <a:latin typeface="BIZ UDPゴシック" panose="020B0400000000000000" pitchFamily="50" charset="-128"/>
                  <a:ea typeface="BIZ UDPゴシック" panose="020B0400000000000000" pitchFamily="50" charset="-128"/>
                </a:rPr>
                <a:t>見学</a:t>
              </a:r>
            </a:p>
          </p:txBody>
        </p:sp>
      </p:grpSp>
      <p:pic>
        <p:nvPicPr>
          <p:cNvPr id="5" name="図 4" descr="QR コード&#10;&#10;自動的に生成された説明">
            <a:extLst>
              <a:ext uri="{FF2B5EF4-FFF2-40B4-BE49-F238E27FC236}">
                <a16:creationId xmlns:a16="http://schemas.microsoft.com/office/drawing/2014/main" id="{8093A600-873D-684F-C655-0460E5E537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9428" y="5687498"/>
            <a:ext cx="885714" cy="885714"/>
          </a:xfrm>
          <a:prstGeom prst="rect">
            <a:avLst/>
          </a:prstGeom>
        </p:spPr>
      </p:pic>
      <p:pic>
        <p:nvPicPr>
          <p:cNvPr id="15" name="図 14" descr="QR コード&#10;&#10;自動的に生成された説明">
            <a:extLst>
              <a:ext uri="{FF2B5EF4-FFF2-40B4-BE49-F238E27FC236}">
                <a16:creationId xmlns:a16="http://schemas.microsoft.com/office/drawing/2014/main" id="{B80C5759-4AD9-385A-9BA7-C2E52658A0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2468" y="5510262"/>
            <a:ext cx="816170" cy="816170"/>
          </a:xfrm>
          <a:prstGeom prst="rect">
            <a:avLst/>
          </a:prstGeom>
        </p:spPr>
      </p:pic>
    </p:spTree>
    <p:extLst>
      <p:ext uri="{BB962C8B-B14F-4D97-AF65-F5344CB8AC3E}">
        <p14:creationId xmlns:p14="http://schemas.microsoft.com/office/powerpoint/2010/main" val="2086974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3031C76F-86CC-CD4E-AFDD-35483ADA06CD}"/>
              </a:ext>
            </a:extLst>
          </p:cNvPr>
          <p:cNvSpPr txBox="1"/>
          <p:nvPr/>
        </p:nvSpPr>
        <p:spPr>
          <a:xfrm>
            <a:off x="60748" y="4310061"/>
            <a:ext cx="4874798" cy="2323713"/>
          </a:xfrm>
          <a:prstGeom prst="rect">
            <a:avLst/>
          </a:prstGeom>
          <a:solidFill>
            <a:srgbClr val="E0ECE2"/>
          </a:solidFill>
          <a:ln>
            <a:solidFill>
              <a:srgbClr val="598D63"/>
            </a:solidFill>
          </a:ln>
        </p:spPr>
        <p:txBody>
          <a:bodyPr wrap="square" rtlCol="0">
            <a:spAutoFit/>
          </a:bodyPr>
          <a:lstStyle/>
          <a:p>
            <a:r>
              <a:rPr kumimoji="1" lang="ja-JP" altLang="en-US" sz="1200" b="1" dirty="0">
                <a:latin typeface="BIZ UDPゴシック" panose="020B0400000000000000" pitchFamily="50" charset="-128"/>
                <a:ea typeface="BIZ UDPゴシック" panose="020B0400000000000000" pitchFamily="50" charset="-128"/>
              </a:rPr>
              <a:t>日和佐うみがめ博物館カレッタ（美波町）</a:t>
            </a:r>
            <a:endParaRPr kumimoji="1" lang="en-US" altLang="ja-JP" sz="1200" b="1" dirty="0">
              <a:latin typeface="BIZ UDPゴシック" panose="020B0400000000000000" pitchFamily="50" charset="-128"/>
              <a:ea typeface="BIZ UDPゴシック" panose="020B0400000000000000" pitchFamily="50" charset="-128"/>
            </a:endParaRPr>
          </a:p>
          <a:p>
            <a:r>
              <a:rPr lang="ja-JP" altLang="en-US" sz="1000" dirty="0">
                <a:latin typeface="BIZ UDPゴシック" panose="020B0400000000000000" pitchFamily="50" charset="-128"/>
                <a:ea typeface="BIZ UDPゴシック" panose="020B0400000000000000" pitchFamily="50" charset="-128"/>
              </a:rPr>
              <a:t>日和佐がウミガメの町となるきっかけは、昭和</a:t>
            </a:r>
            <a:r>
              <a:rPr lang="en-US" altLang="ja-JP" sz="1000" dirty="0">
                <a:latin typeface="BIZ UDPゴシック" panose="020B0400000000000000" pitchFamily="50" charset="-128"/>
                <a:ea typeface="BIZ UDPゴシック" panose="020B0400000000000000" pitchFamily="50" charset="-128"/>
              </a:rPr>
              <a:t>25</a:t>
            </a:r>
            <a:r>
              <a:rPr lang="ja-JP" altLang="en-US" sz="1000" dirty="0">
                <a:latin typeface="BIZ UDPゴシック" panose="020B0400000000000000" pitchFamily="50" charset="-128"/>
                <a:ea typeface="BIZ UDPゴシック" panose="020B0400000000000000" pitchFamily="50" charset="-128"/>
              </a:rPr>
              <a:t>年に日和佐中学校の先生と生徒で「ウミガメ研究会」発足し、産卵回数の記録や飼育研究を始めたことです。後に町へと引き継ぎを行い、水族館で飼育が行われ、現在に至ります。現在では</a:t>
            </a:r>
            <a:r>
              <a:rPr lang="en-US" altLang="ja-JP" sz="1000" dirty="0">
                <a:latin typeface="BIZ UDPゴシック" panose="020B0400000000000000" pitchFamily="50" charset="-128"/>
                <a:ea typeface="BIZ UDPゴシック" panose="020B0400000000000000" pitchFamily="50" charset="-128"/>
              </a:rPr>
              <a:t>0</a:t>
            </a:r>
            <a:r>
              <a:rPr lang="ja-JP" altLang="en-US" sz="1000" dirty="0">
                <a:latin typeface="BIZ UDPゴシック" panose="020B0400000000000000" pitchFamily="50" charset="-128"/>
                <a:ea typeface="BIZ UDPゴシック" panose="020B0400000000000000" pitchFamily="50" charset="-128"/>
              </a:rPr>
              <a:t>～</a:t>
            </a:r>
            <a:r>
              <a:rPr lang="en-US" altLang="ja-JP" sz="1000" dirty="0">
                <a:latin typeface="BIZ UDPゴシック" panose="020B0400000000000000" pitchFamily="50" charset="-128"/>
                <a:ea typeface="BIZ UDPゴシック" panose="020B0400000000000000" pitchFamily="50" charset="-128"/>
              </a:rPr>
              <a:t>3</a:t>
            </a:r>
            <a:r>
              <a:rPr lang="ja-JP" altLang="en-US" sz="1000" dirty="0">
                <a:latin typeface="BIZ UDPゴシック" panose="020B0400000000000000" pitchFamily="50" charset="-128"/>
                <a:ea typeface="BIZ UDPゴシック" panose="020B0400000000000000" pitchFamily="50" charset="-128"/>
              </a:rPr>
              <a:t>歳のかわいい「子ガメ水槽」やウミガメが泳ぐ姿を見学できる「ただよううみがめ館」、ウミガメにおやつをあげることができる「大ガメプール」があります。ウミガメ以外にもリクガメや淡水ガメなど約１５種類飼育されています。また、産卵地とされて</a:t>
            </a:r>
            <a:r>
              <a:rPr lang="ja-JP" altLang="en-US" sz="1000">
                <a:latin typeface="BIZ UDPゴシック" panose="020B0400000000000000" pitchFamily="50" charset="-128"/>
                <a:ea typeface="BIZ UDPゴシック" panose="020B0400000000000000" pitchFamily="50" charset="-128"/>
              </a:rPr>
              <a:t>いる大浜海岸を</a:t>
            </a:r>
            <a:r>
              <a:rPr lang="ja-JP" altLang="en-US" sz="1000" dirty="0">
                <a:latin typeface="BIZ UDPゴシック" panose="020B0400000000000000" pitchFamily="50" charset="-128"/>
                <a:ea typeface="BIZ UDPゴシック" panose="020B0400000000000000" pitchFamily="50" charset="-128"/>
              </a:rPr>
              <a:t>一望できる展望台などもあります。</a:t>
            </a:r>
          </a:p>
          <a:p>
            <a:r>
              <a:rPr lang="ja-JP" altLang="en-US" sz="900" dirty="0">
                <a:latin typeface="BIZ UDPゴシック" panose="020B0400000000000000" pitchFamily="50" charset="-128"/>
                <a:ea typeface="BIZ UDPゴシック" panose="020B0400000000000000" pitchFamily="50" charset="-128"/>
              </a:rPr>
              <a:t>所 在 地 ： 徳島県海部郡美波町日和佐浦</a:t>
            </a:r>
            <a:r>
              <a:rPr lang="en-US" altLang="ja-JP" sz="900" dirty="0">
                <a:latin typeface="BIZ UDPゴシック" panose="020B0400000000000000" pitchFamily="50" charset="-128"/>
                <a:ea typeface="BIZ UDPゴシック" panose="020B0400000000000000" pitchFamily="50" charset="-128"/>
              </a:rPr>
              <a:t>370-4</a:t>
            </a:r>
          </a:p>
          <a:p>
            <a:r>
              <a:rPr lang="ja-JP" altLang="en-US" sz="900" dirty="0">
                <a:latin typeface="BIZ UDPゴシック" panose="020B0400000000000000" pitchFamily="50" charset="-128"/>
                <a:ea typeface="BIZ UDPゴシック" panose="020B0400000000000000" pitchFamily="50" charset="-128"/>
              </a:rPr>
              <a:t>所要時間：約</a:t>
            </a:r>
            <a:r>
              <a:rPr lang="en-US" altLang="ja-JP" sz="900" dirty="0">
                <a:latin typeface="BIZ UDPゴシック" panose="020B0400000000000000" pitchFamily="50" charset="-128"/>
                <a:ea typeface="BIZ UDPゴシック" panose="020B0400000000000000" pitchFamily="50" charset="-128"/>
              </a:rPr>
              <a:t>60</a:t>
            </a:r>
            <a:r>
              <a:rPr lang="ja-JP" altLang="en-US" sz="900" dirty="0">
                <a:latin typeface="BIZ UDPゴシック" panose="020B0400000000000000" pitchFamily="50" charset="-128"/>
                <a:ea typeface="BIZ UDPゴシック" panose="020B0400000000000000" pitchFamily="50" charset="-128"/>
              </a:rPr>
              <a:t>分　</a:t>
            </a:r>
          </a:p>
          <a:p>
            <a:r>
              <a:rPr lang="ja-JP" altLang="en-US" sz="900" dirty="0">
                <a:latin typeface="BIZ UDPゴシック" panose="020B0400000000000000" pitchFamily="50" charset="-128"/>
                <a:ea typeface="BIZ UDPゴシック" panose="020B0400000000000000" pitchFamily="50" charset="-128"/>
              </a:rPr>
              <a:t>休 館 日 ：月曜日（祝日は開館、翌日が休館）</a:t>
            </a:r>
          </a:p>
          <a:p>
            <a:r>
              <a:rPr lang="ja-JP" altLang="en-US" sz="900" dirty="0">
                <a:latin typeface="BIZ UDPゴシック" panose="020B0400000000000000" pitchFamily="50" charset="-128"/>
                <a:ea typeface="BIZ UDPゴシック" panose="020B0400000000000000" pitchFamily="50" charset="-128"/>
              </a:rPr>
              <a:t>入 館 料 ：大人</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高校生含む</a:t>
            </a:r>
            <a:r>
              <a:rPr lang="en-US" altLang="ja-JP" sz="900" dirty="0">
                <a:latin typeface="BIZ UDPゴシック" panose="020B0400000000000000" pitchFamily="50" charset="-128"/>
                <a:ea typeface="BIZ UDPゴシック" panose="020B0400000000000000" pitchFamily="50" charset="-128"/>
              </a:rPr>
              <a:t>)1,000</a:t>
            </a:r>
            <a:r>
              <a:rPr lang="ja-JP" altLang="en-US" sz="900" dirty="0">
                <a:latin typeface="BIZ UDPゴシック" panose="020B0400000000000000" pitchFamily="50" charset="-128"/>
                <a:ea typeface="BIZ UDPゴシック" panose="020B0400000000000000" pitchFamily="50" charset="-128"/>
              </a:rPr>
              <a:t>円（</a:t>
            </a:r>
            <a:r>
              <a:rPr lang="en-US" altLang="ja-JP" sz="900" dirty="0">
                <a:latin typeface="BIZ UDPゴシック" panose="020B0400000000000000" pitchFamily="50" charset="-128"/>
                <a:ea typeface="BIZ UDPゴシック" panose="020B0400000000000000" pitchFamily="50" charset="-128"/>
              </a:rPr>
              <a:t>800</a:t>
            </a:r>
            <a:r>
              <a:rPr lang="ja-JP" altLang="en-US" sz="900" dirty="0">
                <a:latin typeface="BIZ UDPゴシック" panose="020B0400000000000000" pitchFamily="50" charset="-128"/>
                <a:ea typeface="BIZ UDPゴシック" panose="020B0400000000000000" pitchFamily="50" charset="-128"/>
              </a:rPr>
              <a:t>円）</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中学生</a:t>
            </a:r>
            <a:r>
              <a:rPr lang="en-US" altLang="ja-JP" sz="900" dirty="0">
                <a:latin typeface="BIZ UDPゴシック" panose="020B0400000000000000" pitchFamily="50" charset="-128"/>
                <a:ea typeface="BIZ UDPゴシック" panose="020B0400000000000000" pitchFamily="50" charset="-128"/>
              </a:rPr>
              <a:t>500</a:t>
            </a:r>
            <a:r>
              <a:rPr lang="ja-JP" altLang="en-US" sz="900" dirty="0">
                <a:latin typeface="BIZ UDPゴシック" panose="020B0400000000000000" pitchFamily="50" charset="-128"/>
                <a:ea typeface="BIZ UDPゴシック" panose="020B0400000000000000" pitchFamily="50" charset="-128"/>
              </a:rPr>
              <a:t>円（</a:t>
            </a:r>
            <a:r>
              <a:rPr lang="en-US" altLang="ja-JP" sz="900" dirty="0">
                <a:latin typeface="BIZ UDPゴシック" panose="020B0400000000000000" pitchFamily="50" charset="-128"/>
                <a:ea typeface="BIZ UDPゴシック" panose="020B0400000000000000" pitchFamily="50" charset="-128"/>
              </a:rPr>
              <a:t>400</a:t>
            </a:r>
            <a:r>
              <a:rPr lang="ja-JP" altLang="en-US" sz="900" dirty="0">
                <a:latin typeface="BIZ UDPゴシック" panose="020B0400000000000000" pitchFamily="50" charset="-128"/>
                <a:ea typeface="BIZ UDPゴシック" panose="020B0400000000000000" pitchFamily="50" charset="-128"/>
              </a:rPr>
              <a:t>円）　</a:t>
            </a:r>
            <a:endParaRPr lang="en-US" altLang="ja-JP" sz="900" dirty="0">
              <a:latin typeface="BIZ UDPゴシック" panose="020B0400000000000000" pitchFamily="50" charset="-128"/>
              <a:ea typeface="BIZ UDPゴシック" panose="020B0400000000000000" pitchFamily="50" charset="-128"/>
            </a:endParaRPr>
          </a:p>
          <a:p>
            <a:r>
              <a:rPr lang="ja-JP" altLang="en-US" sz="900" dirty="0">
                <a:latin typeface="BIZ UDPゴシック" panose="020B0400000000000000" pitchFamily="50" charset="-128"/>
                <a:ea typeface="BIZ UDPゴシック" panose="020B0400000000000000" pitchFamily="50" charset="-128"/>
              </a:rPr>
              <a:t>              小学生</a:t>
            </a:r>
            <a:r>
              <a:rPr lang="en-US" altLang="ja-JP" sz="900" dirty="0">
                <a:latin typeface="BIZ UDPゴシック" panose="020B0400000000000000" pitchFamily="50" charset="-128"/>
                <a:ea typeface="BIZ UDPゴシック" panose="020B0400000000000000" pitchFamily="50" charset="-128"/>
              </a:rPr>
              <a:t>300</a:t>
            </a:r>
            <a:r>
              <a:rPr lang="ja-JP" altLang="en-US" sz="900" dirty="0">
                <a:latin typeface="BIZ UDPゴシック" panose="020B0400000000000000" pitchFamily="50" charset="-128"/>
                <a:ea typeface="BIZ UDPゴシック" panose="020B0400000000000000" pitchFamily="50" charset="-128"/>
              </a:rPr>
              <a:t>円（</a:t>
            </a:r>
            <a:r>
              <a:rPr lang="en-US" altLang="ja-JP" sz="900" dirty="0">
                <a:latin typeface="BIZ UDPゴシック" panose="020B0400000000000000" pitchFamily="50" charset="-128"/>
                <a:ea typeface="BIZ UDPゴシック" panose="020B0400000000000000" pitchFamily="50" charset="-128"/>
              </a:rPr>
              <a:t>240</a:t>
            </a:r>
            <a:r>
              <a:rPr lang="ja-JP" altLang="en-US" sz="900" dirty="0">
                <a:latin typeface="BIZ UDPゴシック" panose="020B0400000000000000" pitchFamily="50" charset="-128"/>
                <a:ea typeface="BIZ UDPゴシック" panose="020B0400000000000000" pitchFamily="50" charset="-128"/>
              </a:rPr>
              <a:t>円）　</a:t>
            </a:r>
            <a:r>
              <a:rPr lang="en-US" altLang="ja-JP" sz="700" dirty="0">
                <a:latin typeface="BIZ UDPゴシック" panose="020B0400000000000000" pitchFamily="50" charset="-128"/>
                <a:ea typeface="BIZ UDPゴシック" panose="020B0400000000000000" pitchFamily="50" charset="-128"/>
              </a:rPr>
              <a:t>※20</a:t>
            </a:r>
            <a:r>
              <a:rPr lang="ja-JP" altLang="en-US" sz="700" dirty="0">
                <a:latin typeface="BIZ UDPゴシック" panose="020B0400000000000000" pitchFamily="50" charset="-128"/>
                <a:ea typeface="BIZ UDPゴシック" panose="020B0400000000000000" pitchFamily="50" charset="-128"/>
              </a:rPr>
              <a:t>名以上は団体料金</a:t>
            </a:r>
          </a:p>
          <a:p>
            <a:r>
              <a:rPr lang="ja-JP" altLang="en-US" sz="900" dirty="0">
                <a:latin typeface="BIZ UDPゴシック" panose="020B0400000000000000" pitchFamily="50" charset="-128"/>
                <a:ea typeface="BIZ UDPゴシック" panose="020B0400000000000000" pitchFamily="50" charset="-128"/>
              </a:rPr>
              <a:t>収容人数： </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ご相談ください</a:t>
            </a:r>
          </a:p>
          <a:p>
            <a:r>
              <a:rPr lang="ja-JP" altLang="en-US" sz="900" dirty="0">
                <a:latin typeface="BIZ UDPゴシック" panose="020B0400000000000000" pitchFamily="50" charset="-128"/>
                <a:ea typeface="BIZ UDPゴシック" panose="020B0400000000000000" pitchFamily="50" charset="-128"/>
              </a:rPr>
              <a:t>連 絡 先 ：電話</a:t>
            </a:r>
            <a:r>
              <a:rPr lang="en-US" altLang="ja-JP" sz="900" dirty="0">
                <a:latin typeface="BIZ UDPゴシック" panose="020B0400000000000000" pitchFamily="50" charset="-128"/>
                <a:ea typeface="BIZ UDPゴシック" panose="020B0400000000000000" pitchFamily="50" charset="-128"/>
              </a:rPr>
              <a:t>:0884-77-1110</a:t>
            </a:r>
          </a:p>
        </p:txBody>
      </p:sp>
      <p:sp>
        <p:nvSpPr>
          <p:cNvPr id="9" name="テキスト ボックス 8">
            <a:extLst>
              <a:ext uri="{FF2B5EF4-FFF2-40B4-BE49-F238E27FC236}">
                <a16:creationId xmlns:a16="http://schemas.microsoft.com/office/drawing/2014/main" id="{E66C6C12-028B-478D-95A0-9ECB2B2CC882}"/>
              </a:ext>
            </a:extLst>
          </p:cNvPr>
          <p:cNvSpPr txBox="1"/>
          <p:nvPr/>
        </p:nvSpPr>
        <p:spPr>
          <a:xfrm>
            <a:off x="41564" y="3814188"/>
            <a:ext cx="4770466" cy="461665"/>
          </a:xfrm>
          <a:prstGeom prst="rect">
            <a:avLst/>
          </a:prstGeom>
          <a:noFill/>
        </p:spPr>
        <p:txBody>
          <a:bodyPr wrap="square" rtlCol="0">
            <a:spAutoFit/>
          </a:bodyPr>
          <a:lstStyle/>
          <a:p>
            <a:r>
              <a:rPr lang="ja-JP" altLang="en-US" sz="1200" b="1" dirty="0">
                <a:solidFill>
                  <a:schemeClr val="accent5">
                    <a:lumMod val="50000"/>
                  </a:schemeClr>
                </a:solidFill>
                <a:latin typeface="BIZ UDPゴシック" panose="020B0400000000000000" pitchFamily="50" charset="-128"/>
                <a:ea typeface="BIZ UDPゴシック" panose="020B0400000000000000" pitchFamily="50" charset="-128"/>
              </a:rPr>
              <a:t>アカウミガメの産卵地として名高い美波町にある大浜海岸のそばにある、全国的にも珍しいウミガメ専門の博物館です。</a:t>
            </a:r>
            <a:endParaRPr lang="en-US" altLang="ja-JP" sz="1200" b="1" dirty="0">
              <a:solidFill>
                <a:schemeClr val="accent5">
                  <a:lumMod val="50000"/>
                </a:schemeClr>
              </a:solidFill>
              <a:latin typeface="BIZ UDPゴシック" panose="020B0400000000000000" pitchFamily="50" charset="-128"/>
              <a:ea typeface="BIZ UDPゴシック" panose="020B0400000000000000" pitchFamily="50" charset="-128"/>
            </a:endParaRPr>
          </a:p>
        </p:txBody>
      </p:sp>
      <p:sp>
        <p:nvSpPr>
          <p:cNvPr id="13" name="正方形/長方形 12">
            <a:extLst>
              <a:ext uri="{FF2B5EF4-FFF2-40B4-BE49-F238E27FC236}">
                <a16:creationId xmlns:a16="http://schemas.microsoft.com/office/drawing/2014/main" id="{CB3F8BEB-FA4A-48C6-A150-270921762E59}"/>
              </a:ext>
            </a:extLst>
          </p:cNvPr>
          <p:cNvSpPr/>
          <p:nvPr/>
        </p:nvSpPr>
        <p:spPr>
          <a:xfrm>
            <a:off x="6728165" y="6655541"/>
            <a:ext cx="2964308" cy="18466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ja-JP" sz="1000" u="sng" dirty="0">
                <a:solidFill>
                  <a:schemeClr val="tx1"/>
                </a:solidFill>
                <a:latin typeface="BIZ UDPゴシック" panose="020B0400000000000000" pitchFamily="50" charset="-128"/>
                <a:ea typeface="BIZ UDPゴシック" panose="020B0400000000000000" pitchFamily="50" charset="-128"/>
                <a:cs typeface="MS UI Gothic"/>
              </a:rPr>
              <a:t>※</a:t>
            </a:r>
            <a:r>
              <a:rPr lang="ja-JP" altLang="en-US" sz="1000" u="sng" dirty="0">
                <a:solidFill>
                  <a:schemeClr val="tx1"/>
                </a:solidFill>
                <a:latin typeface="BIZ UDPゴシック" panose="020B0400000000000000" pitchFamily="50" charset="-128"/>
                <a:ea typeface="BIZ UDPゴシック" panose="020B0400000000000000" pitchFamily="50" charset="-128"/>
                <a:cs typeface="MS UI Gothic"/>
              </a:rPr>
              <a:t>体験時間や内容は各地域によって異なります。</a:t>
            </a:r>
            <a:endParaRPr kumimoji="1" lang="ja-JP" altLang="en-US" sz="1000" u="sng" dirty="0">
              <a:solidFill>
                <a:schemeClr val="tx1"/>
              </a:solidFill>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ADFCE428-F127-4E6B-A2C3-4D3C274B6213}"/>
              </a:ext>
            </a:extLst>
          </p:cNvPr>
          <p:cNvSpPr txBox="1"/>
          <p:nvPr/>
        </p:nvSpPr>
        <p:spPr>
          <a:xfrm>
            <a:off x="41564" y="3453790"/>
            <a:ext cx="4844473" cy="371183"/>
          </a:xfrm>
          <a:prstGeom prst="rect">
            <a:avLst/>
          </a:prstGeom>
          <a:solidFill>
            <a:srgbClr val="0096D2"/>
          </a:solidFill>
        </p:spPr>
        <p:txBody>
          <a:bodyPr wrap="square" bIns="46800" rtlCol="0" anchor="ctr" anchorCtr="0">
            <a:noAutofit/>
          </a:bodyP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日和佐うみがめ博物館カレッタ</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（美波町）</a:t>
            </a:r>
          </a:p>
        </p:txBody>
      </p:sp>
      <p:sp>
        <p:nvSpPr>
          <p:cNvPr id="23" name="テキスト ボックス 22">
            <a:extLst>
              <a:ext uri="{FF2B5EF4-FFF2-40B4-BE49-F238E27FC236}">
                <a16:creationId xmlns:a16="http://schemas.microsoft.com/office/drawing/2014/main" id="{3C27B2D5-07E5-4BC7-BAAD-48E3219A6DF8}"/>
              </a:ext>
            </a:extLst>
          </p:cNvPr>
          <p:cNvSpPr txBox="1"/>
          <p:nvPr/>
        </p:nvSpPr>
        <p:spPr>
          <a:xfrm>
            <a:off x="452438" y="-20370"/>
            <a:ext cx="4269168" cy="338554"/>
          </a:xfrm>
          <a:prstGeom prst="rect">
            <a:avLst/>
          </a:prstGeom>
          <a:noFill/>
        </p:spPr>
        <p:txBody>
          <a:bodyPr wrap="square" rtlCol="0">
            <a:spAutoFit/>
          </a:bodyPr>
          <a:lstStyle/>
          <a:p>
            <a:r>
              <a:rPr kumimoji="1" lang="ja-JP" altLang="en-US" sz="1600" b="1" dirty="0">
                <a:solidFill>
                  <a:schemeClr val="bg1"/>
                </a:solidFill>
                <a:latin typeface="BIZ UDPゴシック" panose="020B0400000000000000" pitchFamily="50" charset="-128"/>
                <a:ea typeface="BIZ UDPゴシック" panose="020B0400000000000000" pitchFamily="50" charset="-128"/>
              </a:rPr>
              <a:t>徳島ならではの体験コンテンツ（南部）　</a:t>
            </a:r>
          </a:p>
        </p:txBody>
      </p:sp>
      <p:sp>
        <p:nvSpPr>
          <p:cNvPr id="32" name="テキスト ボックス 31">
            <a:extLst>
              <a:ext uri="{FF2B5EF4-FFF2-40B4-BE49-F238E27FC236}">
                <a16:creationId xmlns:a16="http://schemas.microsoft.com/office/drawing/2014/main" id="{D0E7F8E8-0F41-874A-AF94-106396A7E374}"/>
              </a:ext>
            </a:extLst>
          </p:cNvPr>
          <p:cNvSpPr txBox="1"/>
          <p:nvPr/>
        </p:nvSpPr>
        <p:spPr>
          <a:xfrm>
            <a:off x="4998853" y="3817724"/>
            <a:ext cx="4770466" cy="276999"/>
          </a:xfrm>
          <a:prstGeom prst="rect">
            <a:avLst/>
          </a:prstGeom>
          <a:noFill/>
        </p:spPr>
        <p:txBody>
          <a:bodyPr wrap="square" rtlCol="0">
            <a:spAutoFit/>
          </a:bodyPr>
          <a:lstStyle/>
          <a:p>
            <a:r>
              <a:rPr lang="ja-JP" altLang="en-US" sz="1200" b="1" dirty="0">
                <a:solidFill>
                  <a:schemeClr val="accent5">
                    <a:lumMod val="50000"/>
                  </a:schemeClr>
                </a:solidFill>
                <a:latin typeface="BIZ UDPゴシック" panose="020B0400000000000000" pitchFamily="50" charset="-128"/>
                <a:ea typeface="BIZ UDPゴシック" panose="020B0400000000000000" pitchFamily="50" charset="-128"/>
              </a:rPr>
              <a:t>牟岐町沖の無人島「牟岐（むぎ）大島」でのスノーケリング。</a:t>
            </a:r>
          </a:p>
        </p:txBody>
      </p:sp>
      <p:sp>
        <p:nvSpPr>
          <p:cNvPr id="33" name="テキスト ボックス 32">
            <a:extLst>
              <a:ext uri="{FF2B5EF4-FFF2-40B4-BE49-F238E27FC236}">
                <a16:creationId xmlns:a16="http://schemas.microsoft.com/office/drawing/2014/main" id="{5860800E-E62D-8C45-B88E-50E21878661D}"/>
              </a:ext>
            </a:extLst>
          </p:cNvPr>
          <p:cNvSpPr txBox="1"/>
          <p:nvPr/>
        </p:nvSpPr>
        <p:spPr>
          <a:xfrm>
            <a:off x="5019964" y="3453789"/>
            <a:ext cx="4886036" cy="371183"/>
          </a:xfrm>
          <a:prstGeom prst="rect">
            <a:avLst/>
          </a:prstGeom>
          <a:solidFill>
            <a:srgbClr val="0096D2"/>
          </a:solidFill>
        </p:spPr>
        <p:txBody>
          <a:bodyPr wrap="square" bIns="46800" rtlCol="0" anchor="ctr" anchorCtr="0">
            <a:noAutofit/>
          </a:bodyP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無人島牟岐大島のスノーケリング</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（牟岐町）</a:t>
            </a:r>
          </a:p>
        </p:txBody>
      </p:sp>
      <p:sp>
        <p:nvSpPr>
          <p:cNvPr id="36" name="テキスト ボックス 35">
            <a:extLst>
              <a:ext uri="{FF2B5EF4-FFF2-40B4-BE49-F238E27FC236}">
                <a16:creationId xmlns:a16="http://schemas.microsoft.com/office/drawing/2014/main" id="{8720A42A-9F48-D540-95FA-AECA99D32D8E}"/>
              </a:ext>
            </a:extLst>
          </p:cNvPr>
          <p:cNvSpPr txBox="1"/>
          <p:nvPr/>
        </p:nvSpPr>
        <p:spPr>
          <a:xfrm>
            <a:off x="5019964" y="4156173"/>
            <a:ext cx="4844472" cy="2477601"/>
          </a:xfrm>
          <a:prstGeom prst="rect">
            <a:avLst/>
          </a:prstGeom>
          <a:solidFill>
            <a:srgbClr val="E0ECE2"/>
          </a:solidFill>
          <a:ln>
            <a:solidFill>
              <a:srgbClr val="598D63"/>
            </a:solidFill>
          </a:ln>
        </p:spPr>
        <p:txBody>
          <a:bodyPr wrap="square" rtlCol="0">
            <a:spAutoFit/>
          </a:bodyPr>
          <a:lstStyle/>
          <a:p>
            <a:r>
              <a:rPr kumimoji="1" lang="ja-JP" altLang="en-US" sz="1200" b="1" dirty="0">
                <a:latin typeface="BIZ UDPゴシック" panose="020B0400000000000000" pitchFamily="50" charset="-128"/>
                <a:ea typeface="BIZ UDPゴシック" panose="020B0400000000000000" pitchFamily="50" charset="-128"/>
              </a:rPr>
              <a:t>無人島牟岐（むぎ）大島のスノーケリング</a:t>
            </a:r>
            <a:endParaRPr kumimoji="1" lang="en-US" altLang="ja-JP" sz="1200" b="1" dirty="0">
              <a:latin typeface="BIZ UDPゴシック" panose="020B0400000000000000" pitchFamily="50" charset="-128"/>
              <a:ea typeface="BIZ UDPゴシック" panose="020B0400000000000000" pitchFamily="50" charset="-128"/>
            </a:endParaRPr>
          </a:p>
          <a:p>
            <a:r>
              <a:rPr lang="ja-JP" altLang="en-US" sz="1000" dirty="0">
                <a:latin typeface="BIZ UDPゴシック" panose="020B0400000000000000" pitchFamily="50" charset="-128"/>
                <a:ea typeface="BIZ UDPゴシック" panose="020B0400000000000000" pitchFamily="50" charset="-128"/>
              </a:rPr>
              <a:t>牟岐町の沖、約</a:t>
            </a:r>
            <a:r>
              <a:rPr lang="en-US" altLang="ja-JP" sz="1000" dirty="0">
                <a:latin typeface="BIZ UDPゴシック" panose="020B0400000000000000" pitchFamily="50" charset="-128"/>
                <a:ea typeface="BIZ UDPゴシック" panose="020B0400000000000000" pitchFamily="50" charset="-128"/>
              </a:rPr>
              <a:t>8km</a:t>
            </a:r>
            <a:r>
              <a:rPr lang="ja-JP" altLang="en-US" sz="1000" dirty="0">
                <a:latin typeface="BIZ UDPゴシック" panose="020B0400000000000000" pitchFamily="50" charset="-128"/>
                <a:ea typeface="BIZ UDPゴシック" panose="020B0400000000000000" pitchFamily="50" charset="-128"/>
              </a:rPr>
              <a:t>に浮かぶ無人島「牟岐大島」でのスノーケリング、対岸の古牟岐（ふるむぎ）にある施設。貝の資料館「モラスコむぎ」で着替え、古牟岐港から渡船で約</a:t>
            </a:r>
            <a:r>
              <a:rPr lang="en-US" altLang="ja-JP" sz="1000" dirty="0">
                <a:latin typeface="BIZ UDPゴシック" panose="020B0400000000000000" pitchFamily="50" charset="-128"/>
                <a:ea typeface="BIZ UDPゴシック" panose="020B0400000000000000" pitchFamily="50" charset="-128"/>
              </a:rPr>
              <a:t>15</a:t>
            </a:r>
            <a:r>
              <a:rPr lang="ja-JP" altLang="en-US" sz="1000" dirty="0">
                <a:latin typeface="BIZ UDPゴシック" panose="020B0400000000000000" pitchFamily="50" charset="-128"/>
                <a:ea typeface="BIZ UDPゴシック" panose="020B0400000000000000" pitchFamily="50" charset="-128"/>
              </a:rPr>
              <a:t>分、牟岐大島の入り江に到着です。移動途中にはイルカが並走することもあり子どもたちの歓喜の声が響き渡ることもあります。入り江の中には、高さ約９ｍの「コブハマサンゴ」が鎮座します。このクリスマスツリーのようなサンゴは世界最大級ともいわれ、平成</a:t>
            </a:r>
            <a:r>
              <a:rPr lang="en-US" altLang="ja-JP" sz="1000" dirty="0">
                <a:latin typeface="BIZ UDPゴシック" panose="020B0400000000000000" pitchFamily="50" charset="-128"/>
                <a:ea typeface="BIZ UDPゴシック" panose="020B0400000000000000" pitchFamily="50" charset="-128"/>
              </a:rPr>
              <a:t>27</a:t>
            </a:r>
            <a:r>
              <a:rPr lang="ja-JP" altLang="en-US" sz="1000" dirty="0">
                <a:latin typeface="BIZ UDPゴシック" panose="020B0400000000000000" pitchFamily="50" charset="-128"/>
                <a:ea typeface="BIZ UDPゴシック" panose="020B0400000000000000" pitchFamily="50" charset="-128"/>
              </a:rPr>
              <a:t>年</a:t>
            </a:r>
            <a:r>
              <a:rPr lang="en-US" altLang="ja-JP" sz="1000" dirty="0">
                <a:latin typeface="BIZ UDPゴシック" panose="020B0400000000000000" pitchFamily="50" charset="-128"/>
                <a:ea typeface="BIZ UDPゴシック" panose="020B0400000000000000" pitchFamily="50" charset="-128"/>
              </a:rPr>
              <a:t>12</a:t>
            </a:r>
            <a:r>
              <a:rPr lang="ja-JP" altLang="en-US" sz="1000" dirty="0">
                <a:latin typeface="BIZ UDPゴシック" panose="020B0400000000000000" pitchFamily="50" charset="-128"/>
                <a:ea typeface="BIZ UDPゴシック" panose="020B0400000000000000" pitchFamily="50" charset="-128"/>
              </a:rPr>
              <a:t>月</a:t>
            </a:r>
            <a:r>
              <a:rPr lang="en-US" altLang="ja-JP" sz="1000" dirty="0">
                <a:latin typeface="BIZ UDPゴシック" panose="020B0400000000000000" pitchFamily="50" charset="-128"/>
                <a:ea typeface="BIZ UDPゴシック" panose="020B0400000000000000" pitchFamily="50" charset="-128"/>
              </a:rPr>
              <a:t>7</a:t>
            </a:r>
            <a:r>
              <a:rPr lang="ja-JP" altLang="en-US" sz="1000" dirty="0">
                <a:latin typeface="BIZ UDPゴシック" panose="020B0400000000000000" pitchFamily="50" charset="-128"/>
                <a:ea typeface="BIZ UDPゴシック" panose="020B0400000000000000" pitchFamily="50" charset="-128"/>
              </a:rPr>
              <a:t>日に、ユネスコの未来遺産に認定されています。無人島の入り江は水質もよく海生生物の観察には適しています。</a:t>
            </a:r>
          </a:p>
          <a:p>
            <a:br>
              <a:rPr lang="en-US" altLang="ja-JP" sz="800" dirty="0">
                <a:latin typeface="BIZ UDPゴシック" panose="020B0400000000000000" pitchFamily="50" charset="-128"/>
                <a:ea typeface="BIZ UDPゴシック" panose="020B0400000000000000" pitchFamily="50" charset="-128"/>
              </a:rPr>
            </a:br>
            <a:r>
              <a:rPr lang="ja-JP" altLang="en-US" sz="900" dirty="0">
                <a:latin typeface="BIZ UDPゴシック" panose="020B0400000000000000" pitchFamily="50" charset="-128"/>
                <a:ea typeface="BIZ UDPゴシック" panose="020B0400000000000000" pitchFamily="50" charset="-128"/>
              </a:rPr>
              <a:t>所 在 地　：徳島県海部郡牟岐町</a:t>
            </a:r>
          </a:p>
          <a:p>
            <a:r>
              <a:rPr lang="ja-JP" altLang="en-US" sz="900" dirty="0">
                <a:latin typeface="BIZ UDPゴシック" panose="020B0400000000000000" pitchFamily="50" charset="-128"/>
                <a:ea typeface="BIZ UDPゴシック" panose="020B0400000000000000" pitchFamily="50" charset="-128"/>
              </a:rPr>
              <a:t>所要時間　：　</a:t>
            </a:r>
            <a:r>
              <a:rPr lang="en-US" altLang="ja-JP" sz="900" dirty="0">
                <a:latin typeface="BIZ UDPゴシック" panose="020B0400000000000000" pitchFamily="50" charset="-128"/>
                <a:ea typeface="BIZ UDPゴシック" panose="020B0400000000000000" pitchFamily="50" charset="-128"/>
              </a:rPr>
              <a:t>3</a:t>
            </a:r>
            <a:r>
              <a:rPr lang="ja-JP" altLang="en-US" sz="900" dirty="0">
                <a:latin typeface="BIZ UDPゴシック" panose="020B0400000000000000" pitchFamily="50" charset="-128"/>
                <a:ea typeface="BIZ UDPゴシック" panose="020B0400000000000000" pitchFamily="50" charset="-128"/>
              </a:rPr>
              <a:t>時間</a:t>
            </a:r>
            <a:r>
              <a:rPr lang="en-US" altLang="ja-JP" sz="900" dirty="0">
                <a:latin typeface="BIZ UDPゴシック" panose="020B0400000000000000" pitchFamily="50" charset="-128"/>
                <a:ea typeface="BIZ UDPゴシック" panose="020B0400000000000000" pitchFamily="50" charset="-128"/>
              </a:rPr>
              <a:t>30</a:t>
            </a:r>
            <a:r>
              <a:rPr lang="ja-JP" altLang="en-US" sz="900" dirty="0">
                <a:latin typeface="BIZ UDPゴシック" panose="020B0400000000000000" pitchFamily="50" charset="-128"/>
                <a:ea typeface="BIZ UDPゴシック" panose="020B0400000000000000" pitchFamily="50" charset="-128"/>
              </a:rPr>
              <a:t>分</a:t>
            </a:r>
          </a:p>
          <a:p>
            <a:r>
              <a:rPr lang="ja-JP" altLang="en-US" sz="900" dirty="0">
                <a:latin typeface="BIZ UDPゴシック" panose="020B0400000000000000" pitchFamily="50" charset="-128"/>
                <a:ea typeface="BIZ UDPゴシック" panose="020B0400000000000000" pitchFamily="50" charset="-128"/>
              </a:rPr>
              <a:t>開催時期　：　</a:t>
            </a:r>
            <a:r>
              <a:rPr lang="en-US" altLang="ja-JP" sz="900" dirty="0">
                <a:latin typeface="BIZ UDPゴシック" panose="020B0400000000000000" pitchFamily="50" charset="-128"/>
                <a:ea typeface="BIZ UDPゴシック" panose="020B0400000000000000" pitchFamily="50" charset="-128"/>
              </a:rPr>
              <a:t>7</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9</a:t>
            </a:r>
            <a:r>
              <a:rPr lang="ja-JP" altLang="en-US" sz="900" dirty="0">
                <a:latin typeface="BIZ UDPゴシック" panose="020B0400000000000000" pitchFamily="50" charset="-128"/>
                <a:ea typeface="BIZ UDPゴシック" panose="020B0400000000000000" pitchFamily="50" charset="-128"/>
              </a:rPr>
              <a:t>月</a:t>
            </a:r>
          </a:p>
          <a:p>
            <a:r>
              <a:rPr lang="ja-JP" altLang="en-US" sz="900" dirty="0">
                <a:latin typeface="BIZ UDPゴシック" panose="020B0400000000000000" pitchFamily="50" charset="-128"/>
                <a:ea typeface="BIZ UDPゴシック" panose="020B0400000000000000" pitchFamily="50" charset="-128"/>
              </a:rPr>
              <a:t>参加料金　：　渡船代金等、参加人数によって異なるため、お問い合わせください</a:t>
            </a:r>
          </a:p>
          <a:p>
            <a:r>
              <a:rPr lang="ja-JP" altLang="en-US" sz="900" dirty="0">
                <a:latin typeface="BIZ UDPゴシック" panose="020B0400000000000000" pitchFamily="50" charset="-128"/>
                <a:ea typeface="BIZ UDPゴシック" panose="020B0400000000000000" pitchFamily="50" charset="-128"/>
              </a:rPr>
              <a:t>受入人数　：　</a:t>
            </a:r>
            <a:r>
              <a:rPr lang="en-US" altLang="ja-JP" sz="900" dirty="0">
                <a:latin typeface="BIZ UDPゴシック" panose="020B0400000000000000" pitchFamily="50" charset="-128"/>
                <a:ea typeface="BIZ UDPゴシック" panose="020B0400000000000000" pitchFamily="50" charset="-128"/>
              </a:rPr>
              <a:t>30</a:t>
            </a:r>
            <a:r>
              <a:rPr lang="ja-JP" altLang="en-US" sz="900" dirty="0">
                <a:latin typeface="BIZ UDPゴシック" panose="020B0400000000000000" pitchFamily="50" charset="-128"/>
                <a:ea typeface="BIZ UDPゴシック" panose="020B0400000000000000" pitchFamily="50" charset="-128"/>
              </a:rPr>
              <a:t>人</a:t>
            </a:r>
          </a:p>
          <a:p>
            <a:r>
              <a:rPr lang="ja-JP" altLang="en-US" sz="900" dirty="0">
                <a:latin typeface="BIZ UDPゴシック" panose="020B0400000000000000" pitchFamily="50" charset="-128"/>
                <a:ea typeface="BIZ UDPゴシック" panose="020B0400000000000000" pitchFamily="50" charset="-128"/>
              </a:rPr>
              <a:t>連 絡 先　：　みなみ阿波観光局　教育旅行推進室　南阿波よくばり体験事務局</a:t>
            </a:r>
            <a:endParaRPr lang="en-US" altLang="ja-JP" sz="900" dirty="0">
              <a:latin typeface="BIZ UDPゴシック" panose="020B0400000000000000" pitchFamily="50" charset="-128"/>
              <a:ea typeface="BIZ UDPゴシック" panose="020B0400000000000000" pitchFamily="50" charset="-128"/>
            </a:endParaRPr>
          </a:p>
          <a:p>
            <a:r>
              <a:rPr lang="ja-JP" altLang="en-US" sz="900" dirty="0">
                <a:latin typeface="BIZ UDPゴシック" panose="020B0400000000000000" pitchFamily="50" charset="-128"/>
                <a:ea typeface="BIZ UDPゴシック" panose="020B0400000000000000" pitchFamily="50" charset="-128"/>
              </a:rPr>
              <a:t>電話：０８８４－７２－２６２２</a:t>
            </a:r>
          </a:p>
        </p:txBody>
      </p:sp>
      <p:pic>
        <p:nvPicPr>
          <p:cNvPr id="40" name="図 39">
            <a:extLst>
              <a:ext uri="{FF2B5EF4-FFF2-40B4-BE49-F238E27FC236}">
                <a16:creationId xmlns:a16="http://schemas.microsoft.com/office/drawing/2014/main" id="{85DE6113-5413-0F4F-8B82-514293752145}"/>
              </a:ext>
            </a:extLst>
          </p:cNvPr>
          <p:cNvPicPr>
            <a:picLocks noChangeAspect="1"/>
          </p:cNvPicPr>
          <p:nvPr/>
        </p:nvPicPr>
        <p:blipFill rotWithShape="1">
          <a:blip r:embed="rId2">
            <a:extLst>
              <a:ext uri="{28A0092B-C50C-407E-A947-70E740481C1C}">
                <a14:useLocalDpi xmlns:a14="http://schemas.microsoft.com/office/drawing/2010/main" val="0"/>
              </a:ext>
            </a:extLst>
          </a:blip>
          <a:srcRect r="-1"/>
          <a:stretch>
            <a:fillRect/>
          </a:stretch>
        </p:blipFill>
        <p:spPr>
          <a:xfrm>
            <a:off x="4994550" y="284578"/>
            <a:ext cx="4911450" cy="3148132"/>
          </a:xfrm>
          <a:prstGeom prst="rect">
            <a:avLst/>
          </a:prstGeom>
        </p:spPr>
      </p:pic>
      <p:pic>
        <p:nvPicPr>
          <p:cNvPr id="37" name="図 36">
            <a:extLst>
              <a:ext uri="{FF2B5EF4-FFF2-40B4-BE49-F238E27FC236}">
                <a16:creationId xmlns:a16="http://schemas.microsoft.com/office/drawing/2014/main" id="{16087A37-4828-FE47-B599-AD7F90FB172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284578"/>
            <a:ext cx="4952731" cy="3148132"/>
          </a:xfrm>
          <a:prstGeom prst="rect">
            <a:avLst/>
          </a:prstGeom>
        </p:spPr>
      </p:pic>
      <p:grpSp>
        <p:nvGrpSpPr>
          <p:cNvPr id="5" name="グループ化 4">
            <a:extLst>
              <a:ext uri="{FF2B5EF4-FFF2-40B4-BE49-F238E27FC236}">
                <a16:creationId xmlns:a16="http://schemas.microsoft.com/office/drawing/2014/main" id="{3761FE13-AA69-16C5-50FF-F9207459206D}"/>
              </a:ext>
            </a:extLst>
          </p:cNvPr>
          <p:cNvGrpSpPr/>
          <p:nvPr/>
        </p:nvGrpSpPr>
        <p:grpSpPr>
          <a:xfrm rot="900000">
            <a:off x="4095074" y="366216"/>
            <a:ext cx="716956" cy="666399"/>
            <a:chOff x="2505693" y="-1127064"/>
            <a:chExt cx="716956" cy="666399"/>
          </a:xfrm>
        </p:grpSpPr>
        <p:sp>
          <p:nvSpPr>
            <p:cNvPr id="4" name="楕円 3">
              <a:extLst>
                <a:ext uri="{FF2B5EF4-FFF2-40B4-BE49-F238E27FC236}">
                  <a16:creationId xmlns:a16="http://schemas.microsoft.com/office/drawing/2014/main" id="{0DECFD2D-9A3E-65BB-F6A2-C9D72A032FDD}"/>
                </a:ext>
              </a:extLst>
            </p:cNvPr>
            <p:cNvSpPr/>
            <p:nvPr/>
          </p:nvSpPr>
          <p:spPr>
            <a:xfrm>
              <a:off x="2505693" y="-1127064"/>
              <a:ext cx="666399" cy="666399"/>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C1F1786D-01B9-0BDF-ECAC-102BB8270BBE}"/>
                </a:ext>
              </a:extLst>
            </p:cNvPr>
            <p:cNvSpPr txBox="1"/>
            <p:nvPr/>
          </p:nvSpPr>
          <p:spPr>
            <a:xfrm>
              <a:off x="2505693" y="-993423"/>
              <a:ext cx="716956" cy="371183"/>
            </a:xfrm>
            <a:prstGeom prst="rect">
              <a:avLst/>
            </a:prstGeom>
            <a:noFill/>
          </p:spPr>
          <p:txBody>
            <a:bodyPr wrap="square" bIns="46800" rtlCol="0" anchor="ctr" anchorCtr="0">
              <a:noAutofit/>
            </a:bodyPr>
            <a:lstStyle/>
            <a:p>
              <a:r>
                <a:rPr kumimoji="1" lang="ja-JP" altLang="en-US" sz="2000" b="1" dirty="0">
                  <a:latin typeface="BIZ UDPゴシック" panose="020B0400000000000000" pitchFamily="50" charset="-128"/>
                  <a:ea typeface="BIZ UDPゴシック" panose="020B0400000000000000" pitchFamily="50" charset="-128"/>
                </a:rPr>
                <a:t>見学</a:t>
              </a:r>
            </a:p>
          </p:txBody>
        </p:sp>
      </p:grpSp>
      <p:grpSp>
        <p:nvGrpSpPr>
          <p:cNvPr id="6" name="グループ化 5">
            <a:extLst>
              <a:ext uri="{FF2B5EF4-FFF2-40B4-BE49-F238E27FC236}">
                <a16:creationId xmlns:a16="http://schemas.microsoft.com/office/drawing/2014/main" id="{37AE74FD-9291-747D-9473-554CECB87808}"/>
              </a:ext>
            </a:extLst>
          </p:cNvPr>
          <p:cNvGrpSpPr/>
          <p:nvPr/>
        </p:nvGrpSpPr>
        <p:grpSpPr>
          <a:xfrm rot="900000">
            <a:off x="9150400" y="366217"/>
            <a:ext cx="716956" cy="666399"/>
            <a:chOff x="2505693" y="-1127064"/>
            <a:chExt cx="716956" cy="666399"/>
          </a:xfrm>
        </p:grpSpPr>
        <p:sp>
          <p:nvSpPr>
            <p:cNvPr id="7" name="楕円 6">
              <a:extLst>
                <a:ext uri="{FF2B5EF4-FFF2-40B4-BE49-F238E27FC236}">
                  <a16:creationId xmlns:a16="http://schemas.microsoft.com/office/drawing/2014/main" id="{1A269FBD-0E50-C32A-80AD-BC2DEE76514E}"/>
                </a:ext>
              </a:extLst>
            </p:cNvPr>
            <p:cNvSpPr/>
            <p:nvPr/>
          </p:nvSpPr>
          <p:spPr>
            <a:xfrm>
              <a:off x="2505693" y="-1127064"/>
              <a:ext cx="666399" cy="666399"/>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1E8A560-2A3E-8341-6239-0E20E0CDC8C9}"/>
                </a:ext>
              </a:extLst>
            </p:cNvPr>
            <p:cNvSpPr txBox="1"/>
            <p:nvPr/>
          </p:nvSpPr>
          <p:spPr>
            <a:xfrm>
              <a:off x="2505693" y="-993423"/>
              <a:ext cx="716956" cy="371183"/>
            </a:xfrm>
            <a:prstGeom prst="rect">
              <a:avLst/>
            </a:prstGeom>
            <a:noFill/>
          </p:spPr>
          <p:txBody>
            <a:bodyPr wrap="square" bIns="46800" rtlCol="0" anchor="ctr" anchorCtr="0">
              <a:noAutofit/>
            </a:bodyPr>
            <a:lstStyle/>
            <a:p>
              <a:r>
                <a:rPr kumimoji="1" lang="ja-JP" altLang="en-US" sz="2000" b="1" dirty="0">
                  <a:latin typeface="BIZ UDPゴシック" panose="020B0400000000000000" pitchFamily="50" charset="-128"/>
                  <a:ea typeface="BIZ UDPゴシック" panose="020B0400000000000000" pitchFamily="50" charset="-128"/>
                </a:rPr>
                <a:t>体験</a:t>
              </a:r>
            </a:p>
          </p:txBody>
        </p:sp>
      </p:grpSp>
      <p:sp>
        <p:nvSpPr>
          <p:cNvPr id="11" name="テキスト ボックス 10">
            <a:extLst>
              <a:ext uri="{FF2B5EF4-FFF2-40B4-BE49-F238E27FC236}">
                <a16:creationId xmlns:a16="http://schemas.microsoft.com/office/drawing/2014/main" id="{1FBD0F44-B420-B648-9291-01C90878F9D7}"/>
              </a:ext>
            </a:extLst>
          </p:cNvPr>
          <p:cNvSpPr txBox="1"/>
          <p:nvPr/>
        </p:nvSpPr>
        <p:spPr>
          <a:xfrm>
            <a:off x="205545" y="329324"/>
            <a:ext cx="3228769" cy="307777"/>
          </a:xfrm>
          <a:prstGeom prst="rect">
            <a:avLst/>
          </a:prstGeom>
          <a:noFill/>
        </p:spPr>
        <p:txBody>
          <a:bodyPr wrap="none" rtlCol="0">
            <a:spAutoFit/>
          </a:bodyPr>
          <a:lstStyle/>
          <a:p>
            <a:r>
              <a:rPr lang="en-US" altLang="ja-JP" sz="1400" b="1" dirty="0">
                <a:solidFill>
                  <a:srgbClr val="FF0000"/>
                </a:solidFill>
                <a:effectLst>
                  <a:glow rad="190500">
                    <a:schemeClr val="bg1"/>
                  </a:glow>
                </a:effectLst>
                <a:latin typeface="BIZ UDPゴシック" panose="020B0400000000000000" pitchFamily="50" charset="-128"/>
                <a:ea typeface="BIZ UDPゴシック" panose="020B0400000000000000" pitchFamily="50" charset="-128"/>
              </a:rPr>
              <a:t>※2025</a:t>
            </a:r>
            <a:r>
              <a:rPr lang="ja-JP" altLang="en-US" sz="1400" b="1" dirty="0">
                <a:solidFill>
                  <a:srgbClr val="FF0000"/>
                </a:solidFill>
                <a:effectLst>
                  <a:glow rad="190500">
                    <a:schemeClr val="bg1"/>
                  </a:glow>
                </a:effectLst>
                <a:latin typeface="BIZ UDPゴシック" panose="020B0400000000000000" pitchFamily="50" charset="-128"/>
                <a:ea typeface="BIZ UDPゴシック" panose="020B0400000000000000" pitchFamily="50" charset="-128"/>
              </a:rPr>
              <a:t>年夏、リニューアルオープン！</a:t>
            </a:r>
          </a:p>
        </p:txBody>
      </p:sp>
      <p:pic>
        <p:nvPicPr>
          <p:cNvPr id="10" name="図 9" descr="QR コード&#10;&#10;自動的に生成された説明">
            <a:extLst>
              <a:ext uri="{FF2B5EF4-FFF2-40B4-BE49-F238E27FC236}">
                <a16:creationId xmlns:a16="http://schemas.microsoft.com/office/drawing/2014/main" id="{51EF21E0-189C-E16B-8E1A-2CA9813C3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1049" y="5756861"/>
            <a:ext cx="816169" cy="816169"/>
          </a:xfrm>
          <a:prstGeom prst="rect">
            <a:avLst/>
          </a:prstGeom>
        </p:spPr>
      </p:pic>
      <p:pic>
        <p:nvPicPr>
          <p:cNvPr id="12" name="図 11">
            <a:extLst>
              <a:ext uri="{FF2B5EF4-FFF2-40B4-BE49-F238E27FC236}">
                <a16:creationId xmlns:a16="http://schemas.microsoft.com/office/drawing/2014/main" id="{4868D8F9-A9C3-383D-3086-4146655691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0828" y="5821313"/>
            <a:ext cx="687263" cy="687263"/>
          </a:xfrm>
          <a:prstGeom prst="rect">
            <a:avLst/>
          </a:prstGeom>
        </p:spPr>
      </p:pic>
    </p:spTree>
    <p:extLst>
      <p:ext uri="{BB962C8B-B14F-4D97-AF65-F5344CB8AC3E}">
        <p14:creationId xmlns:p14="http://schemas.microsoft.com/office/powerpoint/2010/main" val="416611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9EFB521-2C6D-55E6-8BCD-9366E61F2177}"/>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4958999" y="325347"/>
            <a:ext cx="4981156" cy="3103652"/>
          </a:xfrm>
          <a:prstGeom prst="rect">
            <a:avLst/>
          </a:prstGeom>
        </p:spPr>
      </p:pic>
      <p:sp>
        <p:nvSpPr>
          <p:cNvPr id="9" name="テキスト ボックス 8">
            <a:extLst>
              <a:ext uri="{FF2B5EF4-FFF2-40B4-BE49-F238E27FC236}">
                <a16:creationId xmlns:a16="http://schemas.microsoft.com/office/drawing/2014/main" id="{E66C6C12-028B-478D-95A0-9ECB2B2CC882}"/>
              </a:ext>
            </a:extLst>
          </p:cNvPr>
          <p:cNvSpPr txBox="1"/>
          <p:nvPr/>
        </p:nvSpPr>
        <p:spPr>
          <a:xfrm>
            <a:off x="41564" y="3841475"/>
            <a:ext cx="4770466" cy="461665"/>
          </a:xfrm>
          <a:prstGeom prst="rect">
            <a:avLst/>
          </a:prstGeom>
          <a:noFill/>
        </p:spPr>
        <p:txBody>
          <a:bodyPr wrap="square" rtlCol="0">
            <a:spAutoFit/>
          </a:bodyPr>
          <a:lstStyle/>
          <a:p>
            <a:r>
              <a:rPr lang="ja-JP" altLang="en-US" sz="1200" b="1" dirty="0">
                <a:solidFill>
                  <a:schemeClr val="accent5">
                    <a:lumMod val="50000"/>
                  </a:schemeClr>
                </a:solidFill>
                <a:latin typeface="BIZ UDPゴシック" panose="020B0400000000000000" pitchFamily="50" charset="-128"/>
                <a:ea typeface="BIZ UDPゴシック" panose="020B0400000000000000" pitchFamily="50" charset="-128"/>
              </a:rPr>
              <a:t>江戸時代から続くうだつの上がる家が並ぶ町並みを楽しめます。</a:t>
            </a:r>
          </a:p>
          <a:p>
            <a:r>
              <a:rPr lang="ja-JP" altLang="en-US" sz="1200" b="1" dirty="0">
                <a:solidFill>
                  <a:schemeClr val="accent5">
                    <a:lumMod val="50000"/>
                  </a:schemeClr>
                </a:solidFill>
                <a:latin typeface="BIZ UDPゴシック" panose="020B0400000000000000" pitchFamily="50" charset="-128"/>
                <a:ea typeface="BIZ UDPゴシック" panose="020B0400000000000000" pitchFamily="50" charset="-128"/>
              </a:rPr>
              <a:t>“うだつ”とは、屋根の両端に作られた防火壁のことです。</a:t>
            </a:r>
          </a:p>
        </p:txBody>
      </p:sp>
      <p:sp>
        <p:nvSpPr>
          <p:cNvPr id="13" name="正方形/長方形 12">
            <a:extLst>
              <a:ext uri="{FF2B5EF4-FFF2-40B4-BE49-F238E27FC236}">
                <a16:creationId xmlns:a16="http://schemas.microsoft.com/office/drawing/2014/main" id="{CB3F8BEB-FA4A-48C6-A150-270921762E59}"/>
              </a:ext>
            </a:extLst>
          </p:cNvPr>
          <p:cNvSpPr/>
          <p:nvPr/>
        </p:nvSpPr>
        <p:spPr>
          <a:xfrm>
            <a:off x="6662575" y="6653281"/>
            <a:ext cx="2964308" cy="18466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ja-JP" sz="1000" u="sng" dirty="0">
                <a:solidFill>
                  <a:schemeClr val="tx1"/>
                </a:solidFill>
                <a:latin typeface="BIZ UDPゴシック" panose="020B0400000000000000" pitchFamily="50" charset="-128"/>
                <a:ea typeface="BIZ UDPゴシック" panose="020B0400000000000000" pitchFamily="50" charset="-128"/>
                <a:cs typeface="MS UI Gothic"/>
              </a:rPr>
              <a:t>※</a:t>
            </a:r>
            <a:r>
              <a:rPr lang="ja-JP" altLang="en-US" sz="1000" u="sng" dirty="0">
                <a:solidFill>
                  <a:schemeClr val="tx1"/>
                </a:solidFill>
                <a:latin typeface="BIZ UDPゴシック" panose="020B0400000000000000" pitchFamily="50" charset="-128"/>
                <a:ea typeface="BIZ UDPゴシック" panose="020B0400000000000000" pitchFamily="50" charset="-128"/>
                <a:cs typeface="MS UI Gothic"/>
              </a:rPr>
              <a:t>体験時間や内容は各地域によって異なります。</a:t>
            </a:r>
            <a:endParaRPr kumimoji="1" lang="ja-JP" altLang="en-US" sz="1000" u="sng" dirty="0">
              <a:solidFill>
                <a:schemeClr val="tx1"/>
              </a:solidFill>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ADFCE428-F127-4E6B-A2C3-4D3C274B6213}"/>
              </a:ext>
            </a:extLst>
          </p:cNvPr>
          <p:cNvSpPr txBox="1"/>
          <p:nvPr/>
        </p:nvSpPr>
        <p:spPr>
          <a:xfrm>
            <a:off x="8468" y="3436167"/>
            <a:ext cx="4877570" cy="415697"/>
          </a:xfrm>
          <a:prstGeom prst="rect">
            <a:avLst/>
          </a:prstGeom>
          <a:solidFill>
            <a:srgbClr val="00B050"/>
          </a:solidFill>
        </p:spPr>
        <p:txBody>
          <a:bodyPr wrap="square" bIns="46800" rtlCol="0" anchor="ctr" anchorCtr="0">
            <a:noAutofit/>
          </a:bodyP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うだつの町並み</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（美馬市）</a:t>
            </a:r>
          </a:p>
        </p:txBody>
      </p:sp>
      <p:sp>
        <p:nvSpPr>
          <p:cNvPr id="23" name="テキスト ボックス 22">
            <a:extLst>
              <a:ext uri="{FF2B5EF4-FFF2-40B4-BE49-F238E27FC236}">
                <a16:creationId xmlns:a16="http://schemas.microsoft.com/office/drawing/2014/main" id="{3C27B2D5-07E5-4BC7-BAAD-48E3219A6DF8}"/>
              </a:ext>
            </a:extLst>
          </p:cNvPr>
          <p:cNvSpPr txBox="1"/>
          <p:nvPr/>
        </p:nvSpPr>
        <p:spPr>
          <a:xfrm>
            <a:off x="451416" y="-20371"/>
            <a:ext cx="3990198" cy="338554"/>
          </a:xfrm>
          <a:prstGeom prst="rect">
            <a:avLst/>
          </a:prstGeom>
          <a:noFill/>
        </p:spPr>
        <p:txBody>
          <a:bodyPr wrap="square" rtlCol="0">
            <a:spAutoFit/>
          </a:bodyPr>
          <a:lstStyle/>
          <a:p>
            <a:r>
              <a:rPr kumimoji="1" lang="ja-JP" altLang="en-US" sz="1600" b="1" dirty="0">
                <a:solidFill>
                  <a:schemeClr val="bg1"/>
                </a:solidFill>
                <a:latin typeface="BIZ UDPゴシック" panose="020B0400000000000000" pitchFamily="50" charset="-128"/>
                <a:ea typeface="BIZ UDPゴシック" panose="020B0400000000000000" pitchFamily="50" charset="-128"/>
              </a:rPr>
              <a:t>徳島ならではの体験コンテンツ（西部）　</a:t>
            </a:r>
          </a:p>
        </p:txBody>
      </p:sp>
      <p:sp>
        <p:nvSpPr>
          <p:cNvPr id="31" name="テキスト ボックス 30">
            <a:extLst>
              <a:ext uri="{FF2B5EF4-FFF2-40B4-BE49-F238E27FC236}">
                <a16:creationId xmlns:a16="http://schemas.microsoft.com/office/drawing/2014/main" id="{3031C76F-86CC-CD4E-AFDD-35483ADA06CD}"/>
              </a:ext>
            </a:extLst>
          </p:cNvPr>
          <p:cNvSpPr txBox="1"/>
          <p:nvPr/>
        </p:nvSpPr>
        <p:spPr>
          <a:xfrm>
            <a:off x="41565" y="4308407"/>
            <a:ext cx="4809900" cy="2323713"/>
          </a:xfrm>
          <a:prstGeom prst="rect">
            <a:avLst/>
          </a:prstGeom>
          <a:solidFill>
            <a:srgbClr val="E0ECE2"/>
          </a:solidFill>
          <a:ln>
            <a:solidFill>
              <a:srgbClr val="598D63"/>
            </a:solidFill>
          </a:ln>
        </p:spPr>
        <p:txBody>
          <a:bodyPr wrap="square" rtlCol="0">
            <a:spAutoFit/>
          </a:bodyPr>
          <a:lstStyle/>
          <a:p>
            <a:r>
              <a:rPr kumimoji="1" lang="ja-JP" altLang="en-US" sz="1200" b="1" dirty="0">
                <a:latin typeface="BIZ UDPゴシック" panose="020B0400000000000000" pitchFamily="50" charset="-128"/>
                <a:ea typeface="BIZ UDPゴシック" panose="020B0400000000000000" pitchFamily="50" charset="-128"/>
              </a:rPr>
              <a:t>うだつの町並み（美馬市）</a:t>
            </a:r>
            <a:endParaRPr kumimoji="1" lang="en-US" altLang="ja-JP" sz="800" b="1" dirty="0">
              <a:latin typeface="BIZ UDPゴシック" panose="020B0400000000000000" pitchFamily="50" charset="-128"/>
              <a:ea typeface="BIZ UDPゴシック" panose="020B0400000000000000" pitchFamily="50" charset="-128"/>
            </a:endParaRPr>
          </a:p>
          <a:p>
            <a:r>
              <a:rPr lang="ja-JP" altLang="en-US" sz="1000" dirty="0">
                <a:latin typeface="BIZ UDPゴシック" panose="020B0400000000000000" pitchFamily="50" charset="-128"/>
                <a:ea typeface="BIZ UDPゴシック" panose="020B0400000000000000" pitchFamily="50" charset="-128"/>
              </a:rPr>
              <a:t>江戸時代に阿波藍の集散地として栄えた脇町は、うだつを掲げた商家の屋敷が残ることから、うだつの町として知られています。脇町でも一、二を競った豪商吉田直兵衛の家は、市指定文化財として一般公開されており、建築様式の素晴らしさや当時の暮らしぶりを見学できます。</a:t>
            </a:r>
            <a:endParaRPr lang="en-US" altLang="ja-JP" sz="1000" dirty="0">
              <a:latin typeface="BIZ UDPゴシック" panose="020B0400000000000000" pitchFamily="50" charset="-128"/>
              <a:ea typeface="BIZ UDPゴシック" panose="020B0400000000000000" pitchFamily="50" charset="-128"/>
            </a:endParaRPr>
          </a:p>
          <a:p>
            <a:r>
              <a:rPr lang="ja-JP" altLang="en-US" sz="1000" dirty="0">
                <a:latin typeface="BIZ UDPゴシック" panose="020B0400000000000000" pitchFamily="50" charset="-128"/>
                <a:ea typeface="BIZ UDPゴシック" panose="020B0400000000000000" pitchFamily="50" charset="-128"/>
              </a:rPr>
              <a:t>他にも芝居小屋として建てられた脇町劇場オデオン座、伝統工芸の阿波踊り竹人形、美馬和傘、藍染のれんなどを展示している施設などレトロな建物が建ち並ぶ町並みを見学することができます。</a:t>
            </a:r>
          </a:p>
          <a:p>
            <a:br>
              <a:rPr lang="en-US" altLang="ja-JP" sz="900" dirty="0">
                <a:latin typeface="BIZ UDPゴシック" panose="020B0400000000000000" pitchFamily="50" charset="-128"/>
                <a:ea typeface="BIZ UDPゴシック" panose="020B0400000000000000" pitchFamily="50" charset="-128"/>
              </a:rPr>
            </a:br>
            <a:r>
              <a:rPr lang="ja-JP" altLang="en-US" sz="900" dirty="0">
                <a:latin typeface="BIZ UDPゴシック" panose="020B0400000000000000" pitchFamily="50" charset="-128"/>
                <a:ea typeface="BIZ UDPゴシック" panose="020B0400000000000000" pitchFamily="50" charset="-128"/>
              </a:rPr>
              <a:t>所 在 地 ： 徳島県美馬市脇町</a:t>
            </a:r>
          </a:p>
          <a:p>
            <a:r>
              <a:rPr lang="ja-JP" altLang="en-US" sz="900" dirty="0">
                <a:latin typeface="BIZ UDPゴシック" panose="020B0400000000000000" pitchFamily="50" charset="-128"/>
                <a:ea typeface="BIZ UDPゴシック" panose="020B0400000000000000" pitchFamily="50" charset="-128"/>
              </a:rPr>
              <a:t>所要時間：約</a:t>
            </a:r>
            <a:r>
              <a:rPr lang="en-US" altLang="ja-JP" sz="900" dirty="0">
                <a:latin typeface="BIZ UDPゴシック" panose="020B0400000000000000" pitchFamily="50" charset="-128"/>
                <a:ea typeface="BIZ UDPゴシック" panose="020B0400000000000000" pitchFamily="50" charset="-128"/>
              </a:rPr>
              <a:t>40</a:t>
            </a:r>
            <a:r>
              <a:rPr lang="ja-JP" altLang="en-US" sz="900" dirty="0">
                <a:latin typeface="BIZ UDPゴシック" panose="020B0400000000000000" pitchFamily="50" charset="-128"/>
                <a:ea typeface="BIZ UDPゴシック" panose="020B0400000000000000" pitchFamily="50" charset="-128"/>
              </a:rPr>
              <a:t>分　</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受付時間は</a:t>
            </a:r>
            <a:r>
              <a:rPr lang="en-US" altLang="ja-JP" sz="900" dirty="0">
                <a:latin typeface="BIZ UDPゴシック" panose="020B0400000000000000" pitchFamily="50" charset="-128"/>
                <a:ea typeface="BIZ UDPゴシック" panose="020B0400000000000000" pitchFamily="50" charset="-128"/>
              </a:rPr>
              <a:t>15:30</a:t>
            </a:r>
            <a:r>
              <a:rPr lang="ja-JP" altLang="en-US" sz="900" dirty="0">
                <a:latin typeface="BIZ UDPゴシック" panose="020B0400000000000000" pitchFamily="50" charset="-128"/>
                <a:ea typeface="BIZ UDPゴシック" panose="020B0400000000000000" pitchFamily="50" charset="-128"/>
              </a:rPr>
              <a:t>まで</a:t>
            </a:r>
          </a:p>
          <a:p>
            <a:r>
              <a:rPr lang="ja-JP" altLang="en-US" sz="900" dirty="0">
                <a:latin typeface="BIZ UDPゴシック" panose="020B0400000000000000" pitchFamily="50" charset="-128"/>
                <a:ea typeface="BIZ UDPゴシック" panose="020B0400000000000000" pitchFamily="50" charset="-128"/>
              </a:rPr>
              <a:t>休 館 日 ：各施設による</a:t>
            </a:r>
          </a:p>
          <a:p>
            <a:r>
              <a:rPr lang="ja-JP" altLang="en-US" sz="900" dirty="0">
                <a:latin typeface="BIZ UDPゴシック" panose="020B0400000000000000" pitchFamily="50" charset="-128"/>
                <a:ea typeface="BIZ UDPゴシック" panose="020B0400000000000000" pitchFamily="50" charset="-128"/>
              </a:rPr>
              <a:t>入 館 料 ：各施設による</a:t>
            </a:r>
          </a:p>
          <a:p>
            <a:r>
              <a:rPr lang="ja-JP" altLang="en-US" sz="900" dirty="0">
                <a:latin typeface="BIZ UDPゴシック" panose="020B0400000000000000" pitchFamily="50" charset="-128"/>
                <a:ea typeface="BIZ UDPゴシック" panose="020B0400000000000000" pitchFamily="50" charset="-128"/>
              </a:rPr>
              <a:t>連 絡 先 ：美馬観光ビューロー</a:t>
            </a:r>
          </a:p>
          <a:p>
            <a:r>
              <a:rPr lang="ja-JP" altLang="en-US" sz="900" dirty="0">
                <a:latin typeface="BIZ UDPゴシック" panose="020B0400000000000000" pitchFamily="50" charset="-128"/>
                <a:ea typeface="BIZ UDPゴシック" panose="020B0400000000000000" pitchFamily="50" charset="-128"/>
              </a:rPr>
              <a:t>電話</a:t>
            </a:r>
            <a:r>
              <a:rPr lang="en-US" altLang="ja-JP" sz="900" dirty="0">
                <a:latin typeface="BIZ UDPゴシック" panose="020B0400000000000000" pitchFamily="50" charset="-128"/>
                <a:ea typeface="BIZ UDPゴシック" panose="020B0400000000000000" pitchFamily="50" charset="-128"/>
              </a:rPr>
              <a:t>: 0883-53-8599</a:t>
            </a:r>
          </a:p>
        </p:txBody>
      </p:sp>
      <p:sp>
        <p:nvSpPr>
          <p:cNvPr id="32" name="テキスト ボックス 31">
            <a:extLst>
              <a:ext uri="{FF2B5EF4-FFF2-40B4-BE49-F238E27FC236}">
                <a16:creationId xmlns:a16="http://schemas.microsoft.com/office/drawing/2014/main" id="{D0E7F8E8-0F41-874A-AF94-106396A7E374}"/>
              </a:ext>
            </a:extLst>
          </p:cNvPr>
          <p:cNvSpPr txBox="1"/>
          <p:nvPr/>
        </p:nvSpPr>
        <p:spPr>
          <a:xfrm>
            <a:off x="5019964" y="3851985"/>
            <a:ext cx="4770466" cy="646331"/>
          </a:xfrm>
          <a:prstGeom prst="rect">
            <a:avLst/>
          </a:prstGeom>
          <a:noFill/>
        </p:spPr>
        <p:txBody>
          <a:bodyPr wrap="square" rtlCol="0">
            <a:spAutoFit/>
          </a:bodyPr>
          <a:lstStyle/>
          <a:p>
            <a:r>
              <a:rPr lang="ja-JP" altLang="en-US" sz="1200" b="1" dirty="0">
                <a:solidFill>
                  <a:schemeClr val="accent5">
                    <a:lumMod val="50000"/>
                  </a:schemeClr>
                </a:solidFill>
                <a:latin typeface="BIZ UDPゴシック" panose="020B0400000000000000" pitchFamily="50" charset="-128"/>
                <a:ea typeface="BIZ UDPゴシック" panose="020B0400000000000000" pitchFamily="50" charset="-128"/>
              </a:rPr>
              <a:t>日本一の激流として知られている吉野川。その上流にあたる大歩危・小歩危ではスリリングな激流下りが楽しめる全国有数のラフティングスポットです。</a:t>
            </a:r>
          </a:p>
        </p:txBody>
      </p:sp>
      <p:sp>
        <p:nvSpPr>
          <p:cNvPr id="36" name="テキスト ボックス 35">
            <a:extLst>
              <a:ext uri="{FF2B5EF4-FFF2-40B4-BE49-F238E27FC236}">
                <a16:creationId xmlns:a16="http://schemas.microsoft.com/office/drawing/2014/main" id="{8720A42A-9F48-D540-95FA-AECA99D32D8E}"/>
              </a:ext>
            </a:extLst>
          </p:cNvPr>
          <p:cNvSpPr txBox="1"/>
          <p:nvPr/>
        </p:nvSpPr>
        <p:spPr>
          <a:xfrm>
            <a:off x="5019963" y="4527115"/>
            <a:ext cx="4809900" cy="2105005"/>
          </a:xfrm>
          <a:prstGeom prst="rect">
            <a:avLst/>
          </a:prstGeom>
          <a:solidFill>
            <a:srgbClr val="E0ECE2"/>
          </a:solidFill>
          <a:ln>
            <a:solidFill>
              <a:srgbClr val="598D63"/>
            </a:solidFill>
          </a:ln>
        </p:spPr>
        <p:txBody>
          <a:bodyPr wrap="square" rtlCol="0">
            <a:noAutofit/>
          </a:bodyPr>
          <a:lstStyle/>
          <a:p>
            <a:r>
              <a:rPr kumimoji="1" lang="ja-JP" altLang="en-US" sz="1200" b="1" dirty="0">
                <a:latin typeface="BIZ UDPゴシック" panose="020B0400000000000000" pitchFamily="50" charset="-128"/>
                <a:ea typeface="BIZ UDPゴシック" panose="020B0400000000000000" pitchFamily="50" charset="-128"/>
              </a:rPr>
              <a:t>吉野川ラフティング（三好市）</a:t>
            </a:r>
            <a:endParaRPr lang="en-US" altLang="ja-JP" sz="800" dirty="0">
              <a:latin typeface="BIZ UDPゴシック" panose="020B0400000000000000" pitchFamily="50" charset="-128"/>
              <a:ea typeface="BIZ UDPゴシック" panose="020B0400000000000000" pitchFamily="50" charset="-128"/>
            </a:endParaRPr>
          </a:p>
          <a:p>
            <a:r>
              <a:rPr lang="ja-JP" altLang="en-US" sz="1000" dirty="0">
                <a:latin typeface="BIZ UDPゴシック" panose="020B0400000000000000" pitchFamily="50" charset="-128"/>
                <a:ea typeface="BIZ UDPゴシック" panose="020B0400000000000000" pitchFamily="50" charset="-128"/>
              </a:rPr>
              <a:t>吉野川は世界選手権が行えるラフティングスポットです。</a:t>
            </a:r>
          </a:p>
          <a:p>
            <a:r>
              <a:rPr lang="ja-JP" altLang="en-US" sz="1000" dirty="0">
                <a:latin typeface="BIZ UDPゴシック" panose="020B0400000000000000" pitchFamily="50" charset="-128"/>
                <a:ea typeface="BIZ UDPゴシック" panose="020B0400000000000000" pitchFamily="50" charset="-128"/>
              </a:rPr>
              <a:t>ラフティングは大型のゴムボートに乗り込み、乗員が力を合わせて急流を漕いで下っていく激流を利用した爽快感抜群のリバースポーツです。吉野川エリアにラフティングを行っている施設が複数あり、体験コースも料金も各施設により異なります。</a:t>
            </a:r>
            <a:endParaRPr lang="en-US" altLang="ja-JP" sz="1000" dirty="0">
              <a:latin typeface="BIZ UDPゴシック" panose="020B0400000000000000" pitchFamily="50" charset="-128"/>
              <a:ea typeface="BIZ UDPゴシック" panose="020B0400000000000000" pitchFamily="50" charset="-128"/>
            </a:endParaRPr>
          </a:p>
          <a:p>
            <a:r>
              <a:rPr lang="ja-JP" altLang="en-US" sz="1000" dirty="0">
                <a:latin typeface="BIZ UDPゴシック" panose="020B0400000000000000" pitchFamily="50" charset="-128"/>
                <a:ea typeface="BIZ UDPゴシック" panose="020B0400000000000000" pitchFamily="50" charset="-128"/>
              </a:rPr>
              <a:t>また、三好市にある池田湖では静水ラフティングが楽しめます。</a:t>
            </a:r>
            <a:br>
              <a:rPr lang="en-US" altLang="ja-JP" sz="1000" dirty="0">
                <a:latin typeface="BIZ UDPゴシック" panose="020B0400000000000000" pitchFamily="50" charset="-128"/>
                <a:ea typeface="BIZ UDPゴシック" panose="020B0400000000000000" pitchFamily="50" charset="-128"/>
              </a:rPr>
            </a:br>
            <a:br>
              <a:rPr lang="en-US" altLang="ja-JP" sz="900" dirty="0">
                <a:latin typeface="BIZ UDPゴシック" panose="020B0400000000000000" pitchFamily="50" charset="-128"/>
                <a:ea typeface="BIZ UDPゴシック" panose="020B0400000000000000" pitchFamily="50" charset="-128"/>
              </a:rPr>
            </a:br>
            <a:r>
              <a:rPr lang="ja-JP" altLang="en-US" sz="900" dirty="0">
                <a:latin typeface="BIZ UDPゴシック" panose="020B0400000000000000" pitchFamily="50" charset="-128"/>
                <a:ea typeface="BIZ UDPゴシック" panose="020B0400000000000000" pitchFamily="50" charset="-128"/>
              </a:rPr>
              <a:t>所 在 地 ：徳島県三好市</a:t>
            </a:r>
          </a:p>
          <a:p>
            <a:r>
              <a:rPr lang="ja-JP" altLang="en-US" sz="900" dirty="0">
                <a:latin typeface="BIZ UDPゴシック" panose="020B0400000000000000" pitchFamily="50" charset="-128"/>
                <a:ea typeface="BIZ UDPゴシック" panose="020B0400000000000000" pitchFamily="50" charset="-128"/>
              </a:rPr>
              <a:t>所要時間：各施設による</a:t>
            </a:r>
          </a:p>
          <a:p>
            <a:r>
              <a:rPr lang="ja-JP" altLang="en-US" sz="900" dirty="0">
                <a:latin typeface="BIZ UDPゴシック" panose="020B0400000000000000" pitchFamily="50" charset="-128"/>
                <a:ea typeface="BIZ UDPゴシック" panose="020B0400000000000000" pitchFamily="50" charset="-128"/>
              </a:rPr>
              <a:t>開催時期：春～秋</a:t>
            </a:r>
          </a:p>
          <a:p>
            <a:r>
              <a:rPr lang="ja-JP" altLang="en-US" sz="900" dirty="0">
                <a:latin typeface="BIZ UDPゴシック" panose="020B0400000000000000" pitchFamily="50" charset="-128"/>
                <a:ea typeface="BIZ UDPゴシック" panose="020B0400000000000000" pitchFamily="50" charset="-128"/>
              </a:rPr>
              <a:t>受入人数：各施設による</a:t>
            </a:r>
          </a:p>
          <a:p>
            <a:r>
              <a:rPr lang="ja-JP" altLang="en-US" sz="900" dirty="0">
                <a:latin typeface="BIZ UDPゴシック" panose="020B0400000000000000" pitchFamily="50" charset="-128"/>
                <a:ea typeface="BIZ UDPゴシック" panose="020B0400000000000000" pitchFamily="50" charset="-128"/>
              </a:rPr>
              <a:t>連 絡 先 </a:t>
            </a:r>
            <a:r>
              <a:rPr lang="en-US" altLang="ja-JP" sz="900" dirty="0">
                <a:latin typeface="BIZ UDPゴシック" panose="020B0400000000000000" pitchFamily="50" charset="-128"/>
                <a:ea typeface="BIZ UDPゴシック" panose="020B0400000000000000" pitchFamily="50" charset="-128"/>
              </a:rPr>
              <a:t> : </a:t>
            </a:r>
            <a:r>
              <a:rPr lang="ja-JP" altLang="en-US" sz="900" dirty="0">
                <a:latin typeface="BIZ UDPゴシック" panose="020B0400000000000000" pitchFamily="50" charset="-128"/>
                <a:ea typeface="BIZ UDPゴシック" panose="020B0400000000000000" pitchFamily="50" charset="-128"/>
              </a:rPr>
              <a:t>三好市観光案内所</a:t>
            </a:r>
          </a:p>
          <a:p>
            <a:r>
              <a:rPr lang="ja-JP" altLang="en-US" sz="900" dirty="0">
                <a:latin typeface="BIZ UDPゴシック" panose="020B0400000000000000" pitchFamily="50" charset="-128"/>
                <a:ea typeface="BIZ UDPゴシック" panose="020B0400000000000000" pitchFamily="50" charset="-128"/>
              </a:rPr>
              <a:t>電話　　</a:t>
            </a:r>
            <a:r>
              <a:rPr lang="en-US" altLang="ja-JP" sz="900" dirty="0">
                <a:latin typeface="BIZ UDPゴシック" panose="020B0400000000000000" pitchFamily="50" charset="-128"/>
                <a:ea typeface="BIZ UDPゴシック" panose="020B0400000000000000" pitchFamily="50" charset="-128"/>
              </a:rPr>
              <a:t>: 0883-76-0877</a:t>
            </a:r>
          </a:p>
        </p:txBody>
      </p:sp>
      <p:pic>
        <p:nvPicPr>
          <p:cNvPr id="37" name="図 36">
            <a:extLst>
              <a:ext uri="{FF2B5EF4-FFF2-40B4-BE49-F238E27FC236}">
                <a16:creationId xmlns:a16="http://schemas.microsoft.com/office/drawing/2014/main" id="{B151D6D7-764C-9946-A1B7-D1E0596E103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8467" y="325349"/>
            <a:ext cx="4885263" cy="3103652"/>
          </a:xfrm>
          <a:prstGeom prst="rect">
            <a:avLst/>
          </a:prstGeom>
        </p:spPr>
      </p:pic>
      <p:grpSp>
        <p:nvGrpSpPr>
          <p:cNvPr id="4" name="グループ化 3">
            <a:extLst>
              <a:ext uri="{FF2B5EF4-FFF2-40B4-BE49-F238E27FC236}">
                <a16:creationId xmlns:a16="http://schemas.microsoft.com/office/drawing/2014/main" id="{88CE86A2-E729-A22A-31FD-0B00EEE3EEAC}"/>
              </a:ext>
            </a:extLst>
          </p:cNvPr>
          <p:cNvGrpSpPr/>
          <p:nvPr/>
        </p:nvGrpSpPr>
        <p:grpSpPr>
          <a:xfrm rot="900000">
            <a:off x="4095074" y="366216"/>
            <a:ext cx="716956" cy="666399"/>
            <a:chOff x="2505693" y="-1127064"/>
            <a:chExt cx="716956" cy="666399"/>
          </a:xfrm>
        </p:grpSpPr>
        <p:sp>
          <p:nvSpPr>
            <p:cNvPr id="5" name="楕円 4">
              <a:extLst>
                <a:ext uri="{FF2B5EF4-FFF2-40B4-BE49-F238E27FC236}">
                  <a16:creationId xmlns:a16="http://schemas.microsoft.com/office/drawing/2014/main" id="{629B51B0-26AF-272E-9B8E-9DDDA2412B27}"/>
                </a:ext>
              </a:extLst>
            </p:cNvPr>
            <p:cNvSpPr/>
            <p:nvPr/>
          </p:nvSpPr>
          <p:spPr>
            <a:xfrm>
              <a:off x="2505693" y="-1127064"/>
              <a:ext cx="666399" cy="666399"/>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3625EB3-7F1E-348F-C8BE-B1AD9E73A06F}"/>
                </a:ext>
              </a:extLst>
            </p:cNvPr>
            <p:cNvSpPr txBox="1"/>
            <p:nvPr/>
          </p:nvSpPr>
          <p:spPr>
            <a:xfrm>
              <a:off x="2505693" y="-993423"/>
              <a:ext cx="716956" cy="371183"/>
            </a:xfrm>
            <a:prstGeom prst="rect">
              <a:avLst/>
            </a:prstGeom>
            <a:noFill/>
          </p:spPr>
          <p:txBody>
            <a:bodyPr wrap="square" bIns="46800" rtlCol="0" anchor="ctr" anchorCtr="0">
              <a:noAutofit/>
            </a:bodyPr>
            <a:lstStyle/>
            <a:p>
              <a:r>
                <a:rPr kumimoji="1" lang="ja-JP" altLang="en-US" sz="2000" b="1" dirty="0">
                  <a:latin typeface="BIZ UDPゴシック" panose="020B0400000000000000" pitchFamily="50" charset="-128"/>
                  <a:ea typeface="BIZ UDPゴシック" panose="020B0400000000000000" pitchFamily="50" charset="-128"/>
                </a:rPr>
                <a:t>見学</a:t>
              </a:r>
            </a:p>
          </p:txBody>
        </p:sp>
      </p:grpSp>
      <p:grpSp>
        <p:nvGrpSpPr>
          <p:cNvPr id="7" name="グループ化 6">
            <a:extLst>
              <a:ext uri="{FF2B5EF4-FFF2-40B4-BE49-F238E27FC236}">
                <a16:creationId xmlns:a16="http://schemas.microsoft.com/office/drawing/2014/main" id="{88F57DE3-30CE-A759-9601-A296918F0635}"/>
              </a:ext>
            </a:extLst>
          </p:cNvPr>
          <p:cNvGrpSpPr/>
          <p:nvPr/>
        </p:nvGrpSpPr>
        <p:grpSpPr>
          <a:xfrm rot="900000">
            <a:off x="9150400" y="366217"/>
            <a:ext cx="716956" cy="666399"/>
            <a:chOff x="2505693" y="-1127064"/>
            <a:chExt cx="716956" cy="666399"/>
          </a:xfrm>
        </p:grpSpPr>
        <p:sp>
          <p:nvSpPr>
            <p:cNvPr id="8" name="楕円 7">
              <a:extLst>
                <a:ext uri="{FF2B5EF4-FFF2-40B4-BE49-F238E27FC236}">
                  <a16:creationId xmlns:a16="http://schemas.microsoft.com/office/drawing/2014/main" id="{C06D8AAD-DA0A-D043-4241-26B23DC9B8E3}"/>
                </a:ext>
              </a:extLst>
            </p:cNvPr>
            <p:cNvSpPr/>
            <p:nvPr/>
          </p:nvSpPr>
          <p:spPr>
            <a:xfrm>
              <a:off x="2505693" y="-1127064"/>
              <a:ext cx="666399" cy="666399"/>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F55C97C2-BDD4-9EBA-C983-DC1B34EFD687}"/>
                </a:ext>
              </a:extLst>
            </p:cNvPr>
            <p:cNvSpPr txBox="1"/>
            <p:nvPr/>
          </p:nvSpPr>
          <p:spPr>
            <a:xfrm>
              <a:off x="2505693" y="-993423"/>
              <a:ext cx="716956" cy="371183"/>
            </a:xfrm>
            <a:prstGeom prst="rect">
              <a:avLst/>
            </a:prstGeom>
            <a:noFill/>
          </p:spPr>
          <p:txBody>
            <a:bodyPr wrap="square" bIns="46800" rtlCol="0" anchor="ctr" anchorCtr="0">
              <a:noAutofit/>
            </a:bodyPr>
            <a:lstStyle/>
            <a:p>
              <a:r>
                <a:rPr kumimoji="1" lang="ja-JP" altLang="en-US" sz="2000" b="1" dirty="0">
                  <a:latin typeface="BIZ UDPゴシック" panose="020B0400000000000000" pitchFamily="50" charset="-128"/>
                  <a:ea typeface="BIZ UDPゴシック" panose="020B0400000000000000" pitchFamily="50" charset="-128"/>
                </a:rPr>
                <a:t>体験</a:t>
              </a:r>
            </a:p>
          </p:txBody>
        </p:sp>
      </p:grpSp>
      <p:sp>
        <p:nvSpPr>
          <p:cNvPr id="11" name="テキスト ボックス 10">
            <a:extLst>
              <a:ext uri="{FF2B5EF4-FFF2-40B4-BE49-F238E27FC236}">
                <a16:creationId xmlns:a16="http://schemas.microsoft.com/office/drawing/2014/main" id="{96B147AF-92A5-663C-2124-155641CC6EE6}"/>
              </a:ext>
            </a:extLst>
          </p:cNvPr>
          <p:cNvSpPr txBox="1"/>
          <p:nvPr/>
        </p:nvSpPr>
        <p:spPr>
          <a:xfrm>
            <a:off x="4953000" y="3436167"/>
            <a:ext cx="4972909" cy="415697"/>
          </a:xfrm>
          <a:prstGeom prst="rect">
            <a:avLst/>
          </a:prstGeom>
          <a:solidFill>
            <a:srgbClr val="00B050"/>
          </a:solidFill>
        </p:spPr>
        <p:txBody>
          <a:bodyPr wrap="square" bIns="46800" rtlCol="0" anchor="ctr" anchorCtr="0">
            <a:noAutofit/>
          </a:bodyP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吉野川ラフティング</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（三好市）</a:t>
            </a:r>
          </a:p>
        </p:txBody>
      </p:sp>
      <p:pic>
        <p:nvPicPr>
          <p:cNvPr id="12" name="図 11" descr="QR コード&#10;&#10;自動的に生成された説明">
            <a:extLst>
              <a:ext uri="{FF2B5EF4-FFF2-40B4-BE49-F238E27FC236}">
                <a16:creationId xmlns:a16="http://schemas.microsoft.com/office/drawing/2014/main" id="{F9B07607-95F6-AA86-9FAB-2D15CD69F9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5296" y="5614348"/>
            <a:ext cx="918303" cy="918303"/>
          </a:xfrm>
          <a:prstGeom prst="rect">
            <a:avLst/>
          </a:prstGeom>
        </p:spPr>
      </p:pic>
      <p:pic>
        <p:nvPicPr>
          <p:cNvPr id="15" name="図 14" descr="QR コード&#10;&#10;自動的に生成された説明">
            <a:extLst>
              <a:ext uri="{FF2B5EF4-FFF2-40B4-BE49-F238E27FC236}">
                <a16:creationId xmlns:a16="http://schemas.microsoft.com/office/drawing/2014/main" id="{8AE2B780-E6DF-E079-3A30-B9B7DEAB1E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8097" y="5573865"/>
            <a:ext cx="958786" cy="958786"/>
          </a:xfrm>
          <a:prstGeom prst="rect">
            <a:avLst/>
          </a:prstGeom>
        </p:spPr>
      </p:pic>
    </p:spTree>
    <p:extLst>
      <p:ext uri="{BB962C8B-B14F-4D97-AF65-F5344CB8AC3E}">
        <p14:creationId xmlns:p14="http://schemas.microsoft.com/office/powerpoint/2010/main" val="2184319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43738E2F-6559-4D06-BCE6-B15BDAF9E625}"/>
              </a:ext>
            </a:extLst>
          </p:cNvPr>
          <p:cNvSpPr txBox="1"/>
          <p:nvPr/>
        </p:nvSpPr>
        <p:spPr>
          <a:xfrm>
            <a:off x="449332" y="-37622"/>
            <a:ext cx="5657619" cy="338554"/>
          </a:xfrm>
          <a:prstGeom prst="rect">
            <a:avLst/>
          </a:prstGeom>
          <a:noFill/>
        </p:spPr>
        <p:txBody>
          <a:bodyPr wrap="square" rtlCol="0">
            <a:spAutoFit/>
          </a:bodyPr>
          <a:lstStyle/>
          <a:p>
            <a:pPr lvl="0">
              <a:defRPr/>
            </a:pPr>
            <a:r>
              <a:rPr kumimoji="1" lang="ja-JP" altLang="en-US" sz="1600" b="1" dirty="0">
                <a:solidFill>
                  <a:prstClr val="white"/>
                </a:solidFill>
                <a:latin typeface="BIZ UDPゴシック" panose="020B0400000000000000" pitchFamily="50" charset="-128"/>
                <a:ea typeface="BIZ UDPゴシック" panose="020B0400000000000000" pitchFamily="50" charset="-128"/>
              </a:rPr>
              <a:t>モデルコース（バス利用＿関西・中四国発着　１泊２日利用）</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aphicFrame>
        <p:nvGraphicFramePr>
          <p:cNvPr id="5" name="表 4">
            <a:extLst>
              <a:ext uri="{FF2B5EF4-FFF2-40B4-BE49-F238E27FC236}">
                <a16:creationId xmlns:a16="http://schemas.microsoft.com/office/drawing/2014/main" id="{0646E351-C504-4167-BF6A-BA075143C492}"/>
              </a:ext>
            </a:extLst>
          </p:cNvPr>
          <p:cNvGraphicFramePr>
            <a:graphicFrameLocks noGrp="1"/>
          </p:cNvGraphicFramePr>
          <p:nvPr>
            <p:extLst>
              <p:ext uri="{D42A27DB-BD31-4B8C-83A1-F6EECF244321}">
                <p14:modId xmlns:p14="http://schemas.microsoft.com/office/powerpoint/2010/main" val="2181014285"/>
              </p:ext>
            </p:extLst>
          </p:nvPr>
        </p:nvGraphicFramePr>
        <p:xfrm>
          <a:off x="272141" y="392350"/>
          <a:ext cx="9371391" cy="2350840"/>
        </p:xfrm>
        <a:graphic>
          <a:graphicData uri="http://schemas.openxmlformats.org/drawingml/2006/table">
            <a:tbl>
              <a:tblPr firstRow="1" bandRow="1">
                <a:tableStyleId>{93296810-A885-4BE3-A3E7-6D5BEEA58F35}</a:tableStyleId>
              </a:tblPr>
              <a:tblGrid>
                <a:gridCol w="782022">
                  <a:extLst>
                    <a:ext uri="{9D8B030D-6E8A-4147-A177-3AD203B41FA5}">
                      <a16:colId xmlns:a16="http://schemas.microsoft.com/office/drawing/2014/main" val="2916848908"/>
                    </a:ext>
                  </a:extLst>
                </a:gridCol>
                <a:gridCol w="8589369">
                  <a:extLst>
                    <a:ext uri="{9D8B030D-6E8A-4147-A177-3AD203B41FA5}">
                      <a16:colId xmlns:a16="http://schemas.microsoft.com/office/drawing/2014/main" val="3007386885"/>
                    </a:ext>
                  </a:extLst>
                </a:gridCol>
              </a:tblGrid>
              <a:tr h="370840">
                <a:tc gridSpan="2">
                  <a:txBody>
                    <a:bodyPr/>
                    <a:lstStyle/>
                    <a:p>
                      <a:r>
                        <a:rPr kumimoji="1" lang="ja-JP" altLang="en-US" sz="1400" dirty="0">
                          <a:latin typeface="BIZ UDPゴシック" panose="020B0400000000000000" pitchFamily="50" charset="-128"/>
                          <a:ea typeface="BIZ UDPゴシック" panose="020B0400000000000000" pitchFamily="50" charset="-128"/>
                        </a:rPr>
                        <a:t>東部エリア　</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最大</a:t>
                      </a:r>
                      <a:r>
                        <a:rPr kumimoji="1" lang="en-US" altLang="ja-JP" sz="1200" dirty="0">
                          <a:latin typeface="BIZ UDPゴシック" panose="020B0400000000000000" pitchFamily="50" charset="-128"/>
                          <a:ea typeface="BIZ UDPゴシック" panose="020B0400000000000000" pitchFamily="50" charset="-128"/>
                        </a:rPr>
                        <a:t>70</a:t>
                      </a:r>
                      <a:r>
                        <a:rPr kumimoji="1" lang="ja-JP" altLang="en-US" sz="1200" dirty="0">
                          <a:latin typeface="BIZ UDPゴシック" panose="020B0400000000000000" pitchFamily="50" charset="-128"/>
                          <a:ea typeface="BIZ UDPゴシック" panose="020B0400000000000000" pitchFamily="50" charset="-128"/>
                        </a:rPr>
                        <a:t>名程度のコースになります。（ひょうたん島クルーズ）</a:t>
                      </a:r>
                      <a:endParaRPr kumimoji="1" lang="ja-JP" altLang="en-US" sz="14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6600"/>
                    </a:solidFill>
                  </a:tcPr>
                </a:tc>
                <a:tc hMerge="1">
                  <a:txBody>
                    <a:bodyPr/>
                    <a:lstStyle/>
                    <a:p>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2727051"/>
                  </a:ext>
                </a:extLst>
              </a:tr>
              <a:tr h="720000">
                <a:tc>
                  <a:txBody>
                    <a:bodyPr/>
                    <a:lstStyle/>
                    <a:p>
                      <a:r>
                        <a:rPr kumimoji="1" lang="ja-JP" altLang="en-US" sz="1100" dirty="0">
                          <a:latin typeface="BIZ UDPゴシック" panose="020B0400000000000000" pitchFamily="50" charset="-128"/>
                          <a:ea typeface="BIZ UDPゴシック" panose="020B0400000000000000" pitchFamily="50" charset="-128"/>
                        </a:rPr>
                        <a:t>１日目</a:t>
                      </a:r>
                    </a:p>
                  </a:txBody>
                  <a:tcPr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kumimoji="1" lang="ja-JP" altLang="en-US" sz="1100" dirty="0">
                          <a:latin typeface="BIZ UDPゴシック" panose="020B0400000000000000" pitchFamily="50" charset="-128"/>
                          <a:ea typeface="BIZ UDPゴシック" panose="020B0400000000000000" pitchFamily="50" charset="-128"/>
                        </a:rPr>
                        <a:t>         🚌                        🚌                                        🚌</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各地 ーーー （途中、昼食） ーーー </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【SDG</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ｓを学ぶ①</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上勝町 </a:t>
                      </a:r>
                      <a:r>
                        <a:rPr kumimoji="1" lang="ja-JP" altLang="en-US" sz="1100" dirty="0">
                          <a:latin typeface="BIZ UDPゴシック" panose="020B0400000000000000" pitchFamily="50" charset="-128"/>
                          <a:ea typeface="BIZ UDPゴシック" panose="020B0400000000000000" pitchFamily="50" charset="-128"/>
                        </a:rPr>
                        <a:t>ーーー 徳島市</a:t>
                      </a:r>
                      <a:endParaRPr kumimoji="1" lang="en-US" altLang="ja-JP" sz="800" dirty="0">
                        <a:latin typeface="BIZ UDPゴシック" panose="020B0400000000000000" pitchFamily="50" charset="-128"/>
                        <a:ea typeface="BIZ UDPゴシック" panose="020B0400000000000000" pitchFamily="50" charset="-128"/>
                      </a:endParaRPr>
                    </a:p>
                    <a:p>
                      <a:r>
                        <a:rPr kumimoji="1" lang="en-US" altLang="ja-JP" sz="800" dirty="0">
                          <a:latin typeface="BIZ UDPゴシック" panose="020B0400000000000000" pitchFamily="50" charset="-128"/>
                          <a:ea typeface="BIZ UDPゴシック" panose="020B0400000000000000" pitchFamily="50" charset="-128"/>
                        </a:rPr>
                        <a:t>                                                             13:00</a:t>
                      </a:r>
                      <a:r>
                        <a:rPr kumimoji="1" lang="en-US" altLang="ja-JP" sz="1100" dirty="0">
                          <a:latin typeface="BIZ UDPゴシック" panose="020B0400000000000000" pitchFamily="50" charset="-128"/>
                          <a:ea typeface="BIZ UDPゴシック" panose="020B0400000000000000" pitchFamily="50" charset="-128"/>
                        </a:rPr>
                        <a:t>                   </a:t>
                      </a:r>
                      <a:r>
                        <a:rPr kumimoji="1" lang="en-US" altLang="ja-JP" sz="800" dirty="0">
                          <a:latin typeface="BIZ UDPゴシック" panose="020B0400000000000000" pitchFamily="50" charset="-128"/>
                          <a:ea typeface="BIZ UDPゴシック" panose="020B0400000000000000" pitchFamily="50" charset="-128"/>
                        </a:rPr>
                        <a:t>17:00              18:00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75244162"/>
                  </a:ext>
                </a:extLst>
              </a:tr>
              <a:tr h="1260000">
                <a:tc>
                  <a:txBody>
                    <a:bodyPr/>
                    <a:lstStyle/>
                    <a:p>
                      <a:r>
                        <a:rPr kumimoji="1" lang="ja-JP" altLang="en-US" sz="1100" dirty="0">
                          <a:latin typeface="BIZ UDPゴシック" panose="020B0400000000000000" pitchFamily="50" charset="-128"/>
                          <a:ea typeface="BIZ UDPゴシック" panose="020B0400000000000000" pitchFamily="50" charset="-128"/>
                        </a:rPr>
                        <a:t>２日目</a:t>
                      </a:r>
                    </a:p>
                  </a:txBody>
                  <a:tcPr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kumimoji="1" lang="ja-JP" altLang="en-US" sz="1100" dirty="0">
                          <a:latin typeface="BIZ UDPゴシック" panose="020B0400000000000000" pitchFamily="50" charset="-128"/>
                          <a:ea typeface="BIZ UDPゴシック" panose="020B0400000000000000" pitchFamily="50" charset="-128"/>
                        </a:rPr>
                        <a:t>               🚌           </a:t>
                      </a:r>
                      <a:r>
                        <a:rPr kumimoji="1" lang="en-US" altLang="ja-JP" sz="800" dirty="0">
                          <a:latin typeface="BIZ UDPゴシック" panose="020B0400000000000000" pitchFamily="50" charset="-128"/>
                          <a:ea typeface="BIZ UDPゴシック" panose="020B0400000000000000" pitchFamily="50" charset="-128"/>
                        </a:rPr>
                        <a:t>11</a:t>
                      </a:r>
                      <a:r>
                        <a:rPr kumimoji="1" lang="ja-JP" altLang="en-US" sz="800" dirty="0">
                          <a:latin typeface="BIZ UDPゴシック" panose="020B0400000000000000" pitchFamily="50" charset="-128"/>
                          <a:ea typeface="BIZ UDPゴシック" panose="020B0400000000000000" pitchFamily="50" charset="-128"/>
                        </a:rPr>
                        <a:t>：</a:t>
                      </a:r>
                      <a:r>
                        <a:rPr kumimoji="1" lang="en-US" altLang="ja-JP" sz="800" dirty="0">
                          <a:latin typeface="BIZ UDPゴシック" panose="020B0400000000000000" pitchFamily="50" charset="-128"/>
                          <a:ea typeface="BIZ UDPゴシック" panose="020B0400000000000000" pitchFamily="50" charset="-128"/>
                        </a:rPr>
                        <a:t>00</a:t>
                      </a:r>
                      <a:r>
                        <a:rPr kumimoji="1" lang="ja-JP" altLang="en-US" sz="800" dirty="0">
                          <a:latin typeface="BIZ UDPゴシック" panose="020B0400000000000000" pitchFamily="50" charset="-128"/>
                          <a:ea typeface="BIZ UDPゴシック" panose="020B0400000000000000" pitchFamily="50" charset="-128"/>
                        </a:rPr>
                        <a:t>～上映              </a:t>
                      </a:r>
                      <a:r>
                        <a:rPr kumimoji="1" lang="ja-JP" altLang="en-US" sz="1100" dirty="0">
                          <a:latin typeface="BIZ UDPゴシック" panose="020B0400000000000000" pitchFamily="50" charset="-128"/>
                          <a:ea typeface="BIZ UDPゴシック" panose="020B0400000000000000" pitchFamily="50" charset="-128"/>
                        </a:rPr>
                        <a:t>🚌                               🚌                                    🚢                               🚌</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徳島市内 ーーー </a:t>
                      </a:r>
                      <a:r>
                        <a:rPr kumimoji="1" lang="ja-JP" altLang="en-US" sz="1100" b="1" dirty="0">
                          <a:latin typeface="BIZ UDPゴシック" panose="020B0400000000000000" pitchFamily="50" charset="-128"/>
                          <a:ea typeface="BIZ UDPゴシック" panose="020B0400000000000000" pitchFamily="50" charset="-128"/>
                        </a:rPr>
                        <a:t>阿波おどり会館・眉山 </a:t>
                      </a:r>
                      <a:r>
                        <a:rPr kumimoji="1" lang="ja-JP" altLang="en-US" sz="1100" dirty="0">
                          <a:latin typeface="BIZ UDPゴシック" panose="020B0400000000000000" pitchFamily="50" charset="-128"/>
                          <a:ea typeface="BIZ UDPゴシック" panose="020B0400000000000000" pitchFamily="50" charset="-128"/>
                        </a:rPr>
                        <a:t>ーーー 昼食（市内ホテル） ーーー </a:t>
                      </a:r>
                      <a:r>
                        <a:rPr kumimoji="1" lang="ja-JP" altLang="en-US" sz="1100" b="1" dirty="0">
                          <a:latin typeface="BIZ UDPゴシック" panose="020B0400000000000000" pitchFamily="50" charset="-128"/>
                          <a:ea typeface="BIZ UDPゴシック" panose="020B0400000000000000" pitchFamily="50" charset="-128"/>
                        </a:rPr>
                        <a:t>ひょうたん島クルーズ </a:t>
                      </a:r>
                      <a:r>
                        <a:rPr kumimoji="1" lang="ja-JP" altLang="en-US" sz="1100" dirty="0">
                          <a:latin typeface="BIZ UDPゴシック" panose="020B0400000000000000" pitchFamily="50" charset="-128"/>
                          <a:ea typeface="BIZ UDPゴシック" panose="020B0400000000000000" pitchFamily="50" charset="-128"/>
                        </a:rPr>
                        <a:t>ーーー </a:t>
                      </a:r>
                      <a:r>
                        <a:rPr kumimoji="1" lang="ja-JP" altLang="en-US" sz="1100" b="1" dirty="0">
                          <a:latin typeface="BIZ UDPゴシック" panose="020B0400000000000000" pitchFamily="50" charset="-128"/>
                          <a:ea typeface="BIZ UDPゴシック" panose="020B0400000000000000" pitchFamily="50" charset="-128"/>
                        </a:rPr>
                        <a:t>阿波十郎兵衛屋敷 </a:t>
                      </a:r>
                      <a:r>
                        <a:rPr kumimoji="1" lang="ja-JP" altLang="en-US" sz="1100" dirty="0">
                          <a:latin typeface="BIZ UDPゴシック" panose="020B0400000000000000" pitchFamily="50" charset="-128"/>
                          <a:ea typeface="BIZ UDPゴシック" panose="020B0400000000000000" pitchFamily="50" charset="-128"/>
                        </a:rPr>
                        <a:t>ーーー </a:t>
                      </a:r>
                      <a:endParaRPr kumimoji="1" lang="en-US" altLang="ja-JP" sz="1100" dirty="0">
                        <a:latin typeface="BIZ UDPゴシック" panose="020B0400000000000000" pitchFamily="50" charset="-128"/>
                        <a:ea typeface="BIZ UDPゴシック" panose="020B0400000000000000" pitchFamily="50" charset="-128"/>
                      </a:endParaRPr>
                    </a:p>
                    <a:p>
                      <a:r>
                        <a:rPr kumimoji="1" lang="en-US" altLang="ja-JP" sz="800" dirty="0">
                          <a:latin typeface="BIZ UDPゴシック" panose="020B0400000000000000" pitchFamily="50" charset="-128"/>
                          <a:ea typeface="BIZ UDPゴシック" panose="020B0400000000000000" pitchFamily="50" charset="-128"/>
                        </a:rPr>
                        <a:t>         8:30               9:00                      11:50              12:20             13:10               13:30                                               14:00               15:00             </a:t>
                      </a:r>
                    </a:p>
                    <a:p>
                      <a:r>
                        <a:rPr kumimoji="1" lang="en-US" altLang="ja-JP" sz="1100" dirty="0">
                          <a:latin typeface="BIZ UDPゴシック" panose="020B0400000000000000" pitchFamily="50" charset="-128"/>
                          <a:ea typeface="BIZ UDPゴシック" panose="020B0400000000000000" pitchFamily="50" charset="-128"/>
                        </a:rPr>
                        <a:t>                        </a:t>
                      </a:r>
                      <a:r>
                        <a:rPr kumimoji="1" lang="ja-JP" altLang="en-US" sz="1100" dirty="0">
                          <a:latin typeface="BIZ UDPゴシック" panose="020B0400000000000000" pitchFamily="50" charset="-128"/>
                          <a:ea typeface="BIZ UDPゴシック" panose="020B0400000000000000" pitchFamily="50" charset="-128"/>
                        </a:rPr>
                        <a:t>🚌</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b="1" dirty="0">
                          <a:latin typeface="BIZ UDPゴシック" panose="020B0400000000000000" pitchFamily="50" charset="-128"/>
                          <a:ea typeface="BIZ UDPゴシック" panose="020B0400000000000000" pitchFamily="50" charset="-128"/>
                        </a:rPr>
                        <a:t>大塚国際美術館 </a:t>
                      </a:r>
                      <a:r>
                        <a:rPr kumimoji="1" lang="ja-JP" altLang="en-US" sz="1100" dirty="0">
                          <a:latin typeface="BIZ UDPゴシック" panose="020B0400000000000000" pitchFamily="50" charset="-128"/>
                          <a:ea typeface="BIZ UDPゴシック" panose="020B0400000000000000" pitchFamily="50" charset="-128"/>
                        </a:rPr>
                        <a:t>ーーー 各地</a:t>
                      </a:r>
                      <a:endParaRPr kumimoji="1" lang="en-US" altLang="ja-JP" sz="1100" dirty="0">
                        <a:latin typeface="BIZ UDPゴシック" panose="020B0400000000000000" pitchFamily="50" charset="-128"/>
                        <a:ea typeface="BIZ UDPゴシック" panose="020B0400000000000000" pitchFamily="50" charset="-128"/>
                      </a:endParaRPr>
                    </a:p>
                    <a:p>
                      <a:r>
                        <a:rPr kumimoji="1" lang="en-US" altLang="ja-JP" sz="800" dirty="0">
                          <a:latin typeface="BIZ UDPゴシック" panose="020B0400000000000000" pitchFamily="50" charset="-128"/>
                          <a:ea typeface="BIZ UDPゴシック" panose="020B0400000000000000" pitchFamily="50" charset="-128"/>
                        </a:rPr>
                        <a:t>15:30          17:</a:t>
                      </a:r>
                      <a:r>
                        <a:rPr kumimoji="1" lang="ja-JP" altLang="en-US" sz="800" dirty="0">
                          <a:latin typeface="BIZ UDPゴシック" panose="020B0400000000000000" pitchFamily="50" charset="-128"/>
                          <a:ea typeface="BIZ UDPゴシック" panose="020B0400000000000000" pitchFamily="50" charset="-128"/>
                        </a:rPr>
                        <a:t>０</a:t>
                      </a:r>
                      <a:r>
                        <a:rPr kumimoji="1" lang="en-US" altLang="ja-JP" sz="800" dirty="0">
                          <a:latin typeface="BIZ UDPゴシック" panose="020B0400000000000000" pitchFamily="50" charset="-128"/>
                          <a:ea typeface="BIZ UDPゴシック" panose="020B0400000000000000" pitchFamily="50" charset="-128"/>
                        </a:rPr>
                        <a:t>0    </a:t>
                      </a:r>
                      <a:endParaRPr kumimoji="1" lang="ja-JP" altLang="en-US" sz="8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624523952"/>
                  </a:ext>
                </a:extLst>
              </a:tr>
            </a:tbl>
          </a:graphicData>
        </a:graphic>
      </p:graphicFrame>
      <p:graphicFrame>
        <p:nvGraphicFramePr>
          <p:cNvPr id="6" name="表 5">
            <a:extLst>
              <a:ext uri="{FF2B5EF4-FFF2-40B4-BE49-F238E27FC236}">
                <a16:creationId xmlns:a16="http://schemas.microsoft.com/office/drawing/2014/main" id="{5576A010-B500-4091-935F-98CD487827F5}"/>
              </a:ext>
            </a:extLst>
          </p:cNvPr>
          <p:cNvGraphicFramePr>
            <a:graphicFrameLocks noGrp="1"/>
          </p:cNvGraphicFramePr>
          <p:nvPr>
            <p:extLst>
              <p:ext uri="{D42A27DB-BD31-4B8C-83A1-F6EECF244321}">
                <p14:modId xmlns:p14="http://schemas.microsoft.com/office/powerpoint/2010/main" val="1557120183"/>
              </p:ext>
            </p:extLst>
          </p:nvPr>
        </p:nvGraphicFramePr>
        <p:xfrm>
          <a:off x="267305" y="2817356"/>
          <a:ext cx="9371390" cy="1810840"/>
        </p:xfrm>
        <a:graphic>
          <a:graphicData uri="http://schemas.openxmlformats.org/drawingml/2006/table">
            <a:tbl>
              <a:tblPr firstRow="1" bandRow="1">
                <a:tableStyleId>{93296810-A885-4BE3-A3E7-6D5BEEA58F35}</a:tableStyleId>
              </a:tblPr>
              <a:tblGrid>
                <a:gridCol w="799405">
                  <a:extLst>
                    <a:ext uri="{9D8B030D-6E8A-4147-A177-3AD203B41FA5}">
                      <a16:colId xmlns:a16="http://schemas.microsoft.com/office/drawing/2014/main" val="2916848908"/>
                    </a:ext>
                  </a:extLst>
                </a:gridCol>
                <a:gridCol w="8571985">
                  <a:extLst>
                    <a:ext uri="{9D8B030D-6E8A-4147-A177-3AD203B41FA5}">
                      <a16:colId xmlns:a16="http://schemas.microsoft.com/office/drawing/2014/main" val="3007386885"/>
                    </a:ext>
                  </a:extLst>
                </a:gridCol>
              </a:tblGrid>
              <a:tr h="370840">
                <a:tc gridSpan="2">
                  <a:txBody>
                    <a:bodyPr/>
                    <a:lstStyle/>
                    <a:p>
                      <a:r>
                        <a:rPr kumimoji="1" lang="ja-JP" altLang="en-US" sz="1400" dirty="0">
                          <a:latin typeface="BIZ UDPゴシック" panose="020B0400000000000000" pitchFamily="50" charset="-128"/>
                          <a:ea typeface="BIZ UDPゴシック" panose="020B0400000000000000" pitchFamily="50" charset="-128"/>
                        </a:rPr>
                        <a:t>南部エリア　</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みなみ阿波よくばり体験は１体験あたり約１クラス程度です。南部の宿泊は約</a:t>
                      </a:r>
                      <a:r>
                        <a:rPr kumimoji="1" lang="en-US" altLang="ja-JP" sz="1200" dirty="0">
                          <a:latin typeface="BIZ UDPゴシック" panose="020B0400000000000000" pitchFamily="50" charset="-128"/>
                          <a:ea typeface="BIZ UDPゴシック" panose="020B0400000000000000" pitchFamily="50" charset="-128"/>
                        </a:rPr>
                        <a:t>260</a:t>
                      </a:r>
                      <a:r>
                        <a:rPr kumimoji="1" lang="ja-JP" altLang="en-US" sz="1200" dirty="0">
                          <a:latin typeface="BIZ UDPゴシック" panose="020B0400000000000000" pitchFamily="50" charset="-128"/>
                          <a:ea typeface="BIZ UDPゴシック" panose="020B0400000000000000" pitchFamily="50" charset="-128"/>
                        </a:rPr>
                        <a:t>名（複数施設）です。</a:t>
                      </a:r>
                      <a:endParaRPr kumimoji="1" lang="ja-JP" altLang="en-US" sz="14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96D2"/>
                    </a:solidFill>
                  </a:tcPr>
                </a:tc>
                <a:tc hMerge="1">
                  <a:txBody>
                    <a:bodyPr/>
                    <a:lstStyle/>
                    <a:p>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2727051"/>
                  </a:ext>
                </a:extLst>
              </a:tr>
              <a:tr h="720000">
                <a:tc>
                  <a:txBody>
                    <a:bodyPr/>
                    <a:lstStyle/>
                    <a:p>
                      <a:r>
                        <a:rPr kumimoji="1" lang="ja-JP" altLang="en-US" sz="1100" dirty="0">
                          <a:latin typeface="BIZ UDPゴシック" panose="020B0400000000000000" pitchFamily="50" charset="-128"/>
                          <a:ea typeface="BIZ UDPゴシック" panose="020B0400000000000000" pitchFamily="50" charset="-128"/>
                        </a:rPr>
                        <a:t>１日目</a:t>
                      </a:r>
                    </a:p>
                  </a:txBody>
                  <a:tcPr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kumimoji="1" lang="ja-JP" altLang="en-US" sz="1100" dirty="0">
                          <a:latin typeface="BIZ UDPゴシック" panose="020B0400000000000000" pitchFamily="50" charset="-128"/>
                          <a:ea typeface="BIZ UDPゴシック" panose="020B0400000000000000" pitchFamily="50" charset="-128"/>
                        </a:rPr>
                        <a:t>         🚌                       🚌                                                          🚌                    </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各地 ーーー （途中、昼食）ーーー </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【SDG</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ｓを学ぶ③</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南阿波よくばり体験  </a:t>
                      </a:r>
                      <a:r>
                        <a:rPr kumimoji="1" lang="ja-JP" altLang="en-US" sz="1100" dirty="0">
                          <a:latin typeface="BIZ UDPゴシック" panose="020B0400000000000000" pitchFamily="50" charset="-128"/>
                          <a:ea typeface="BIZ UDPゴシック" panose="020B0400000000000000" pitchFamily="50" charset="-128"/>
                        </a:rPr>
                        <a:t>ーーー 南部</a:t>
                      </a:r>
                      <a:endParaRPr kumimoji="1" lang="en-US" altLang="ja-JP" sz="1100" dirty="0">
                        <a:latin typeface="BIZ UDPゴシック" panose="020B0400000000000000" pitchFamily="50" charset="-128"/>
                        <a:ea typeface="BIZ UDPゴシック" panose="020B0400000000000000" pitchFamily="50" charset="-128"/>
                      </a:endParaRPr>
                    </a:p>
                    <a:p>
                      <a:r>
                        <a:rPr kumimoji="1" lang="en-US" altLang="ja-JP" sz="800" dirty="0">
                          <a:latin typeface="BIZ UDPゴシック" panose="020B0400000000000000" pitchFamily="50" charset="-128"/>
                          <a:ea typeface="BIZ UDPゴシック" panose="020B0400000000000000" pitchFamily="50" charset="-128"/>
                        </a:rPr>
                        <a:t>                                                             13:00</a:t>
                      </a:r>
                      <a:r>
                        <a:rPr kumimoji="1" lang="ja-JP" altLang="en-US" sz="800" dirty="0">
                          <a:latin typeface="BIZ UDPゴシック" panose="020B0400000000000000" pitchFamily="50" charset="-128"/>
                          <a:ea typeface="BIZ UDPゴシック" panose="020B0400000000000000" pitchFamily="50" charset="-128"/>
                        </a:rPr>
                        <a:t>                                                  </a:t>
                      </a:r>
                      <a:r>
                        <a:rPr kumimoji="1" lang="en-US" altLang="ja-JP" sz="800" dirty="0">
                          <a:latin typeface="BIZ UDPゴシック" panose="020B0400000000000000" pitchFamily="50" charset="-128"/>
                          <a:ea typeface="BIZ UDPゴシック" panose="020B0400000000000000" pitchFamily="50" charset="-128"/>
                        </a:rPr>
                        <a:t>16:00         </a:t>
                      </a:r>
                      <a:r>
                        <a:rPr kumimoji="1" lang="ja-JP" altLang="en-US" sz="800" dirty="0">
                          <a:latin typeface="BIZ UDPゴシック" panose="020B0400000000000000" pitchFamily="50" charset="-128"/>
                          <a:ea typeface="BIZ UDPゴシック" panose="020B0400000000000000" pitchFamily="50" charset="-128"/>
                        </a:rPr>
                        <a:t>  </a:t>
                      </a:r>
                      <a:endParaRPr kumimoji="1" lang="en-US" altLang="ja-JP" sz="8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75244162"/>
                  </a:ext>
                </a:extLst>
              </a:tr>
              <a:tr h="720000">
                <a:tc>
                  <a:txBody>
                    <a:bodyPr/>
                    <a:lstStyle/>
                    <a:p>
                      <a:r>
                        <a:rPr kumimoji="1" lang="ja-JP" altLang="en-US" sz="1100" dirty="0">
                          <a:latin typeface="BIZ UDPゴシック" panose="020B0400000000000000" pitchFamily="50" charset="-128"/>
                          <a:ea typeface="BIZ UDPゴシック" panose="020B0400000000000000" pitchFamily="50" charset="-128"/>
                        </a:rPr>
                        <a:t>２日目</a:t>
                      </a:r>
                    </a:p>
                  </a:txBody>
                  <a:tcPr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kumimoji="1" lang="ja-JP" altLang="en-US" sz="1100" dirty="0">
                          <a:latin typeface="BIZ UDPゴシック" panose="020B0400000000000000" pitchFamily="50" charset="-128"/>
                          <a:ea typeface="BIZ UDPゴシック" panose="020B0400000000000000" pitchFamily="50" charset="-128"/>
                        </a:rPr>
                        <a:t>         🚌                                               🚌                              🚌                           🚌                           🚌</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南部 ーーー </a:t>
                      </a:r>
                      <a:r>
                        <a:rPr kumimoji="1" lang="ja-JP" altLang="en-US" sz="1100" b="1" dirty="0">
                          <a:latin typeface="BIZ UDPゴシック" panose="020B0400000000000000" pitchFamily="50" charset="-128"/>
                          <a:ea typeface="BIZ UDPゴシック" panose="020B0400000000000000" pitchFamily="50" charset="-128"/>
                        </a:rPr>
                        <a:t>日和佐ウミガメ博物館カレッタ </a:t>
                      </a:r>
                      <a:r>
                        <a:rPr kumimoji="1" lang="ja-JP" altLang="en-US" sz="1100" dirty="0">
                          <a:latin typeface="BIZ UDPゴシック" panose="020B0400000000000000" pitchFamily="50" charset="-128"/>
                          <a:ea typeface="BIZ UDPゴシック" panose="020B0400000000000000" pitchFamily="50" charset="-128"/>
                        </a:rPr>
                        <a:t>ーーー 昼食（市内ホテル） ーーー </a:t>
                      </a:r>
                      <a:r>
                        <a:rPr kumimoji="1" lang="ja-JP" altLang="en-US" sz="1100" b="1" dirty="0">
                          <a:latin typeface="BIZ UDPゴシック" panose="020B0400000000000000" pitchFamily="50" charset="-128"/>
                          <a:ea typeface="BIZ UDPゴシック" panose="020B0400000000000000" pitchFamily="50" charset="-128"/>
                        </a:rPr>
                        <a:t>鳴門市ドイツ館 </a:t>
                      </a:r>
                      <a:r>
                        <a:rPr kumimoji="1" lang="ja-JP" altLang="en-US" sz="1100" dirty="0">
                          <a:latin typeface="BIZ UDPゴシック" panose="020B0400000000000000" pitchFamily="50" charset="-128"/>
                          <a:ea typeface="BIZ UDPゴシック" panose="020B0400000000000000" pitchFamily="50" charset="-128"/>
                        </a:rPr>
                        <a:t>ーーー </a:t>
                      </a:r>
                      <a:r>
                        <a:rPr kumimoji="1" lang="ja-JP" altLang="en-US" sz="1100" b="1" dirty="0">
                          <a:latin typeface="BIZ UDPゴシック" panose="020B0400000000000000" pitchFamily="50" charset="-128"/>
                          <a:ea typeface="BIZ UDPゴシック" panose="020B0400000000000000" pitchFamily="50" charset="-128"/>
                        </a:rPr>
                        <a:t>大塚国際美術館 </a:t>
                      </a:r>
                      <a:r>
                        <a:rPr kumimoji="1" lang="ja-JP" altLang="en-US" sz="1100" dirty="0">
                          <a:latin typeface="BIZ UDPゴシック" panose="020B0400000000000000" pitchFamily="50" charset="-128"/>
                          <a:ea typeface="BIZ UDPゴシック" panose="020B0400000000000000" pitchFamily="50" charset="-128"/>
                        </a:rPr>
                        <a:t>ーーー 各地</a:t>
                      </a:r>
                      <a:endParaRPr kumimoji="1" lang="en-US" altLang="ja-JP" sz="1100" dirty="0">
                        <a:latin typeface="BIZ UDPゴシック" panose="020B0400000000000000" pitchFamily="50" charset="-128"/>
                        <a:ea typeface="BIZ UDPゴシック" panose="020B0400000000000000" pitchFamily="50" charset="-128"/>
                      </a:endParaRPr>
                    </a:p>
                    <a:p>
                      <a:r>
                        <a:rPr kumimoji="1" lang="en-US" altLang="ja-JP" sz="800" dirty="0">
                          <a:latin typeface="BIZ UDPゴシック" panose="020B0400000000000000" pitchFamily="50" charset="-128"/>
                          <a:ea typeface="BIZ UDPゴシック" panose="020B0400000000000000" pitchFamily="50" charset="-128"/>
                        </a:rPr>
                        <a:t> 8:30               9:00                                      10:00              11:30             12:30               13:00         14:00              14:30           16:30</a:t>
                      </a:r>
                      <a:endParaRPr kumimoji="1" lang="ja-JP" altLang="en-US" sz="8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624523952"/>
                  </a:ext>
                </a:extLst>
              </a:tr>
            </a:tbl>
          </a:graphicData>
        </a:graphic>
      </p:graphicFrame>
      <p:graphicFrame>
        <p:nvGraphicFramePr>
          <p:cNvPr id="8" name="表 7">
            <a:extLst>
              <a:ext uri="{FF2B5EF4-FFF2-40B4-BE49-F238E27FC236}">
                <a16:creationId xmlns:a16="http://schemas.microsoft.com/office/drawing/2014/main" id="{40B77C77-2F86-4B18-91BF-B2D789B9AF53}"/>
              </a:ext>
            </a:extLst>
          </p:cNvPr>
          <p:cNvGraphicFramePr>
            <a:graphicFrameLocks noGrp="1"/>
          </p:cNvGraphicFramePr>
          <p:nvPr>
            <p:extLst>
              <p:ext uri="{D42A27DB-BD31-4B8C-83A1-F6EECF244321}">
                <p14:modId xmlns:p14="http://schemas.microsoft.com/office/powerpoint/2010/main" val="4120669306"/>
              </p:ext>
            </p:extLst>
          </p:nvPr>
        </p:nvGraphicFramePr>
        <p:xfrm>
          <a:off x="267305" y="4702362"/>
          <a:ext cx="9371390" cy="1810840"/>
        </p:xfrm>
        <a:graphic>
          <a:graphicData uri="http://schemas.openxmlformats.org/drawingml/2006/table">
            <a:tbl>
              <a:tblPr firstRow="1" bandRow="1">
                <a:tableStyleId>{93296810-A885-4BE3-A3E7-6D5BEEA58F35}</a:tableStyleId>
              </a:tblPr>
              <a:tblGrid>
                <a:gridCol w="799405">
                  <a:extLst>
                    <a:ext uri="{9D8B030D-6E8A-4147-A177-3AD203B41FA5}">
                      <a16:colId xmlns:a16="http://schemas.microsoft.com/office/drawing/2014/main" val="2916848908"/>
                    </a:ext>
                  </a:extLst>
                </a:gridCol>
                <a:gridCol w="8571985">
                  <a:extLst>
                    <a:ext uri="{9D8B030D-6E8A-4147-A177-3AD203B41FA5}">
                      <a16:colId xmlns:a16="http://schemas.microsoft.com/office/drawing/2014/main" val="3007386885"/>
                    </a:ext>
                  </a:extLst>
                </a:gridCol>
              </a:tblGrid>
              <a:tr h="370840">
                <a:tc gridSpan="2">
                  <a:txBody>
                    <a:bodyPr/>
                    <a:lstStyle/>
                    <a:p>
                      <a:r>
                        <a:rPr kumimoji="1" lang="ja-JP" altLang="en-US" sz="1400" dirty="0">
                          <a:latin typeface="BIZ UDPゴシック" panose="020B0400000000000000" pitchFamily="50" charset="-128"/>
                          <a:ea typeface="BIZ UDPゴシック" panose="020B0400000000000000" pitchFamily="50" charset="-128"/>
                        </a:rPr>
                        <a:t>西部エリア　</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民泊は最大</a:t>
                      </a:r>
                      <a:r>
                        <a:rPr kumimoji="1" lang="en-US" altLang="ja-JP" sz="1200" dirty="0">
                          <a:latin typeface="BIZ UDPゴシック" panose="020B0400000000000000" pitchFamily="50" charset="-128"/>
                          <a:ea typeface="BIZ UDPゴシック" panose="020B0400000000000000" pitchFamily="50" charset="-128"/>
                        </a:rPr>
                        <a:t>400</a:t>
                      </a:r>
                      <a:r>
                        <a:rPr kumimoji="1" lang="ja-JP" altLang="en-US" sz="1200" dirty="0">
                          <a:latin typeface="BIZ UDPゴシック" panose="020B0400000000000000" pitchFamily="50" charset="-128"/>
                          <a:ea typeface="BIZ UDPゴシック" panose="020B0400000000000000" pitchFamily="50" charset="-128"/>
                        </a:rPr>
                        <a:t>名まで対応可能ですが、ラフティングは１８０名程度になります。</a:t>
                      </a:r>
                      <a:endParaRPr kumimoji="1" lang="ja-JP" altLang="en-US" sz="14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B050"/>
                    </a:solidFill>
                  </a:tcPr>
                </a:tc>
                <a:tc hMerge="1">
                  <a:txBody>
                    <a:bodyPr/>
                    <a:lstStyle/>
                    <a:p>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2727051"/>
                  </a:ext>
                </a:extLst>
              </a:tr>
              <a:tr h="720000">
                <a:tc>
                  <a:txBody>
                    <a:bodyPr/>
                    <a:lstStyle/>
                    <a:p>
                      <a:r>
                        <a:rPr kumimoji="1" lang="ja-JP" altLang="en-US" sz="1100" dirty="0">
                          <a:latin typeface="BIZ UDPゴシック" panose="020B0400000000000000" pitchFamily="50" charset="-128"/>
                          <a:ea typeface="BIZ UDPゴシック" panose="020B0400000000000000" pitchFamily="50" charset="-128"/>
                        </a:rPr>
                        <a:t>１日目</a:t>
                      </a:r>
                    </a:p>
                  </a:txBody>
                  <a:tcPr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kumimoji="1" lang="ja-JP" altLang="en-US" sz="1100" dirty="0">
                          <a:latin typeface="BIZ UDPゴシック" panose="020B0400000000000000" pitchFamily="50" charset="-128"/>
                          <a:ea typeface="BIZ UDPゴシック" panose="020B0400000000000000" pitchFamily="50" charset="-128"/>
                        </a:rPr>
                        <a:t>         🚌                       🚌                                                      🚙</a:t>
                      </a:r>
                      <a:r>
                        <a:rPr kumimoji="1" lang="ja-JP" altLang="en-US" sz="800" dirty="0">
                          <a:latin typeface="BIZ UDPゴシック" panose="020B0400000000000000" pitchFamily="50" charset="-128"/>
                          <a:ea typeface="BIZ UDPゴシック" panose="020B0400000000000000" pitchFamily="50" charset="-128"/>
                        </a:rPr>
                        <a:t>（各家庭の車で移動）</a:t>
                      </a:r>
                      <a:endParaRPr kumimoji="1" lang="en-US" altLang="ja-JP" sz="8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各地 ーーー （途中、昼食） ーーー </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【SDG</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ｓを学ぶ②</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 そらの郷山里物語 </a:t>
                      </a:r>
                      <a:r>
                        <a:rPr kumimoji="1" lang="ja-JP" altLang="en-US" sz="1100" dirty="0">
                          <a:latin typeface="BIZ UDPゴシック" panose="020B0400000000000000" pitchFamily="50" charset="-128"/>
                          <a:ea typeface="BIZ UDPゴシック" panose="020B0400000000000000" pitchFamily="50" charset="-128"/>
                        </a:rPr>
                        <a:t>ーーー 民泊</a:t>
                      </a:r>
                      <a:endParaRPr kumimoji="1" lang="en-US" altLang="ja-JP" sz="1100" dirty="0">
                        <a:latin typeface="BIZ UDPゴシック" panose="020B0400000000000000" pitchFamily="50" charset="-128"/>
                        <a:ea typeface="BIZ UDPゴシック" panose="020B0400000000000000" pitchFamily="50" charset="-128"/>
                      </a:endParaRPr>
                    </a:p>
                    <a:p>
                      <a:r>
                        <a:rPr kumimoji="1" lang="en-US" altLang="ja-JP" sz="800" dirty="0">
                          <a:latin typeface="BIZ UDPゴシック" panose="020B0400000000000000" pitchFamily="50" charset="-128"/>
                          <a:ea typeface="BIZ UDPゴシック" panose="020B0400000000000000" pitchFamily="50" charset="-128"/>
                        </a:rPr>
                        <a:t>                                                             13:00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75244162"/>
                  </a:ext>
                </a:extLst>
              </a:tr>
              <a:tr h="720000">
                <a:tc>
                  <a:txBody>
                    <a:bodyPr/>
                    <a:lstStyle/>
                    <a:p>
                      <a:r>
                        <a:rPr kumimoji="1" lang="ja-JP" altLang="en-US" sz="1100" dirty="0">
                          <a:latin typeface="BIZ UDPゴシック" panose="020B0400000000000000" pitchFamily="50" charset="-128"/>
                          <a:ea typeface="BIZ UDPゴシック" panose="020B0400000000000000" pitchFamily="50" charset="-128"/>
                        </a:rPr>
                        <a:t>２日目</a:t>
                      </a:r>
                    </a:p>
                  </a:txBody>
                  <a:tcPr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kumimoji="1" lang="ja-JP" altLang="en-US" sz="1100" dirty="0">
                          <a:latin typeface="BIZ UDPゴシック" panose="020B0400000000000000" pitchFamily="50" charset="-128"/>
                          <a:ea typeface="BIZ UDPゴシック" panose="020B0400000000000000" pitchFamily="50" charset="-128"/>
                        </a:rPr>
                        <a:t>         🚙                   🚌                                🚌                               🚌</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民泊 ーーー </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農業体験</a:t>
                      </a:r>
                      <a:r>
                        <a:rPr kumimoji="1" lang="ja-JP" altLang="en-US" sz="1100" dirty="0">
                          <a:latin typeface="BIZ UDPゴシック" panose="020B0400000000000000" pitchFamily="50" charset="-128"/>
                          <a:ea typeface="BIZ UDPゴシック" panose="020B0400000000000000" pitchFamily="50" charset="-128"/>
                        </a:rPr>
                        <a:t> ーーー </a:t>
                      </a:r>
                      <a:r>
                        <a:rPr kumimoji="1" lang="ja-JP" altLang="en-US" sz="1100" b="1" dirty="0">
                          <a:latin typeface="BIZ UDPゴシック" panose="020B0400000000000000" pitchFamily="50" charset="-128"/>
                          <a:ea typeface="BIZ UDPゴシック" panose="020B0400000000000000" pitchFamily="50" charset="-128"/>
                        </a:rPr>
                        <a:t>吉野川ラフティング </a:t>
                      </a:r>
                      <a:r>
                        <a:rPr kumimoji="1" lang="ja-JP" altLang="en-US" sz="1100" dirty="0">
                          <a:latin typeface="BIZ UDPゴシック" panose="020B0400000000000000" pitchFamily="50" charset="-128"/>
                          <a:ea typeface="BIZ UDPゴシック" panose="020B0400000000000000" pitchFamily="50" charset="-128"/>
                        </a:rPr>
                        <a:t>ーーー </a:t>
                      </a:r>
                      <a:r>
                        <a:rPr kumimoji="1" lang="ja-JP" altLang="en-US" sz="1100" b="1" dirty="0">
                          <a:latin typeface="BIZ UDPゴシック" panose="020B0400000000000000" pitchFamily="50" charset="-128"/>
                          <a:ea typeface="BIZ UDPゴシック" panose="020B0400000000000000" pitchFamily="50" charset="-128"/>
                        </a:rPr>
                        <a:t>技の館（藍染体験） </a:t>
                      </a:r>
                      <a:r>
                        <a:rPr kumimoji="1" lang="ja-JP" altLang="en-US" sz="1100" dirty="0">
                          <a:latin typeface="BIZ UDPゴシック" panose="020B0400000000000000" pitchFamily="50" charset="-128"/>
                          <a:ea typeface="BIZ UDPゴシック" panose="020B0400000000000000" pitchFamily="50" charset="-128"/>
                        </a:rPr>
                        <a:t>ーーー 各地</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800" dirty="0">
                          <a:latin typeface="BIZ UDPゴシック" panose="020B0400000000000000" pitchFamily="50" charset="-128"/>
                          <a:ea typeface="BIZ UDPゴシック" panose="020B0400000000000000" pitchFamily="50" charset="-128"/>
                        </a:rPr>
                        <a:t>　　　　　　　　　　　　　　　</a:t>
                      </a:r>
                      <a:r>
                        <a:rPr kumimoji="1" lang="en-US" altLang="ja-JP" sz="800" dirty="0">
                          <a:latin typeface="BIZ UDPゴシック" panose="020B0400000000000000" pitchFamily="50" charset="-128"/>
                          <a:ea typeface="BIZ UDPゴシック" panose="020B0400000000000000" pitchFamily="50" charset="-128"/>
                        </a:rPr>
                        <a:t>10:00              11</a:t>
                      </a:r>
                      <a:r>
                        <a:rPr kumimoji="1" lang="ja-JP" altLang="en-US" sz="800" dirty="0">
                          <a:latin typeface="BIZ UDPゴシック" panose="020B0400000000000000" pitchFamily="50" charset="-128"/>
                          <a:ea typeface="BIZ UDPゴシック" panose="020B0400000000000000" pitchFamily="50" charset="-128"/>
                        </a:rPr>
                        <a:t>：</a:t>
                      </a:r>
                      <a:r>
                        <a:rPr kumimoji="1" lang="en-US" altLang="ja-JP" sz="800" dirty="0">
                          <a:latin typeface="BIZ UDPゴシック" panose="020B0400000000000000" pitchFamily="50" charset="-128"/>
                          <a:ea typeface="BIZ UDPゴシック" panose="020B0400000000000000" pitchFamily="50" charset="-128"/>
                        </a:rPr>
                        <a:t>00</a:t>
                      </a:r>
                      <a:r>
                        <a:rPr kumimoji="1" lang="ja-JP" altLang="en-US" sz="800" dirty="0">
                          <a:latin typeface="BIZ UDPゴシック" panose="020B0400000000000000" pitchFamily="50" charset="-128"/>
                          <a:ea typeface="BIZ UDPゴシック" panose="020B0400000000000000" pitchFamily="50" charset="-128"/>
                        </a:rPr>
                        <a:t>　</a:t>
                      </a:r>
                      <a:r>
                        <a:rPr kumimoji="1" lang="en-US" altLang="ja-JP" sz="800" dirty="0">
                          <a:latin typeface="BIZ UDPゴシック" panose="020B0400000000000000" pitchFamily="50" charset="-128"/>
                          <a:ea typeface="BIZ UDPゴシック" panose="020B0400000000000000" pitchFamily="50" charset="-128"/>
                        </a:rPr>
                        <a:t>               14:00             </a:t>
                      </a:r>
                      <a:r>
                        <a:rPr kumimoji="1" lang="en-US" altLang="ja-JP" sz="800" dirty="0">
                          <a:solidFill>
                            <a:schemeClr val="tx1"/>
                          </a:solidFill>
                          <a:latin typeface="BIZ UDPゴシック" panose="020B0400000000000000" pitchFamily="50" charset="-128"/>
                          <a:ea typeface="BIZ UDPゴシック" panose="020B0400000000000000" pitchFamily="50" charset="-128"/>
                        </a:rPr>
                        <a:t>15:15   </a:t>
                      </a:r>
                      <a:r>
                        <a:rPr kumimoji="1" lang="ja-JP" altLang="en-US" sz="800" dirty="0">
                          <a:solidFill>
                            <a:schemeClr val="tx1"/>
                          </a:solidFill>
                          <a:latin typeface="BIZ UDPゴシック" panose="020B0400000000000000" pitchFamily="50" charset="-128"/>
                          <a:ea typeface="BIZ UDPゴシック" panose="020B0400000000000000" pitchFamily="50" charset="-128"/>
                        </a:rPr>
                        <a:t>　</a:t>
                      </a:r>
                      <a:r>
                        <a:rPr kumimoji="1" lang="en-US" altLang="ja-JP" sz="800" dirty="0">
                          <a:solidFill>
                            <a:schemeClr val="tx1"/>
                          </a:solidFill>
                          <a:latin typeface="BIZ UDPゴシック" panose="020B0400000000000000" pitchFamily="50" charset="-128"/>
                          <a:ea typeface="BIZ UDPゴシック" panose="020B0400000000000000" pitchFamily="50" charset="-128"/>
                        </a:rPr>
                        <a:t>          16:30 </a:t>
                      </a:r>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624523952"/>
                  </a:ext>
                </a:extLst>
              </a:tr>
            </a:tbl>
          </a:graphicData>
        </a:graphic>
      </p:graphicFrame>
      <p:sp>
        <p:nvSpPr>
          <p:cNvPr id="2" name="テキスト ボックス 1">
            <a:extLst>
              <a:ext uri="{FF2B5EF4-FFF2-40B4-BE49-F238E27FC236}">
                <a16:creationId xmlns:a16="http://schemas.microsoft.com/office/drawing/2014/main" id="{2B006C0E-33F5-4E3F-8CA6-7D0DA143B6E2}"/>
              </a:ext>
            </a:extLst>
          </p:cNvPr>
          <p:cNvSpPr txBox="1"/>
          <p:nvPr/>
        </p:nvSpPr>
        <p:spPr>
          <a:xfrm>
            <a:off x="6461274" y="930208"/>
            <a:ext cx="3046792" cy="600164"/>
          </a:xfrm>
          <a:prstGeom prst="rect">
            <a:avLst/>
          </a:prstGeom>
          <a:solidFill>
            <a:schemeClr val="accent4">
              <a:lumMod val="40000"/>
              <a:lumOff val="60000"/>
            </a:schemeClr>
          </a:solidFill>
          <a:ln w="12700">
            <a:solidFill>
              <a:schemeClr val="tx1"/>
            </a:solidFill>
          </a:ln>
        </p:spPr>
        <p:txBody>
          <a:bodyPr wrap="square" rtlCol="0">
            <a:spAutoFit/>
          </a:bodyPr>
          <a:lstStyle/>
          <a:p>
            <a:pPr algn="ct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ポイント</a:t>
            </a:r>
            <a:r>
              <a:rPr kumimoji="1" lang="en-US" altLang="ja-JP" sz="1100" dirty="0">
                <a:latin typeface="BIZ UDPゴシック" panose="020B0400000000000000" pitchFamily="50" charset="-128"/>
                <a:ea typeface="BIZ UDPゴシック" panose="020B0400000000000000" pitchFamily="50" charset="-128"/>
              </a:rPr>
              <a:t>】</a:t>
            </a:r>
          </a:p>
          <a:p>
            <a:r>
              <a:rPr kumimoji="1" lang="ja-JP" altLang="en-US" sz="1050" dirty="0">
                <a:latin typeface="BIZ UDPゴシック" panose="020B0400000000000000" pitchFamily="50" charset="-128"/>
                <a:ea typeface="BIZ UDPゴシック" panose="020B0400000000000000" pitchFamily="50" charset="-128"/>
              </a:rPr>
              <a:t>上勝町は徳島市内から約１時間の位置にあるので、徳島市や鳴門市と組み合わせが可能です。</a:t>
            </a:r>
          </a:p>
        </p:txBody>
      </p:sp>
      <p:sp>
        <p:nvSpPr>
          <p:cNvPr id="9" name="テキスト ボックス 8">
            <a:extLst>
              <a:ext uri="{FF2B5EF4-FFF2-40B4-BE49-F238E27FC236}">
                <a16:creationId xmlns:a16="http://schemas.microsoft.com/office/drawing/2014/main" id="{19C4EF06-F85D-403F-ADD3-CDB7829DCDB0}"/>
              </a:ext>
            </a:extLst>
          </p:cNvPr>
          <p:cNvSpPr txBox="1"/>
          <p:nvPr/>
        </p:nvSpPr>
        <p:spPr>
          <a:xfrm>
            <a:off x="6849210" y="5493054"/>
            <a:ext cx="2694821" cy="584775"/>
          </a:xfrm>
          <a:prstGeom prst="rect">
            <a:avLst/>
          </a:prstGeom>
          <a:solidFill>
            <a:schemeClr val="accent4">
              <a:lumMod val="40000"/>
              <a:lumOff val="60000"/>
            </a:schemeClr>
          </a:solidFill>
          <a:ln w="12700">
            <a:solidFill>
              <a:schemeClr val="tx1"/>
            </a:solidFill>
          </a:ln>
        </p:spPr>
        <p:txBody>
          <a:bodyPr wrap="square" rtlCol="0">
            <a:spAutoFit/>
          </a:bodyPr>
          <a:lstStyle/>
          <a:p>
            <a:pPr algn="ct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ポイント</a:t>
            </a:r>
            <a:r>
              <a:rPr kumimoji="1" lang="en-US" altLang="ja-JP" sz="1100" dirty="0">
                <a:latin typeface="BIZ UDPゴシック" panose="020B0400000000000000" pitchFamily="50" charset="-128"/>
                <a:ea typeface="BIZ UDPゴシック" panose="020B0400000000000000" pitchFamily="50" charset="-128"/>
              </a:rPr>
              <a:t>】</a:t>
            </a:r>
          </a:p>
          <a:p>
            <a:r>
              <a:rPr kumimoji="1" lang="ja-JP" altLang="en-US" sz="1050" dirty="0">
                <a:latin typeface="BIZ UDPゴシック" panose="020B0400000000000000" pitchFamily="50" charset="-128"/>
                <a:ea typeface="BIZ UDPゴシック" panose="020B0400000000000000" pitchFamily="50" charset="-128"/>
              </a:rPr>
              <a:t>西部エリアの民泊をメインにしたコースです。</a:t>
            </a:r>
            <a:endParaRPr kumimoji="1" lang="en-US" altLang="ja-JP" sz="1050" dirty="0">
              <a:latin typeface="BIZ UDPゴシック" panose="020B0400000000000000" pitchFamily="50" charset="-128"/>
              <a:ea typeface="BIZ UDPゴシック" panose="020B0400000000000000" pitchFamily="50" charset="-128"/>
            </a:endParaRPr>
          </a:p>
          <a:p>
            <a:r>
              <a:rPr kumimoji="1" lang="ja-JP" altLang="en-US" sz="1050" dirty="0">
                <a:latin typeface="BIZ UDPゴシック" panose="020B0400000000000000" pitchFamily="50" charset="-128"/>
                <a:ea typeface="BIZ UDPゴシック" panose="020B0400000000000000" pitchFamily="50" charset="-128"/>
              </a:rPr>
              <a:t>ご家庭により様々な体験が可能です。</a:t>
            </a:r>
          </a:p>
        </p:txBody>
      </p:sp>
      <p:sp>
        <p:nvSpPr>
          <p:cNvPr id="11" name="テキスト ボックス 10">
            <a:extLst>
              <a:ext uri="{FF2B5EF4-FFF2-40B4-BE49-F238E27FC236}">
                <a16:creationId xmlns:a16="http://schemas.microsoft.com/office/drawing/2014/main" id="{B0FEF923-05CE-4327-848F-86F967631E33}"/>
              </a:ext>
            </a:extLst>
          </p:cNvPr>
          <p:cNvSpPr txBox="1"/>
          <p:nvPr/>
        </p:nvSpPr>
        <p:spPr>
          <a:xfrm>
            <a:off x="7812599" y="3241494"/>
            <a:ext cx="1731432" cy="584775"/>
          </a:xfrm>
          <a:prstGeom prst="rect">
            <a:avLst/>
          </a:prstGeom>
          <a:solidFill>
            <a:schemeClr val="accent4">
              <a:lumMod val="40000"/>
              <a:lumOff val="60000"/>
            </a:schemeClr>
          </a:solidFill>
          <a:ln w="12700">
            <a:solidFill>
              <a:schemeClr val="tx1"/>
            </a:solidFill>
          </a:ln>
        </p:spPr>
        <p:txBody>
          <a:bodyPr wrap="square" rtlCol="0">
            <a:spAutoFit/>
          </a:bodyPr>
          <a:lstStyle/>
          <a:p>
            <a:pPr algn="ct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ポイント</a:t>
            </a:r>
            <a:r>
              <a:rPr kumimoji="1" lang="en-US" altLang="ja-JP" sz="1100" dirty="0">
                <a:latin typeface="BIZ UDPゴシック" panose="020B0400000000000000" pitchFamily="50" charset="-128"/>
                <a:ea typeface="BIZ UDPゴシック" panose="020B0400000000000000" pitchFamily="50" charset="-128"/>
              </a:rPr>
              <a:t>】</a:t>
            </a:r>
          </a:p>
          <a:p>
            <a:r>
              <a:rPr kumimoji="1" lang="ja-JP" altLang="en-US" sz="1050" dirty="0">
                <a:latin typeface="BIZ UDPゴシック" panose="020B0400000000000000" pitchFamily="50" charset="-128"/>
                <a:ea typeface="BIZ UDPゴシック" panose="020B0400000000000000" pitchFamily="50" charset="-128"/>
              </a:rPr>
              <a:t>鳴門市ドイツ館では歴史・平和学習も可能です。</a:t>
            </a:r>
          </a:p>
        </p:txBody>
      </p:sp>
      <p:sp>
        <p:nvSpPr>
          <p:cNvPr id="3" name="テキスト ボックス 2">
            <a:extLst>
              <a:ext uri="{FF2B5EF4-FFF2-40B4-BE49-F238E27FC236}">
                <a16:creationId xmlns:a16="http://schemas.microsoft.com/office/drawing/2014/main" id="{E471A476-7B30-28E5-01F9-7771CC80008B}"/>
              </a:ext>
            </a:extLst>
          </p:cNvPr>
          <p:cNvSpPr txBox="1"/>
          <p:nvPr/>
        </p:nvSpPr>
        <p:spPr>
          <a:xfrm>
            <a:off x="7038537" y="2140828"/>
            <a:ext cx="2505494" cy="600164"/>
          </a:xfrm>
          <a:prstGeom prst="rect">
            <a:avLst/>
          </a:prstGeom>
          <a:solidFill>
            <a:schemeClr val="accent4">
              <a:lumMod val="40000"/>
              <a:lumOff val="60000"/>
            </a:schemeClr>
          </a:solidFill>
          <a:ln w="12700">
            <a:solidFill>
              <a:schemeClr val="tx1"/>
            </a:solidFill>
          </a:ln>
        </p:spPr>
        <p:txBody>
          <a:bodyPr wrap="square" rtlCol="0">
            <a:spAutoFit/>
          </a:bodyPr>
          <a:lstStyle/>
          <a:p>
            <a:pPr algn="ct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ポイント</a:t>
            </a:r>
            <a:r>
              <a:rPr kumimoji="1" lang="en-US" altLang="ja-JP" sz="1100" dirty="0">
                <a:latin typeface="BIZ UDPゴシック" panose="020B0400000000000000" pitchFamily="50" charset="-128"/>
                <a:ea typeface="BIZ UDPゴシック" panose="020B0400000000000000" pitchFamily="50" charset="-128"/>
              </a:rPr>
              <a:t>】</a:t>
            </a:r>
          </a:p>
          <a:p>
            <a:r>
              <a:rPr lang="zh-TW" altLang="en-US" sz="1050" dirty="0"/>
              <a:t> </a:t>
            </a:r>
            <a:r>
              <a:rPr lang="zh-TW" altLang="en-US" sz="1050" dirty="0">
                <a:latin typeface="BIZ UDPゴシック" panose="020B0400000000000000" pitchFamily="50" charset="-128"/>
                <a:ea typeface="BIZ UDPゴシック" panose="020B0400000000000000" pitchFamily="50" charset="-128"/>
              </a:rPr>
              <a:t>阿波十郎兵衛屋敷</a:t>
            </a:r>
            <a:r>
              <a:rPr kumimoji="1" lang="ja-JP" altLang="en-US" sz="1050" dirty="0">
                <a:latin typeface="BIZ UDPゴシック" panose="020B0400000000000000" pitchFamily="50" charset="-128"/>
                <a:ea typeface="BIZ UDPゴシック" panose="020B0400000000000000" pitchFamily="50" charset="-128"/>
              </a:rPr>
              <a:t>では、</a:t>
            </a:r>
            <a:r>
              <a:rPr lang="ja-JP" altLang="en-US" sz="1050" dirty="0">
                <a:solidFill>
                  <a:prstClr val="black"/>
                </a:solidFill>
                <a:latin typeface="BIZ UDPゴシック" panose="020B0400000000000000" pitchFamily="50" charset="-128"/>
                <a:ea typeface="BIZ UDPゴシック" panose="020B0400000000000000" pitchFamily="50" charset="-128"/>
              </a:rPr>
              <a:t>徳島県の伝統芸能「</a:t>
            </a:r>
            <a:r>
              <a:rPr lang="ja-JP" altLang="en-US" sz="1050" dirty="0">
                <a:latin typeface="BIZ UDPゴシック" panose="020B0400000000000000" pitchFamily="50" charset="-128"/>
                <a:ea typeface="BIZ UDPゴシック" panose="020B0400000000000000" pitchFamily="50" charset="-128"/>
              </a:rPr>
              <a:t>人形浄瑠璃」の鑑賞ができます</a:t>
            </a:r>
            <a:r>
              <a:rPr kumimoji="1" lang="ja-JP" altLang="en-US" sz="1050" dirty="0">
                <a:latin typeface="BIZ UDPゴシック" panose="020B0400000000000000" pitchFamily="50" charset="-128"/>
                <a:ea typeface="BIZ UDPゴシック" panose="020B0400000000000000" pitchFamily="50" charset="-128"/>
              </a:rPr>
              <a:t>。</a:t>
            </a:r>
          </a:p>
        </p:txBody>
      </p:sp>
    </p:spTree>
    <p:extLst>
      <p:ext uri="{BB962C8B-B14F-4D97-AF65-F5344CB8AC3E}">
        <p14:creationId xmlns:p14="http://schemas.microsoft.com/office/powerpoint/2010/main" val="1139522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226F5F7A-E6BB-4ADA-A50F-8D0E68EEA58E}"/>
              </a:ext>
            </a:extLst>
          </p:cNvPr>
          <p:cNvSpPr txBox="1"/>
          <p:nvPr/>
        </p:nvSpPr>
        <p:spPr>
          <a:xfrm>
            <a:off x="452438" y="-20370"/>
            <a:ext cx="5657619" cy="338554"/>
          </a:xfrm>
          <a:prstGeom prst="rect">
            <a:avLst/>
          </a:prstGeom>
          <a:noFill/>
        </p:spPr>
        <p:txBody>
          <a:bodyPr wrap="square" rtlCol="0">
            <a:spAutoFit/>
          </a:bodyPr>
          <a:lstStyle/>
          <a:p>
            <a:pPr lvl="0">
              <a:defRPr/>
            </a:pPr>
            <a:r>
              <a:rPr kumimoji="1" lang="ja-JP" altLang="en-US" sz="1600" b="1" dirty="0">
                <a:solidFill>
                  <a:prstClr val="white"/>
                </a:solidFill>
                <a:latin typeface="BIZ UDPゴシック" panose="020B0400000000000000" pitchFamily="50" charset="-128"/>
                <a:ea typeface="BIZ UDPゴシック" panose="020B0400000000000000" pitchFamily="50" charset="-128"/>
              </a:rPr>
              <a:t>モデルコース（バス利用＿関西・中四国発着　</a:t>
            </a:r>
            <a:r>
              <a:rPr kumimoji="1" lang="en-US" altLang="ja-JP" sz="1600" b="1" dirty="0">
                <a:solidFill>
                  <a:prstClr val="white"/>
                </a:solidFill>
                <a:latin typeface="BIZ UDPゴシック" panose="020B0400000000000000" pitchFamily="50" charset="-128"/>
                <a:ea typeface="BIZ UDPゴシック" panose="020B0400000000000000" pitchFamily="50" charset="-128"/>
              </a:rPr>
              <a:t>2</a:t>
            </a:r>
            <a:r>
              <a:rPr kumimoji="1" lang="ja-JP" altLang="en-US" sz="1600" b="1" dirty="0">
                <a:solidFill>
                  <a:prstClr val="white"/>
                </a:solidFill>
                <a:latin typeface="BIZ UDPゴシック" panose="020B0400000000000000" pitchFamily="50" charset="-128"/>
                <a:ea typeface="BIZ UDPゴシック" panose="020B0400000000000000" pitchFamily="50" charset="-128"/>
              </a:rPr>
              <a:t>泊</a:t>
            </a:r>
            <a:r>
              <a:rPr kumimoji="1" lang="en-US" altLang="ja-JP" sz="1600" b="1" dirty="0">
                <a:solidFill>
                  <a:prstClr val="white"/>
                </a:solidFill>
                <a:latin typeface="BIZ UDPゴシック" panose="020B0400000000000000" pitchFamily="50" charset="-128"/>
                <a:ea typeface="BIZ UDPゴシック" panose="020B0400000000000000" pitchFamily="50" charset="-128"/>
              </a:rPr>
              <a:t>3</a:t>
            </a:r>
            <a:r>
              <a:rPr kumimoji="1" lang="ja-JP" altLang="en-US" sz="1600" b="1" dirty="0">
                <a:solidFill>
                  <a:prstClr val="white"/>
                </a:solidFill>
                <a:latin typeface="BIZ UDPゴシック" panose="020B0400000000000000" pitchFamily="50" charset="-128"/>
                <a:ea typeface="BIZ UDPゴシック" panose="020B0400000000000000" pitchFamily="50" charset="-128"/>
              </a:rPr>
              <a:t>日利用）</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aphicFrame>
        <p:nvGraphicFramePr>
          <p:cNvPr id="5" name="表 4">
            <a:extLst>
              <a:ext uri="{FF2B5EF4-FFF2-40B4-BE49-F238E27FC236}">
                <a16:creationId xmlns:a16="http://schemas.microsoft.com/office/drawing/2014/main" id="{36D4E461-4A97-4AF8-A3AC-0308F093A048}"/>
              </a:ext>
            </a:extLst>
          </p:cNvPr>
          <p:cNvGraphicFramePr>
            <a:graphicFrameLocks noGrp="1"/>
          </p:cNvGraphicFramePr>
          <p:nvPr>
            <p:extLst>
              <p:ext uri="{D42A27DB-BD31-4B8C-83A1-F6EECF244321}">
                <p14:modId xmlns:p14="http://schemas.microsoft.com/office/powerpoint/2010/main" val="2946537635"/>
              </p:ext>
            </p:extLst>
          </p:nvPr>
        </p:nvGraphicFramePr>
        <p:xfrm>
          <a:off x="272142" y="357473"/>
          <a:ext cx="9379858" cy="2016760"/>
        </p:xfrm>
        <a:graphic>
          <a:graphicData uri="http://schemas.openxmlformats.org/drawingml/2006/table">
            <a:tbl>
              <a:tblPr firstRow="1" bandRow="1">
                <a:tableStyleId>{93296810-A885-4BE3-A3E7-6D5BEEA58F35}</a:tableStyleId>
              </a:tblPr>
              <a:tblGrid>
                <a:gridCol w="800127">
                  <a:extLst>
                    <a:ext uri="{9D8B030D-6E8A-4147-A177-3AD203B41FA5}">
                      <a16:colId xmlns:a16="http://schemas.microsoft.com/office/drawing/2014/main" val="2916848908"/>
                    </a:ext>
                  </a:extLst>
                </a:gridCol>
                <a:gridCol w="8579731">
                  <a:extLst>
                    <a:ext uri="{9D8B030D-6E8A-4147-A177-3AD203B41FA5}">
                      <a16:colId xmlns:a16="http://schemas.microsoft.com/office/drawing/2014/main" val="3007386885"/>
                    </a:ext>
                  </a:extLst>
                </a:gridCol>
              </a:tblGrid>
              <a:tr h="370840">
                <a:tc gridSpan="2">
                  <a:txBody>
                    <a:bodyPr/>
                    <a:lstStyle/>
                    <a:p>
                      <a:r>
                        <a:rPr kumimoji="1" lang="ja-JP" altLang="en-US" sz="1400" dirty="0">
                          <a:latin typeface="BIZ UDPゴシック" panose="020B0400000000000000" pitchFamily="50" charset="-128"/>
                          <a:ea typeface="BIZ UDPゴシック" panose="020B0400000000000000" pitchFamily="50" charset="-128"/>
                        </a:rPr>
                        <a:t>南部エリア</a:t>
                      </a:r>
                      <a:r>
                        <a:rPr kumimoji="1" lang="en-US" altLang="ja-JP" sz="1400" dirty="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東部エリア　</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最大</a:t>
                      </a:r>
                      <a:r>
                        <a:rPr kumimoji="1" lang="en-US" altLang="ja-JP" sz="1200" dirty="0">
                          <a:latin typeface="BIZ UDPゴシック" panose="020B0400000000000000" pitchFamily="50" charset="-128"/>
                          <a:ea typeface="BIZ UDPゴシック" panose="020B0400000000000000" pitchFamily="50" charset="-128"/>
                        </a:rPr>
                        <a:t>70</a:t>
                      </a:r>
                      <a:r>
                        <a:rPr kumimoji="1" lang="ja-JP" altLang="en-US" sz="1200" dirty="0">
                          <a:latin typeface="BIZ UDPゴシック" panose="020B0400000000000000" pitchFamily="50" charset="-128"/>
                          <a:ea typeface="BIZ UDPゴシック" panose="020B0400000000000000" pitchFamily="50" charset="-128"/>
                        </a:rPr>
                        <a:t>名程度のコースになります。（ひょうたん島クルーズ）</a:t>
                      </a:r>
                      <a:endParaRPr kumimoji="1" lang="ja-JP" altLang="en-US" sz="14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50000"/>
                      </a:schemeClr>
                    </a:solidFill>
                  </a:tcPr>
                </a:tc>
                <a:tc hMerge="1">
                  <a:txBody>
                    <a:bodyPr/>
                    <a:lstStyle/>
                    <a:p>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2727051"/>
                  </a:ext>
                </a:extLst>
              </a:tr>
              <a:tr h="540000">
                <a:tc>
                  <a:txBody>
                    <a:bodyPr/>
                    <a:lstStyle/>
                    <a:p>
                      <a:r>
                        <a:rPr kumimoji="1" lang="ja-JP" altLang="en-US" sz="1100" dirty="0">
                          <a:latin typeface="BIZ UDPゴシック" panose="020B0400000000000000" pitchFamily="50" charset="-128"/>
                          <a:ea typeface="BIZ UDPゴシック" panose="020B0400000000000000" pitchFamily="50" charset="-128"/>
                        </a:rPr>
                        <a:t>１日目</a:t>
                      </a:r>
                    </a:p>
                  </a:txBody>
                  <a:tcPr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kumimoji="1" lang="ja-JP" altLang="en-US" sz="1100" dirty="0">
                          <a:latin typeface="BIZ UDPゴシック" panose="020B0400000000000000" pitchFamily="50" charset="-128"/>
                          <a:ea typeface="BIZ UDPゴシック" panose="020B0400000000000000" pitchFamily="50" charset="-128"/>
                        </a:rPr>
                        <a:t>         🚌                       🚌                                                          🚌</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各地 ーーー （途中、昼食）ーーー </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【SDG</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ｓを学ぶ③</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南阿波よくばり体験  </a:t>
                      </a:r>
                      <a:r>
                        <a:rPr kumimoji="1" lang="ja-JP" altLang="en-US" sz="1100" dirty="0">
                          <a:latin typeface="BIZ UDPゴシック" panose="020B0400000000000000" pitchFamily="50" charset="-128"/>
                          <a:ea typeface="BIZ UDPゴシック" panose="020B0400000000000000" pitchFamily="50" charset="-128"/>
                        </a:rPr>
                        <a:t>ーーー 南部</a:t>
                      </a:r>
                      <a:endParaRPr kumimoji="1" lang="en-US" altLang="ja-JP" sz="1100" dirty="0">
                        <a:latin typeface="BIZ UDPゴシック" panose="020B0400000000000000" pitchFamily="50" charset="-128"/>
                        <a:ea typeface="BIZ UDPゴシック" panose="020B0400000000000000" pitchFamily="50" charset="-128"/>
                      </a:endParaRPr>
                    </a:p>
                    <a:p>
                      <a:r>
                        <a:rPr kumimoji="1" lang="en-US" altLang="ja-JP" sz="800" dirty="0">
                          <a:latin typeface="BIZ UDPゴシック" panose="020B0400000000000000" pitchFamily="50" charset="-128"/>
                          <a:ea typeface="BIZ UDPゴシック" panose="020B0400000000000000" pitchFamily="50" charset="-128"/>
                        </a:rPr>
                        <a:t>                                                             14:00</a:t>
                      </a:r>
                      <a:r>
                        <a:rPr kumimoji="1" lang="ja-JP" altLang="en-US" sz="800" dirty="0">
                          <a:latin typeface="BIZ UDPゴシック" panose="020B0400000000000000" pitchFamily="50" charset="-128"/>
                          <a:ea typeface="BIZ UDPゴシック" panose="020B0400000000000000" pitchFamily="50" charset="-128"/>
                        </a:rPr>
                        <a:t>                                                  </a:t>
                      </a:r>
                      <a:r>
                        <a:rPr kumimoji="1" lang="en-US" altLang="ja-JP" sz="800" dirty="0">
                          <a:latin typeface="BIZ UDPゴシック" panose="020B0400000000000000" pitchFamily="50" charset="-128"/>
                          <a:ea typeface="BIZ UDPゴシック" panose="020B0400000000000000" pitchFamily="50" charset="-128"/>
                        </a:rPr>
                        <a:t>17:00         </a:t>
                      </a:r>
                      <a:r>
                        <a:rPr kumimoji="1" lang="ja-JP" altLang="en-US" sz="800" dirty="0">
                          <a:latin typeface="BIZ UDPゴシック" panose="020B0400000000000000" pitchFamily="50" charset="-128"/>
                          <a:ea typeface="BIZ UDPゴシック" panose="020B0400000000000000" pitchFamily="50" charset="-128"/>
                        </a:rPr>
                        <a:t>  </a:t>
                      </a:r>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813883850"/>
                  </a:ext>
                </a:extLst>
              </a:tr>
              <a:tr h="540000">
                <a:tc>
                  <a:txBody>
                    <a:bodyPr/>
                    <a:lstStyle/>
                    <a:p>
                      <a:r>
                        <a:rPr kumimoji="1" lang="ja-JP" altLang="en-US" sz="1100" dirty="0">
                          <a:latin typeface="BIZ UDPゴシック" panose="020B0400000000000000" pitchFamily="50" charset="-128"/>
                          <a:ea typeface="BIZ UDPゴシック" panose="020B0400000000000000" pitchFamily="50" charset="-128"/>
                        </a:rPr>
                        <a:t>２日目</a:t>
                      </a:r>
                    </a:p>
                  </a:txBody>
                  <a:tcPr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kumimoji="1" lang="ja-JP" altLang="en-US" sz="1100" dirty="0">
                          <a:latin typeface="BIZ UDPゴシック" panose="020B0400000000000000" pitchFamily="50" charset="-128"/>
                          <a:ea typeface="BIZ UDPゴシック" panose="020B0400000000000000" pitchFamily="50" charset="-128"/>
                        </a:rPr>
                        <a:t>          🚌                                              🚌                                        🚌</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南部 ーーー </a:t>
                      </a:r>
                      <a:r>
                        <a:rPr kumimoji="1" lang="ja-JP" altLang="en-US" sz="1100" b="1" dirty="0">
                          <a:latin typeface="BIZ UDPゴシック" panose="020B0400000000000000" pitchFamily="50" charset="-128"/>
                          <a:ea typeface="BIZ UDPゴシック" panose="020B0400000000000000" pitchFamily="50" charset="-128"/>
                        </a:rPr>
                        <a:t>日和佐ウミガメ博物館カレッタ </a:t>
                      </a:r>
                      <a:r>
                        <a:rPr kumimoji="1" lang="ja-JP" altLang="en-US" sz="1100" dirty="0">
                          <a:latin typeface="BIZ UDPゴシック" panose="020B0400000000000000" pitchFamily="50" charset="-128"/>
                          <a:ea typeface="BIZ UDPゴシック" panose="020B0400000000000000" pitchFamily="50" charset="-128"/>
                        </a:rPr>
                        <a:t>ーーー </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【SDG</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ｓを学ぶ①</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上勝町 </a:t>
                      </a:r>
                      <a:r>
                        <a:rPr kumimoji="1" lang="ja-JP" altLang="en-US" sz="1100" dirty="0">
                          <a:latin typeface="BIZ UDPゴシック" panose="020B0400000000000000" pitchFamily="50" charset="-128"/>
                          <a:ea typeface="BIZ UDPゴシック" panose="020B0400000000000000" pitchFamily="50" charset="-128"/>
                        </a:rPr>
                        <a:t>ーーー 徳島市内</a:t>
                      </a:r>
                      <a:endParaRPr kumimoji="1" lang="en-US" altLang="ja-JP" sz="1100" dirty="0">
                        <a:latin typeface="BIZ UDPゴシック" panose="020B0400000000000000" pitchFamily="50" charset="-128"/>
                        <a:ea typeface="BIZ UDPゴシック" panose="020B0400000000000000" pitchFamily="50" charset="-128"/>
                      </a:endParaRPr>
                    </a:p>
                    <a:p>
                      <a:r>
                        <a:rPr kumimoji="1" lang="en-US" altLang="ja-JP" sz="800" dirty="0">
                          <a:latin typeface="BIZ UDPゴシック" panose="020B0400000000000000" pitchFamily="50" charset="-128"/>
                          <a:ea typeface="BIZ UDPゴシック" panose="020B0400000000000000" pitchFamily="50" charset="-128"/>
                        </a:rPr>
                        <a:t> 8:30               9:00                                      10:00              11:30                           17:00              18:00</a:t>
                      </a:r>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75244162"/>
                  </a:ext>
                </a:extLst>
              </a:tr>
              <a:tr h="540000">
                <a:tc>
                  <a:txBody>
                    <a:bodyPr/>
                    <a:lstStyle/>
                    <a:p>
                      <a:r>
                        <a:rPr kumimoji="1" lang="ja-JP" altLang="en-US" sz="1100" dirty="0">
                          <a:latin typeface="BIZ UDPゴシック" panose="020B0400000000000000" pitchFamily="50" charset="-128"/>
                          <a:ea typeface="BIZ UDPゴシック" panose="020B0400000000000000" pitchFamily="50" charset="-128"/>
                        </a:rPr>
                        <a:t>３日目</a:t>
                      </a:r>
                    </a:p>
                  </a:txBody>
                  <a:tcPr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kumimoji="1" lang="ja-JP" altLang="en-US" sz="1100" dirty="0">
                          <a:latin typeface="BIZ UDPゴシック" panose="020B0400000000000000" pitchFamily="50" charset="-128"/>
                          <a:ea typeface="BIZ UDPゴシック" panose="020B0400000000000000" pitchFamily="50" charset="-128"/>
                        </a:rPr>
                        <a:t>               🚌       </a:t>
                      </a:r>
                      <a:r>
                        <a:rPr kumimoji="1" lang="en-US" altLang="ja-JP" sz="800" dirty="0">
                          <a:latin typeface="BIZ UDPゴシック" panose="020B0400000000000000" pitchFamily="50" charset="-128"/>
                          <a:ea typeface="BIZ UDPゴシック" panose="020B0400000000000000" pitchFamily="50" charset="-128"/>
                        </a:rPr>
                        <a:t>11</a:t>
                      </a:r>
                      <a:r>
                        <a:rPr kumimoji="1" lang="ja-JP" altLang="en-US" sz="800" dirty="0">
                          <a:latin typeface="BIZ UDPゴシック" panose="020B0400000000000000" pitchFamily="50" charset="-128"/>
                          <a:ea typeface="BIZ UDPゴシック" panose="020B0400000000000000" pitchFamily="50" charset="-128"/>
                        </a:rPr>
                        <a:t>：</a:t>
                      </a:r>
                      <a:r>
                        <a:rPr kumimoji="1" lang="en-US" altLang="ja-JP" sz="800" dirty="0">
                          <a:latin typeface="BIZ UDPゴシック" panose="020B0400000000000000" pitchFamily="50" charset="-128"/>
                          <a:ea typeface="BIZ UDPゴシック" panose="020B0400000000000000" pitchFamily="50" charset="-128"/>
                        </a:rPr>
                        <a:t>00</a:t>
                      </a:r>
                      <a:r>
                        <a:rPr kumimoji="1" lang="ja-JP" altLang="en-US" sz="800" dirty="0">
                          <a:latin typeface="BIZ UDPゴシック" panose="020B0400000000000000" pitchFamily="50" charset="-128"/>
                          <a:ea typeface="BIZ UDPゴシック" panose="020B0400000000000000" pitchFamily="50" charset="-128"/>
                        </a:rPr>
                        <a:t>～上映        　　　　　 </a:t>
                      </a:r>
                      <a:r>
                        <a:rPr kumimoji="1" lang="ja-JP" altLang="en-US" sz="1100" dirty="0">
                          <a:latin typeface="BIZ UDPゴシック" panose="020B0400000000000000" pitchFamily="50" charset="-128"/>
                          <a:ea typeface="BIZ UDPゴシック" panose="020B0400000000000000" pitchFamily="50" charset="-128"/>
                        </a:rPr>
                        <a:t>🚌                              🚌                                     🚌                            🚌</a:t>
                      </a:r>
                      <a:endParaRPr kumimoji="1" lang="en-US" altLang="ja-JP" sz="11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rPr>
                        <a:t>徳島市内 ーーー </a:t>
                      </a:r>
                      <a:r>
                        <a:rPr kumimoji="1" lang="ja-JP" altLang="en-US" sz="1100" b="1" dirty="0">
                          <a:latin typeface="BIZ UDPゴシック" panose="020B0400000000000000" pitchFamily="50" charset="-128"/>
                          <a:ea typeface="BIZ UDPゴシック" panose="020B0400000000000000" pitchFamily="50" charset="-128"/>
                        </a:rPr>
                        <a:t>阿波おどり会館・眉山</a:t>
                      </a:r>
                      <a:r>
                        <a:rPr kumimoji="1" lang="ja-JP" altLang="en-US" sz="1100" dirty="0">
                          <a:latin typeface="BIZ UDPゴシック" panose="020B0400000000000000" pitchFamily="50" charset="-128"/>
                          <a:ea typeface="BIZ UDPゴシック" panose="020B0400000000000000" pitchFamily="50" charset="-128"/>
                        </a:rPr>
                        <a:t> ーーー 昼食（市内ホテル） ーーー </a:t>
                      </a:r>
                      <a:r>
                        <a:rPr kumimoji="1" lang="ja-JP" altLang="en-US" sz="1100" b="1" dirty="0">
                          <a:latin typeface="BIZ UDPゴシック" panose="020B0400000000000000" pitchFamily="50" charset="-128"/>
                          <a:ea typeface="BIZ UDPゴシック" panose="020B0400000000000000" pitchFamily="50" charset="-128"/>
                        </a:rPr>
                        <a:t>ひょうたん島クルーズ </a:t>
                      </a:r>
                      <a:r>
                        <a:rPr kumimoji="1" lang="ja-JP" altLang="en-US" sz="1100" dirty="0">
                          <a:latin typeface="BIZ UDPゴシック" panose="020B0400000000000000" pitchFamily="50" charset="-128"/>
                          <a:ea typeface="BIZ UDPゴシック" panose="020B0400000000000000" pitchFamily="50" charset="-128"/>
                        </a:rPr>
                        <a:t>ーーー </a:t>
                      </a:r>
                      <a:r>
                        <a:rPr kumimoji="1" lang="ja-JP" altLang="en-US" sz="1100" b="1" dirty="0">
                          <a:latin typeface="BIZ UDPゴシック" panose="020B0400000000000000" pitchFamily="50" charset="-128"/>
                          <a:ea typeface="BIZ UDPゴシック" panose="020B0400000000000000" pitchFamily="50" charset="-128"/>
                        </a:rPr>
                        <a:t>大塚国際美術館 </a:t>
                      </a:r>
                      <a:r>
                        <a:rPr kumimoji="1" lang="ja-JP" altLang="en-US" sz="1100" dirty="0">
                          <a:latin typeface="BIZ UDPゴシック" panose="020B0400000000000000" pitchFamily="50" charset="-128"/>
                          <a:ea typeface="BIZ UDPゴシック" panose="020B0400000000000000" pitchFamily="50" charset="-128"/>
                        </a:rPr>
                        <a:t>ーーー 各地</a:t>
                      </a:r>
                      <a:endParaRPr kumimoji="1" lang="en-US" altLang="ja-JP" sz="1100" dirty="0">
                        <a:latin typeface="BIZ UDPゴシック" panose="020B0400000000000000" pitchFamily="50" charset="-128"/>
                        <a:ea typeface="BIZ UDPゴシック" panose="020B0400000000000000" pitchFamily="50" charset="-128"/>
                      </a:endParaRPr>
                    </a:p>
                    <a:p>
                      <a:r>
                        <a:rPr kumimoji="1" lang="en-US" altLang="ja-JP" sz="800" dirty="0">
                          <a:latin typeface="BIZ UDPゴシック" panose="020B0400000000000000" pitchFamily="50" charset="-128"/>
                          <a:ea typeface="BIZ UDPゴシック" panose="020B0400000000000000" pitchFamily="50" charset="-128"/>
                        </a:rPr>
                        <a:t>         8:30               9:00                      11:50              12:20             13:10               13:30                     14:30              15:15           17:00             </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624523952"/>
                  </a:ext>
                </a:extLst>
              </a:tr>
            </a:tbl>
          </a:graphicData>
        </a:graphic>
      </p:graphicFrame>
      <p:graphicFrame>
        <p:nvGraphicFramePr>
          <p:cNvPr id="6" name="表 5">
            <a:extLst>
              <a:ext uri="{FF2B5EF4-FFF2-40B4-BE49-F238E27FC236}">
                <a16:creationId xmlns:a16="http://schemas.microsoft.com/office/drawing/2014/main" id="{63ACD55D-D233-48C1-893B-7D4E6932AFFA}"/>
              </a:ext>
            </a:extLst>
          </p:cNvPr>
          <p:cNvGraphicFramePr>
            <a:graphicFrameLocks noGrp="1"/>
          </p:cNvGraphicFramePr>
          <p:nvPr>
            <p:extLst>
              <p:ext uri="{D42A27DB-BD31-4B8C-83A1-F6EECF244321}">
                <p14:modId xmlns:p14="http://schemas.microsoft.com/office/powerpoint/2010/main" val="3153221741"/>
              </p:ext>
            </p:extLst>
          </p:nvPr>
        </p:nvGraphicFramePr>
        <p:xfrm>
          <a:off x="272142" y="2467007"/>
          <a:ext cx="9379858" cy="2016760"/>
        </p:xfrm>
        <a:graphic>
          <a:graphicData uri="http://schemas.openxmlformats.org/drawingml/2006/table">
            <a:tbl>
              <a:tblPr firstRow="1" bandRow="1">
                <a:tableStyleId>{93296810-A885-4BE3-A3E7-6D5BEEA58F35}</a:tableStyleId>
              </a:tblPr>
              <a:tblGrid>
                <a:gridCol w="800127">
                  <a:extLst>
                    <a:ext uri="{9D8B030D-6E8A-4147-A177-3AD203B41FA5}">
                      <a16:colId xmlns:a16="http://schemas.microsoft.com/office/drawing/2014/main" val="2916848908"/>
                    </a:ext>
                  </a:extLst>
                </a:gridCol>
                <a:gridCol w="8579731">
                  <a:extLst>
                    <a:ext uri="{9D8B030D-6E8A-4147-A177-3AD203B41FA5}">
                      <a16:colId xmlns:a16="http://schemas.microsoft.com/office/drawing/2014/main" val="3007386885"/>
                    </a:ext>
                  </a:extLst>
                </a:gridCol>
              </a:tblGrid>
              <a:tr h="370840">
                <a:tc gridSpan="2">
                  <a:txBody>
                    <a:bodyPr/>
                    <a:lstStyle/>
                    <a:p>
                      <a:r>
                        <a:rPr kumimoji="1" lang="ja-JP" altLang="en-US" sz="1400" dirty="0">
                          <a:latin typeface="BIZ UDPゴシック" panose="020B0400000000000000" pitchFamily="50" charset="-128"/>
                          <a:ea typeface="BIZ UDPゴシック" panose="020B0400000000000000" pitchFamily="50" charset="-128"/>
                        </a:rPr>
                        <a:t>西部エリア</a:t>
                      </a:r>
                      <a:r>
                        <a:rPr kumimoji="1" lang="en-US" altLang="ja-JP" sz="1400" dirty="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東部エリア　</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民泊は最大４００名ですが、藍染体験は一度に</a:t>
                      </a:r>
                      <a:r>
                        <a:rPr kumimoji="1" lang="en-US" altLang="ja-JP" sz="1200" dirty="0">
                          <a:latin typeface="BIZ UDPゴシック" panose="020B0400000000000000" pitchFamily="50" charset="-128"/>
                          <a:ea typeface="BIZ UDPゴシック" panose="020B0400000000000000" pitchFamily="50" charset="-128"/>
                        </a:rPr>
                        <a:t>30</a:t>
                      </a:r>
                      <a:r>
                        <a:rPr kumimoji="1" lang="ja-JP" altLang="en-US" sz="1200" dirty="0">
                          <a:latin typeface="BIZ UDPゴシック" panose="020B0400000000000000" pitchFamily="50" charset="-128"/>
                          <a:ea typeface="BIZ UDPゴシック" panose="020B0400000000000000" pitchFamily="50" charset="-128"/>
                        </a:rPr>
                        <a:t>名までになります。（施設見学と入替可能）</a:t>
                      </a:r>
                      <a:endParaRPr kumimoji="1" lang="ja-JP" altLang="en-US" sz="14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50000"/>
                      </a:schemeClr>
                    </a:solidFill>
                  </a:tcPr>
                </a:tc>
                <a:tc hMerge="1">
                  <a:txBody>
                    <a:bodyPr/>
                    <a:lstStyle/>
                    <a:p>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2727051"/>
                  </a:ext>
                </a:extLst>
              </a:tr>
              <a:tr h="540000">
                <a:tc>
                  <a:txBody>
                    <a:bodyPr/>
                    <a:lstStyle/>
                    <a:p>
                      <a:r>
                        <a:rPr kumimoji="1" lang="ja-JP" altLang="en-US" sz="1100" dirty="0">
                          <a:latin typeface="BIZ UDPゴシック" panose="020B0400000000000000" pitchFamily="50" charset="-128"/>
                          <a:ea typeface="BIZ UDPゴシック" panose="020B0400000000000000" pitchFamily="50" charset="-128"/>
                        </a:rPr>
                        <a:t>１日目</a:t>
                      </a:r>
                    </a:p>
                  </a:txBody>
                  <a:tcPr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kumimoji="1" lang="ja-JP" altLang="en-US" sz="1100" dirty="0">
                          <a:latin typeface="BIZ UDPゴシック" panose="020B0400000000000000" pitchFamily="50" charset="-128"/>
                          <a:ea typeface="BIZ UDPゴシック" panose="020B0400000000000000" pitchFamily="50" charset="-128"/>
                        </a:rPr>
                        <a:t> 🚌                       🚌                                                      🚙</a:t>
                      </a:r>
                      <a:r>
                        <a:rPr kumimoji="1" lang="ja-JP" altLang="en-US" sz="800" dirty="0">
                          <a:latin typeface="BIZ UDPゴシック" panose="020B0400000000000000" pitchFamily="50" charset="-128"/>
                          <a:ea typeface="BIZ UDPゴシック" panose="020B0400000000000000" pitchFamily="50" charset="-128"/>
                        </a:rPr>
                        <a:t>（各家庭の車で移動）</a:t>
                      </a:r>
                      <a:endParaRPr kumimoji="1" lang="en-US" altLang="ja-JP" sz="8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各地 ーーー （途中、昼食） ーーー </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【SDG</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ｓを学ぶ②</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 そらの郷山里物語 </a:t>
                      </a:r>
                      <a:r>
                        <a:rPr kumimoji="1" lang="ja-JP" altLang="en-US" sz="1100" dirty="0">
                          <a:latin typeface="BIZ UDPゴシック" panose="020B0400000000000000" pitchFamily="50" charset="-128"/>
                          <a:ea typeface="BIZ UDPゴシック" panose="020B0400000000000000" pitchFamily="50" charset="-128"/>
                        </a:rPr>
                        <a:t>ーーー 民泊</a:t>
                      </a:r>
                      <a:endParaRPr kumimoji="1" lang="en-US" altLang="ja-JP" sz="1100" dirty="0">
                        <a:latin typeface="BIZ UDPゴシック" panose="020B0400000000000000" pitchFamily="50" charset="-128"/>
                        <a:ea typeface="BIZ UDPゴシック" panose="020B0400000000000000" pitchFamily="50" charset="-128"/>
                      </a:endParaRPr>
                    </a:p>
                    <a:p>
                      <a:r>
                        <a:rPr kumimoji="1" lang="en-US" altLang="ja-JP" sz="800" dirty="0">
                          <a:latin typeface="BIZ UDPゴシック" panose="020B0400000000000000" pitchFamily="50" charset="-128"/>
                          <a:ea typeface="BIZ UDPゴシック" panose="020B0400000000000000" pitchFamily="50" charset="-128"/>
                        </a:rPr>
                        <a:t>                                                             13:00</a:t>
                      </a:r>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813883850"/>
                  </a:ext>
                </a:extLst>
              </a:tr>
              <a:tr h="540000">
                <a:tc>
                  <a:txBody>
                    <a:bodyPr/>
                    <a:lstStyle/>
                    <a:p>
                      <a:r>
                        <a:rPr kumimoji="1" lang="ja-JP" altLang="en-US" sz="1100" dirty="0">
                          <a:latin typeface="BIZ UDPゴシック" panose="020B0400000000000000" pitchFamily="50" charset="-128"/>
                          <a:ea typeface="BIZ UDPゴシック" panose="020B0400000000000000" pitchFamily="50" charset="-128"/>
                        </a:rPr>
                        <a:t>２日目</a:t>
                      </a:r>
                    </a:p>
                  </a:txBody>
                  <a:tcPr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kumimoji="1" lang="ja-JP" altLang="en-US" sz="1100" dirty="0">
                          <a:latin typeface="BIZ UDPゴシック" panose="020B0400000000000000" pitchFamily="50" charset="-128"/>
                          <a:ea typeface="BIZ UDPゴシック" panose="020B0400000000000000" pitchFamily="50" charset="-128"/>
                        </a:rPr>
                        <a:t>          🚙                  🚌                           🚌                         🚌               🚌                                🚌</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民泊 ーーー </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農業体験 </a:t>
                      </a:r>
                      <a:r>
                        <a:rPr kumimoji="1" lang="ja-JP" altLang="en-US" sz="1100" dirty="0">
                          <a:latin typeface="BIZ UDPゴシック" panose="020B0400000000000000" pitchFamily="50" charset="-128"/>
                          <a:ea typeface="BIZ UDPゴシック" panose="020B0400000000000000" pitchFamily="50" charset="-128"/>
                        </a:rPr>
                        <a:t>ーーー </a:t>
                      </a:r>
                      <a:r>
                        <a:rPr kumimoji="1" lang="ja-JP" altLang="en-US" sz="1100" b="1" dirty="0">
                          <a:latin typeface="BIZ UDPゴシック" panose="020B0400000000000000" pitchFamily="50" charset="-128"/>
                          <a:ea typeface="BIZ UDPゴシック" panose="020B0400000000000000" pitchFamily="50" charset="-128"/>
                        </a:rPr>
                        <a:t>うだつの町並み </a:t>
                      </a:r>
                      <a:r>
                        <a:rPr kumimoji="1" lang="ja-JP" altLang="en-US" sz="1100" dirty="0">
                          <a:latin typeface="BIZ UDPゴシック" panose="020B0400000000000000" pitchFamily="50" charset="-128"/>
                          <a:ea typeface="BIZ UDPゴシック" panose="020B0400000000000000" pitchFamily="50" charset="-128"/>
                        </a:rPr>
                        <a:t>ーーー 昼食（美馬市） ーーー </a:t>
                      </a:r>
                      <a:r>
                        <a:rPr kumimoji="1" lang="ja-JP" altLang="en-US" sz="1100" b="1" dirty="0">
                          <a:latin typeface="BIZ UDPゴシック" panose="020B0400000000000000" pitchFamily="50" charset="-128"/>
                          <a:ea typeface="BIZ UDPゴシック" panose="020B0400000000000000" pitchFamily="50" charset="-128"/>
                        </a:rPr>
                        <a:t>安楽寺</a:t>
                      </a:r>
                      <a:r>
                        <a:rPr kumimoji="1" lang="ja-JP" altLang="en-US" sz="1100" dirty="0">
                          <a:latin typeface="BIZ UDPゴシック" panose="020B0400000000000000" pitchFamily="50" charset="-128"/>
                          <a:ea typeface="BIZ UDPゴシック" panose="020B0400000000000000" pitchFamily="50" charset="-128"/>
                        </a:rPr>
                        <a:t> ーーー </a:t>
                      </a:r>
                      <a:r>
                        <a:rPr kumimoji="1" lang="ja-JP" altLang="en-US" sz="1100" b="1" dirty="0">
                          <a:latin typeface="BIZ UDPゴシック" panose="020B0400000000000000" pitchFamily="50" charset="-128"/>
                          <a:ea typeface="BIZ UDPゴシック" panose="020B0400000000000000" pitchFamily="50" charset="-128"/>
                        </a:rPr>
                        <a:t>技の館（藍染体験） </a:t>
                      </a:r>
                      <a:r>
                        <a:rPr kumimoji="1" lang="ja-JP" altLang="en-US" sz="1100" dirty="0">
                          <a:latin typeface="BIZ UDPゴシック" panose="020B0400000000000000" pitchFamily="50" charset="-128"/>
                          <a:ea typeface="BIZ UDPゴシック" panose="020B0400000000000000" pitchFamily="50" charset="-128"/>
                        </a:rPr>
                        <a:t>ーーー 徳島市</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800" dirty="0">
                          <a:latin typeface="BIZ UDPゴシック" panose="020B0400000000000000" pitchFamily="50" charset="-128"/>
                          <a:ea typeface="BIZ UDPゴシック" panose="020B0400000000000000" pitchFamily="50" charset="-128"/>
                        </a:rPr>
                        <a:t>　　　　　　　　　　　　　　　</a:t>
                      </a:r>
                      <a:r>
                        <a:rPr kumimoji="1" lang="en-US" altLang="ja-JP" sz="800" dirty="0">
                          <a:latin typeface="BIZ UDPゴシック" panose="020B0400000000000000" pitchFamily="50" charset="-128"/>
                          <a:ea typeface="BIZ UDPゴシック" panose="020B0400000000000000" pitchFamily="50" charset="-128"/>
                        </a:rPr>
                        <a:t>10:00              10</a:t>
                      </a:r>
                      <a:r>
                        <a:rPr kumimoji="1" lang="ja-JP" altLang="en-US" sz="800" dirty="0">
                          <a:latin typeface="BIZ UDPゴシック" panose="020B0400000000000000" pitchFamily="50" charset="-128"/>
                          <a:ea typeface="BIZ UDPゴシック" panose="020B0400000000000000" pitchFamily="50" charset="-128"/>
                        </a:rPr>
                        <a:t>：</a:t>
                      </a:r>
                      <a:r>
                        <a:rPr kumimoji="1" lang="en-US" altLang="ja-JP" sz="800" dirty="0">
                          <a:latin typeface="BIZ UDPゴシック" panose="020B0400000000000000" pitchFamily="50" charset="-128"/>
                          <a:ea typeface="BIZ UDPゴシック" panose="020B0400000000000000" pitchFamily="50" charset="-128"/>
                        </a:rPr>
                        <a:t>30</a:t>
                      </a:r>
                      <a:r>
                        <a:rPr kumimoji="1" lang="ja-JP" altLang="en-US" sz="800" dirty="0">
                          <a:latin typeface="BIZ UDPゴシック" panose="020B0400000000000000" pitchFamily="50" charset="-128"/>
                          <a:ea typeface="BIZ UDPゴシック" panose="020B0400000000000000" pitchFamily="50" charset="-128"/>
                        </a:rPr>
                        <a:t>　</a:t>
                      </a:r>
                      <a:r>
                        <a:rPr kumimoji="1" lang="en-US" altLang="ja-JP" sz="800" dirty="0">
                          <a:latin typeface="BIZ UDPゴシック" panose="020B0400000000000000" pitchFamily="50" charset="-128"/>
                          <a:ea typeface="BIZ UDPゴシック" panose="020B0400000000000000" pitchFamily="50" charset="-128"/>
                        </a:rPr>
                        <a:t>        11:30             12:00       13:00  </a:t>
                      </a:r>
                      <a:r>
                        <a:rPr kumimoji="1" lang="ja-JP" altLang="en-US" sz="800" dirty="0">
                          <a:latin typeface="BIZ UDPゴシック" panose="020B0400000000000000" pitchFamily="50" charset="-128"/>
                          <a:ea typeface="BIZ UDPゴシック" panose="020B0400000000000000" pitchFamily="50" charset="-128"/>
                        </a:rPr>
                        <a:t>　</a:t>
                      </a:r>
                      <a:r>
                        <a:rPr kumimoji="1" lang="en-US" altLang="ja-JP" sz="800" dirty="0">
                          <a:latin typeface="BIZ UDPゴシック" panose="020B0400000000000000" pitchFamily="50" charset="-128"/>
                          <a:ea typeface="BIZ UDPゴシック" panose="020B0400000000000000" pitchFamily="50" charset="-128"/>
                        </a:rPr>
                        <a:t>      13:30  14:15          </a:t>
                      </a:r>
                      <a:r>
                        <a:rPr kumimoji="1" lang="en-US" altLang="ja-JP" sz="800" dirty="0">
                          <a:solidFill>
                            <a:schemeClr val="tx1"/>
                          </a:solidFill>
                          <a:latin typeface="BIZ UDPゴシック" panose="020B0400000000000000" pitchFamily="50" charset="-128"/>
                          <a:ea typeface="BIZ UDPゴシック" panose="020B0400000000000000" pitchFamily="50" charset="-128"/>
                        </a:rPr>
                        <a:t>14:45               16:15              </a:t>
                      </a:r>
                      <a:r>
                        <a:rPr kumimoji="1" lang="en-US" altLang="ja-JP" sz="800" dirty="0">
                          <a:latin typeface="BIZ UDPゴシック" panose="020B0400000000000000" pitchFamily="50" charset="-128"/>
                          <a:ea typeface="BIZ UDPゴシック" panose="020B0400000000000000" pitchFamily="50" charset="-128"/>
                        </a:rPr>
                        <a:t>16:45 </a:t>
                      </a:r>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75244162"/>
                  </a:ext>
                </a:extLst>
              </a:tr>
              <a:tr h="540000">
                <a:tc>
                  <a:txBody>
                    <a:bodyPr/>
                    <a:lstStyle/>
                    <a:p>
                      <a:r>
                        <a:rPr kumimoji="1" lang="ja-JP" altLang="en-US" sz="1100" dirty="0">
                          <a:latin typeface="BIZ UDPゴシック" panose="020B0400000000000000" pitchFamily="50" charset="-128"/>
                          <a:ea typeface="BIZ UDPゴシック" panose="020B0400000000000000" pitchFamily="50" charset="-128"/>
                        </a:rPr>
                        <a:t>３日目</a:t>
                      </a:r>
                    </a:p>
                  </a:txBody>
                  <a:tcPr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kumimoji="1" lang="ja-JP" altLang="en-US" sz="1100" dirty="0">
                          <a:latin typeface="BIZ UDPゴシック" panose="020B0400000000000000" pitchFamily="50" charset="-128"/>
                          <a:ea typeface="BIZ UDPゴシック" panose="020B0400000000000000" pitchFamily="50" charset="-128"/>
                        </a:rPr>
                        <a:t>               🚌       </a:t>
                      </a:r>
                      <a:r>
                        <a:rPr kumimoji="1" lang="ja-JP" altLang="en-US" sz="800" dirty="0">
                          <a:latin typeface="BIZ UDPゴシック" panose="020B0400000000000000" pitchFamily="50" charset="-128"/>
                          <a:ea typeface="BIZ UDPゴシック" panose="020B0400000000000000" pitchFamily="50" charset="-128"/>
                        </a:rPr>
                        <a:t>　　　　　                                  </a:t>
                      </a:r>
                      <a:r>
                        <a:rPr kumimoji="1" lang="ja-JP" altLang="en-US" sz="1100" dirty="0">
                          <a:latin typeface="BIZ UDPゴシック" panose="020B0400000000000000" pitchFamily="50" charset="-128"/>
                          <a:ea typeface="BIZ UDPゴシック" panose="020B0400000000000000" pitchFamily="50" charset="-128"/>
                        </a:rPr>
                        <a:t>🚌 </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徳島市内 ーーー </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【SDG</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ｓを学ぶ①</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上勝町</a:t>
                      </a:r>
                      <a:r>
                        <a:rPr kumimoji="1" lang="ja-JP" altLang="en-US" sz="1100" dirty="0">
                          <a:latin typeface="BIZ UDPゴシック" panose="020B0400000000000000" pitchFamily="50" charset="-128"/>
                          <a:ea typeface="BIZ UDPゴシック" panose="020B0400000000000000" pitchFamily="50" charset="-128"/>
                        </a:rPr>
                        <a:t>ーーー 各地</a:t>
                      </a:r>
                      <a:endParaRPr kumimoji="1" lang="en-US" altLang="ja-JP" sz="1100" dirty="0">
                        <a:latin typeface="BIZ UDPゴシック" panose="020B0400000000000000" pitchFamily="50" charset="-128"/>
                        <a:ea typeface="BIZ UDPゴシック" panose="020B0400000000000000" pitchFamily="50" charset="-128"/>
                      </a:endParaRPr>
                    </a:p>
                    <a:p>
                      <a:r>
                        <a:rPr kumimoji="1" lang="en-US" altLang="ja-JP" sz="800" dirty="0">
                          <a:latin typeface="BIZ UDPゴシック" panose="020B0400000000000000" pitchFamily="50" charset="-128"/>
                          <a:ea typeface="BIZ UDPゴシック" panose="020B0400000000000000" pitchFamily="50" charset="-128"/>
                        </a:rPr>
                        <a:t>         8:00               9:00                             15:00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624523952"/>
                  </a:ext>
                </a:extLst>
              </a:tr>
            </a:tbl>
          </a:graphicData>
        </a:graphic>
      </p:graphicFrame>
      <p:graphicFrame>
        <p:nvGraphicFramePr>
          <p:cNvPr id="9" name="表 8">
            <a:extLst>
              <a:ext uri="{FF2B5EF4-FFF2-40B4-BE49-F238E27FC236}">
                <a16:creationId xmlns:a16="http://schemas.microsoft.com/office/drawing/2014/main" id="{56987E85-4DB0-44B9-A47E-B1E443C7FC95}"/>
              </a:ext>
            </a:extLst>
          </p:cNvPr>
          <p:cNvGraphicFramePr>
            <a:graphicFrameLocks noGrp="1"/>
          </p:cNvGraphicFramePr>
          <p:nvPr>
            <p:extLst>
              <p:ext uri="{D42A27DB-BD31-4B8C-83A1-F6EECF244321}">
                <p14:modId xmlns:p14="http://schemas.microsoft.com/office/powerpoint/2010/main" val="514141348"/>
              </p:ext>
            </p:extLst>
          </p:nvPr>
        </p:nvGraphicFramePr>
        <p:xfrm>
          <a:off x="272142" y="4576541"/>
          <a:ext cx="9379858" cy="2016760"/>
        </p:xfrm>
        <a:graphic>
          <a:graphicData uri="http://schemas.openxmlformats.org/drawingml/2006/table">
            <a:tbl>
              <a:tblPr firstRow="1" bandRow="1">
                <a:tableStyleId>{93296810-A885-4BE3-A3E7-6D5BEEA58F35}</a:tableStyleId>
              </a:tblPr>
              <a:tblGrid>
                <a:gridCol w="800127">
                  <a:extLst>
                    <a:ext uri="{9D8B030D-6E8A-4147-A177-3AD203B41FA5}">
                      <a16:colId xmlns:a16="http://schemas.microsoft.com/office/drawing/2014/main" val="2916848908"/>
                    </a:ext>
                  </a:extLst>
                </a:gridCol>
                <a:gridCol w="8579731">
                  <a:extLst>
                    <a:ext uri="{9D8B030D-6E8A-4147-A177-3AD203B41FA5}">
                      <a16:colId xmlns:a16="http://schemas.microsoft.com/office/drawing/2014/main" val="3007386885"/>
                    </a:ext>
                  </a:extLst>
                </a:gridCol>
              </a:tblGrid>
              <a:tr h="370840">
                <a:tc gridSpan="2">
                  <a:txBody>
                    <a:bodyPr/>
                    <a:lstStyle/>
                    <a:p>
                      <a:r>
                        <a:rPr kumimoji="1" lang="ja-JP" altLang="en-US" sz="1400" dirty="0">
                          <a:latin typeface="BIZ UDPゴシック" panose="020B0400000000000000" pitchFamily="50" charset="-128"/>
                          <a:ea typeface="BIZ UDPゴシック" panose="020B0400000000000000" pitchFamily="50" charset="-128"/>
                        </a:rPr>
                        <a:t>西部エリア</a:t>
                      </a:r>
                      <a:r>
                        <a:rPr kumimoji="1" lang="en-US" altLang="ja-JP" sz="1400" dirty="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東部エリア</a:t>
                      </a:r>
                      <a:r>
                        <a:rPr kumimoji="1" lang="en-US" altLang="ja-JP" sz="1400" dirty="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南部エリア　</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体験等調整を行えば、最大</a:t>
                      </a:r>
                      <a:r>
                        <a:rPr kumimoji="1" lang="en-US" altLang="ja-JP" sz="1200" dirty="0">
                          <a:latin typeface="BIZ UDPゴシック" panose="020B0400000000000000" pitchFamily="50" charset="-128"/>
                          <a:ea typeface="BIZ UDPゴシック" panose="020B0400000000000000" pitchFamily="50" charset="-128"/>
                        </a:rPr>
                        <a:t>400</a:t>
                      </a:r>
                      <a:r>
                        <a:rPr kumimoji="1" lang="ja-JP" altLang="en-US" sz="1200" dirty="0">
                          <a:latin typeface="BIZ UDPゴシック" panose="020B0400000000000000" pitchFamily="50" charset="-128"/>
                          <a:ea typeface="BIZ UDPゴシック" panose="020B0400000000000000" pitchFamily="50" charset="-128"/>
                        </a:rPr>
                        <a:t>名まで対応可能です。</a:t>
                      </a:r>
                      <a:endParaRPr kumimoji="1" lang="ja-JP" altLang="en-US" sz="14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50000"/>
                      </a:schemeClr>
                    </a:solidFill>
                  </a:tcPr>
                </a:tc>
                <a:tc hMerge="1">
                  <a:txBody>
                    <a:bodyPr/>
                    <a:lstStyle/>
                    <a:p>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2727051"/>
                  </a:ext>
                </a:extLst>
              </a:tr>
              <a:tr h="540000">
                <a:tc>
                  <a:txBody>
                    <a:bodyPr/>
                    <a:lstStyle/>
                    <a:p>
                      <a:r>
                        <a:rPr kumimoji="1" lang="ja-JP" altLang="en-US" sz="1100" dirty="0">
                          <a:latin typeface="BIZ UDPゴシック" panose="020B0400000000000000" pitchFamily="50" charset="-128"/>
                          <a:ea typeface="BIZ UDPゴシック" panose="020B0400000000000000" pitchFamily="50" charset="-128"/>
                        </a:rPr>
                        <a:t>１日目</a:t>
                      </a:r>
                    </a:p>
                  </a:txBody>
                  <a:tcPr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kumimoji="1" lang="ja-JP" altLang="en-US" sz="1100" dirty="0">
                          <a:latin typeface="BIZ UDPゴシック" panose="020B0400000000000000" pitchFamily="50" charset="-128"/>
                          <a:ea typeface="BIZ UDPゴシック" panose="020B0400000000000000" pitchFamily="50" charset="-128"/>
                        </a:rPr>
                        <a:t> 🚌                       🚌                                                      🚙</a:t>
                      </a:r>
                      <a:r>
                        <a:rPr kumimoji="1" lang="ja-JP" altLang="en-US" sz="800" dirty="0">
                          <a:latin typeface="BIZ UDPゴシック" panose="020B0400000000000000" pitchFamily="50" charset="-128"/>
                          <a:ea typeface="BIZ UDPゴシック" panose="020B0400000000000000" pitchFamily="50" charset="-128"/>
                        </a:rPr>
                        <a:t>（各家庭の車で移動）</a:t>
                      </a:r>
                      <a:endParaRPr kumimoji="1" lang="en-US" altLang="ja-JP" sz="8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各地 ーーー （途中、昼食） ーーー </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【SDG</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ｓを学ぶ②</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 そらの郷山里物語 </a:t>
                      </a:r>
                      <a:r>
                        <a:rPr kumimoji="1" lang="ja-JP" altLang="en-US" sz="1100" dirty="0">
                          <a:latin typeface="BIZ UDPゴシック" panose="020B0400000000000000" pitchFamily="50" charset="-128"/>
                          <a:ea typeface="BIZ UDPゴシック" panose="020B0400000000000000" pitchFamily="50" charset="-128"/>
                        </a:rPr>
                        <a:t>ーーー 民泊</a:t>
                      </a:r>
                      <a:endParaRPr kumimoji="1" lang="en-US" altLang="ja-JP" sz="1100" dirty="0">
                        <a:latin typeface="BIZ UDPゴシック" panose="020B0400000000000000" pitchFamily="50" charset="-128"/>
                        <a:ea typeface="BIZ UDPゴシック" panose="020B0400000000000000" pitchFamily="50" charset="-128"/>
                      </a:endParaRPr>
                    </a:p>
                    <a:p>
                      <a:r>
                        <a:rPr kumimoji="1" lang="en-US" altLang="ja-JP" sz="800" dirty="0">
                          <a:latin typeface="BIZ UDPゴシック" panose="020B0400000000000000" pitchFamily="50" charset="-128"/>
                          <a:ea typeface="BIZ UDPゴシック" panose="020B0400000000000000" pitchFamily="50" charset="-128"/>
                        </a:rPr>
                        <a:t>                                                             13:00</a:t>
                      </a:r>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813883850"/>
                  </a:ext>
                </a:extLst>
              </a:tr>
              <a:tr h="540000">
                <a:tc>
                  <a:txBody>
                    <a:bodyPr/>
                    <a:lstStyle/>
                    <a:p>
                      <a:r>
                        <a:rPr kumimoji="1" lang="ja-JP" altLang="en-US" sz="1100" dirty="0">
                          <a:latin typeface="BIZ UDPゴシック" panose="020B0400000000000000" pitchFamily="50" charset="-128"/>
                          <a:ea typeface="BIZ UDPゴシック" panose="020B0400000000000000" pitchFamily="50" charset="-128"/>
                        </a:rPr>
                        <a:t>２日目</a:t>
                      </a:r>
                    </a:p>
                  </a:txBody>
                  <a:tcPr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kumimoji="1" lang="ja-JP" altLang="en-US" sz="1100" dirty="0">
                          <a:latin typeface="BIZ UDPゴシック" panose="020B0400000000000000" pitchFamily="50" charset="-128"/>
                          <a:ea typeface="BIZ UDPゴシック" panose="020B0400000000000000" pitchFamily="50" charset="-128"/>
                        </a:rPr>
                        <a:t>          🚙                　　　　　　　　　　  🚌       　　　　　　　　　　　　　　　　　　　              🚌                                </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民泊 ーーー </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【SDG</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ｓを学ぶ①</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上勝町 </a:t>
                      </a:r>
                      <a:r>
                        <a:rPr kumimoji="1" lang="ja-JP" altLang="en-US" sz="1100" dirty="0">
                          <a:latin typeface="BIZ UDPゴシック" panose="020B0400000000000000" pitchFamily="50" charset="-128"/>
                          <a:ea typeface="BIZ UDPゴシック" panose="020B0400000000000000" pitchFamily="50" charset="-128"/>
                        </a:rPr>
                        <a:t>ーーー </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【SDG</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ｓを学ぶ③</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南阿波よくばり体験　</a:t>
                      </a:r>
                      <a:r>
                        <a:rPr kumimoji="1" lang="ja-JP" altLang="en-US" sz="1100" dirty="0">
                          <a:latin typeface="BIZ UDPゴシック" panose="020B0400000000000000" pitchFamily="50" charset="-128"/>
                          <a:ea typeface="BIZ UDPゴシック" panose="020B0400000000000000" pitchFamily="50" charset="-128"/>
                        </a:rPr>
                        <a:t>ーーー 徳島市</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800" dirty="0">
                          <a:latin typeface="BIZ UDPゴシック" panose="020B0400000000000000" pitchFamily="50" charset="-128"/>
                          <a:ea typeface="BIZ UDPゴシック" panose="020B0400000000000000" pitchFamily="50" charset="-128"/>
                        </a:rPr>
                        <a:t>　　　　　　　　　　　</a:t>
                      </a:r>
                      <a:r>
                        <a:rPr kumimoji="1" lang="en-US" altLang="ja-JP" sz="800" dirty="0">
                          <a:latin typeface="BIZ UDPゴシック" panose="020B0400000000000000" pitchFamily="50" charset="-128"/>
                          <a:ea typeface="BIZ UDPゴシック" panose="020B0400000000000000" pitchFamily="50" charset="-128"/>
                        </a:rPr>
                        <a:t>10:30                           14</a:t>
                      </a:r>
                      <a:r>
                        <a:rPr kumimoji="1" lang="ja-JP" altLang="en-US" sz="800" dirty="0">
                          <a:latin typeface="BIZ UDPゴシック" panose="020B0400000000000000" pitchFamily="50" charset="-128"/>
                          <a:ea typeface="BIZ UDPゴシック" panose="020B0400000000000000" pitchFamily="50" charset="-128"/>
                        </a:rPr>
                        <a:t>：</a:t>
                      </a:r>
                      <a:r>
                        <a:rPr kumimoji="1" lang="en-US" altLang="ja-JP" sz="800" dirty="0">
                          <a:latin typeface="BIZ UDPゴシック" panose="020B0400000000000000" pitchFamily="50" charset="-128"/>
                          <a:ea typeface="BIZ UDPゴシック" panose="020B0400000000000000" pitchFamily="50" charset="-128"/>
                        </a:rPr>
                        <a:t>30</a:t>
                      </a:r>
                      <a:r>
                        <a:rPr kumimoji="1" lang="ja-JP" altLang="en-US" sz="800" dirty="0">
                          <a:latin typeface="BIZ UDPゴシック" panose="020B0400000000000000" pitchFamily="50" charset="-128"/>
                          <a:ea typeface="BIZ UDPゴシック" panose="020B0400000000000000" pitchFamily="50" charset="-128"/>
                        </a:rPr>
                        <a:t>　</a:t>
                      </a:r>
                      <a:r>
                        <a:rPr kumimoji="1" lang="en-US" altLang="ja-JP" sz="800" dirty="0">
                          <a:latin typeface="BIZ UDPゴシック" panose="020B0400000000000000" pitchFamily="50" charset="-128"/>
                          <a:ea typeface="BIZ UDPゴシック" panose="020B0400000000000000" pitchFamily="50" charset="-128"/>
                        </a:rPr>
                        <a:t>            15:30                                                     17:00              19:00 </a:t>
                      </a:r>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75244162"/>
                  </a:ext>
                </a:extLst>
              </a:tr>
              <a:tr h="540000">
                <a:tc>
                  <a:txBody>
                    <a:bodyPr/>
                    <a:lstStyle/>
                    <a:p>
                      <a:r>
                        <a:rPr kumimoji="1" lang="ja-JP" altLang="en-US" sz="1100" dirty="0">
                          <a:latin typeface="BIZ UDPゴシック" panose="020B0400000000000000" pitchFamily="50" charset="-128"/>
                          <a:ea typeface="BIZ UDPゴシック" panose="020B0400000000000000" pitchFamily="50" charset="-128"/>
                        </a:rPr>
                        <a:t>３日目</a:t>
                      </a:r>
                    </a:p>
                  </a:txBody>
                  <a:tcPr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kumimoji="1" lang="ja-JP" altLang="en-US" sz="1100" dirty="0">
                          <a:latin typeface="BIZ UDPゴシック" panose="020B0400000000000000" pitchFamily="50" charset="-128"/>
                          <a:ea typeface="BIZ UDPゴシック" panose="020B0400000000000000" pitchFamily="50" charset="-128"/>
                        </a:rPr>
                        <a:t>               🚌           </a:t>
                      </a:r>
                      <a:r>
                        <a:rPr kumimoji="1" lang="en-US" altLang="ja-JP" sz="800" dirty="0">
                          <a:latin typeface="BIZ UDPゴシック" panose="020B0400000000000000" pitchFamily="50" charset="-128"/>
                          <a:ea typeface="BIZ UDPゴシック" panose="020B0400000000000000" pitchFamily="50" charset="-128"/>
                        </a:rPr>
                        <a:t>11</a:t>
                      </a:r>
                      <a:r>
                        <a:rPr kumimoji="1" lang="ja-JP" altLang="en-US" sz="800" dirty="0">
                          <a:latin typeface="BIZ UDPゴシック" panose="020B0400000000000000" pitchFamily="50" charset="-128"/>
                          <a:ea typeface="BIZ UDPゴシック" panose="020B0400000000000000" pitchFamily="50" charset="-128"/>
                        </a:rPr>
                        <a:t>：</a:t>
                      </a:r>
                      <a:r>
                        <a:rPr kumimoji="1" lang="en-US" altLang="ja-JP" sz="800" dirty="0">
                          <a:latin typeface="BIZ UDPゴシック" panose="020B0400000000000000" pitchFamily="50" charset="-128"/>
                          <a:ea typeface="BIZ UDPゴシック" panose="020B0400000000000000" pitchFamily="50" charset="-128"/>
                        </a:rPr>
                        <a:t>00</a:t>
                      </a:r>
                      <a:r>
                        <a:rPr kumimoji="1" lang="ja-JP" altLang="en-US" sz="800" dirty="0">
                          <a:latin typeface="BIZ UDPゴシック" panose="020B0400000000000000" pitchFamily="50" charset="-128"/>
                          <a:ea typeface="BIZ UDPゴシック" panose="020B0400000000000000" pitchFamily="50" charset="-128"/>
                        </a:rPr>
                        <a:t>～上映   　　　　　 </a:t>
                      </a:r>
                      <a:r>
                        <a:rPr kumimoji="1" lang="ja-JP" altLang="en-US" sz="1100" dirty="0">
                          <a:latin typeface="BIZ UDPゴシック" panose="020B0400000000000000" pitchFamily="50" charset="-128"/>
                          <a:ea typeface="BIZ UDPゴシック" panose="020B0400000000000000" pitchFamily="50" charset="-128"/>
                        </a:rPr>
                        <a:t>🚌                              🚌                           🚌</a:t>
                      </a:r>
                      <a:endParaRPr kumimoji="1" lang="en-US" altLang="ja-JP" sz="11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rPr>
                        <a:t>徳島市内 ーーー </a:t>
                      </a:r>
                      <a:r>
                        <a:rPr kumimoji="1" lang="ja-JP" altLang="en-US" sz="1100" b="1" dirty="0">
                          <a:latin typeface="BIZ UDPゴシック" panose="020B0400000000000000" pitchFamily="50" charset="-128"/>
                          <a:ea typeface="BIZ UDPゴシック" panose="020B0400000000000000" pitchFamily="50" charset="-128"/>
                        </a:rPr>
                        <a:t>阿波おどり会館・眉山 </a:t>
                      </a:r>
                      <a:r>
                        <a:rPr kumimoji="1" lang="ja-JP" altLang="en-US" sz="1100" dirty="0">
                          <a:latin typeface="BIZ UDPゴシック" panose="020B0400000000000000" pitchFamily="50" charset="-128"/>
                          <a:ea typeface="BIZ UDPゴシック" panose="020B0400000000000000" pitchFamily="50" charset="-128"/>
                        </a:rPr>
                        <a:t>ーーー 昼食（市内ホテル） ーーー </a:t>
                      </a:r>
                      <a:r>
                        <a:rPr kumimoji="1" lang="ja-JP" altLang="en-US" sz="1100" b="1" dirty="0">
                          <a:latin typeface="BIZ UDPゴシック" panose="020B0400000000000000" pitchFamily="50" charset="-128"/>
                          <a:ea typeface="BIZ UDPゴシック" panose="020B0400000000000000" pitchFamily="50" charset="-128"/>
                        </a:rPr>
                        <a:t>うずしお観潮船 </a:t>
                      </a:r>
                      <a:r>
                        <a:rPr kumimoji="1" lang="ja-JP" altLang="en-US" sz="1100" dirty="0">
                          <a:latin typeface="BIZ UDPゴシック" panose="020B0400000000000000" pitchFamily="50" charset="-128"/>
                          <a:ea typeface="BIZ UDPゴシック" panose="020B0400000000000000" pitchFamily="50" charset="-128"/>
                        </a:rPr>
                        <a:t>ーーー 各地</a:t>
                      </a:r>
                      <a:endParaRPr kumimoji="1" lang="en-US" altLang="ja-JP" sz="1100" dirty="0">
                        <a:latin typeface="BIZ UDPゴシック" panose="020B0400000000000000" pitchFamily="50" charset="-128"/>
                        <a:ea typeface="BIZ UDPゴシック" panose="020B0400000000000000" pitchFamily="50" charset="-128"/>
                      </a:endParaRPr>
                    </a:p>
                    <a:p>
                      <a:r>
                        <a:rPr kumimoji="1" lang="en-US" altLang="ja-JP" sz="800" dirty="0">
                          <a:latin typeface="BIZ UDPゴシック" panose="020B0400000000000000" pitchFamily="50" charset="-128"/>
                          <a:ea typeface="BIZ UDPゴシック" panose="020B0400000000000000" pitchFamily="50" charset="-128"/>
                        </a:rPr>
                        <a:t>         8:30               9:00                      11:50              12:20             13:10               13:45          15:00                </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624523952"/>
                  </a:ext>
                </a:extLst>
              </a:tr>
            </a:tbl>
          </a:graphicData>
        </a:graphic>
      </p:graphicFrame>
      <p:sp>
        <p:nvSpPr>
          <p:cNvPr id="10" name="テキスト ボックス 9">
            <a:extLst>
              <a:ext uri="{FF2B5EF4-FFF2-40B4-BE49-F238E27FC236}">
                <a16:creationId xmlns:a16="http://schemas.microsoft.com/office/drawing/2014/main" id="{5C20581C-FCE0-4CE9-A6D1-026AF27D4479}"/>
              </a:ext>
            </a:extLst>
          </p:cNvPr>
          <p:cNvSpPr txBox="1"/>
          <p:nvPr/>
        </p:nvSpPr>
        <p:spPr>
          <a:xfrm>
            <a:off x="7568240" y="973667"/>
            <a:ext cx="2065618" cy="584775"/>
          </a:xfrm>
          <a:prstGeom prst="rect">
            <a:avLst/>
          </a:prstGeom>
          <a:solidFill>
            <a:schemeClr val="accent4">
              <a:lumMod val="40000"/>
              <a:lumOff val="60000"/>
            </a:schemeClr>
          </a:solidFill>
          <a:ln w="12700">
            <a:solidFill>
              <a:schemeClr val="tx1"/>
            </a:solidFill>
          </a:ln>
        </p:spPr>
        <p:txBody>
          <a:bodyPr wrap="square" rtlCol="0">
            <a:spAutoFit/>
          </a:bodyPr>
          <a:lstStyle/>
          <a:p>
            <a:pPr algn="ct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ポイント</a:t>
            </a:r>
            <a:r>
              <a:rPr kumimoji="1" lang="en-US" altLang="ja-JP" sz="1100" dirty="0">
                <a:latin typeface="BIZ UDPゴシック" panose="020B0400000000000000" pitchFamily="50" charset="-128"/>
                <a:ea typeface="BIZ UDPゴシック" panose="020B0400000000000000" pitchFamily="50" charset="-128"/>
              </a:rPr>
              <a:t>】</a:t>
            </a:r>
          </a:p>
          <a:p>
            <a:r>
              <a:rPr kumimoji="1" lang="ja-JP" altLang="en-US" sz="1050" dirty="0">
                <a:latin typeface="BIZ UDPゴシック" panose="020B0400000000000000" pitchFamily="50" charset="-128"/>
                <a:ea typeface="BIZ UDPゴシック" panose="020B0400000000000000" pitchFamily="50" charset="-128"/>
              </a:rPr>
              <a:t>南部では民泊又は施設での宿泊が選択可能です。</a:t>
            </a:r>
          </a:p>
        </p:txBody>
      </p:sp>
      <p:sp>
        <p:nvSpPr>
          <p:cNvPr id="11" name="テキスト ボックス 10">
            <a:extLst>
              <a:ext uri="{FF2B5EF4-FFF2-40B4-BE49-F238E27FC236}">
                <a16:creationId xmlns:a16="http://schemas.microsoft.com/office/drawing/2014/main" id="{288CBC74-116C-4C34-B9AF-83AB636086E1}"/>
              </a:ext>
            </a:extLst>
          </p:cNvPr>
          <p:cNvSpPr txBox="1"/>
          <p:nvPr/>
        </p:nvSpPr>
        <p:spPr>
          <a:xfrm>
            <a:off x="7408333" y="2904476"/>
            <a:ext cx="2243667" cy="423193"/>
          </a:xfrm>
          <a:prstGeom prst="rect">
            <a:avLst/>
          </a:prstGeom>
          <a:solidFill>
            <a:schemeClr val="accent4">
              <a:lumMod val="40000"/>
              <a:lumOff val="60000"/>
            </a:schemeClr>
          </a:solidFill>
          <a:ln w="12700">
            <a:solidFill>
              <a:schemeClr val="tx1"/>
            </a:solidFill>
          </a:ln>
        </p:spPr>
        <p:txBody>
          <a:bodyPr wrap="square" rtlCol="0">
            <a:spAutoFit/>
          </a:bodyPr>
          <a:lstStyle/>
          <a:p>
            <a:pPr algn="ct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ポイント</a:t>
            </a:r>
            <a:r>
              <a:rPr kumimoji="1" lang="en-US" altLang="ja-JP" sz="1100" dirty="0">
                <a:latin typeface="BIZ UDPゴシック" panose="020B0400000000000000" pitchFamily="50" charset="-128"/>
                <a:ea typeface="BIZ UDPゴシック" panose="020B0400000000000000" pitchFamily="50" charset="-128"/>
              </a:rPr>
              <a:t>】</a:t>
            </a:r>
          </a:p>
          <a:p>
            <a:r>
              <a:rPr kumimoji="1" lang="ja-JP" altLang="en-US" sz="1050" dirty="0">
                <a:latin typeface="BIZ UDPゴシック" panose="020B0400000000000000" pitchFamily="50" charset="-128"/>
                <a:ea typeface="BIZ UDPゴシック" panose="020B0400000000000000" pitchFamily="50" charset="-128"/>
              </a:rPr>
              <a:t>季節を問わずに行えるコースです。</a:t>
            </a:r>
          </a:p>
        </p:txBody>
      </p:sp>
      <p:sp>
        <p:nvSpPr>
          <p:cNvPr id="12" name="テキスト ボックス 11">
            <a:extLst>
              <a:ext uri="{FF2B5EF4-FFF2-40B4-BE49-F238E27FC236}">
                <a16:creationId xmlns:a16="http://schemas.microsoft.com/office/drawing/2014/main" id="{114A87A1-A00C-4E3B-B4BB-145747AC6436}"/>
              </a:ext>
            </a:extLst>
          </p:cNvPr>
          <p:cNvSpPr txBox="1"/>
          <p:nvPr/>
        </p:nvSpPr>
        <p:spPr>
          <a:xfrm>
            <a:off x="6752165" y="4991679"/>
            <a:ext cx="2881693" cy="423193"/>
          </a:xfrm>
          <a:prstGeom prst="rect">
            <a:avLst/>
          </a:prstGeom>
          <a:solidFill>
            <a:schemeClr val="accent4">
              <a:lumMod val="40000"/>
              <a:lumOff val="60000"/>
            </a:schemeClr>
          </a:solidFill>
          <a:ln w="12700">
            <a:solidFill>
              <a:schemeClr val="tx1"/>
            </a:solidFill>
          </a:ln>
        </p:spPr>
        <p:txBody>
          <a:bodyPr wrap="square" rtlCol="0">
            <a:spAutoFit/>
          </a:bodyPr>
          <a:lstStyle/>
          <a:p>
            <a:pPr algn="ct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ポイント</a:t>
            </a:r>
            <a:r>
              <a:rPr kumimoji="1" lang="en-US" altLang="ja-JP" sz="1100" dirty="0">
                <a:latin typeface="BIZ UDPゴシック" panose="020B0400000000000000" pitchFamily="50" charset="-128"/>
                <a:ea typeface="BIZ UDPゴシック" panose="020B0400000000000000" pitchFamily="50" charset="-128"/>
              </a:rPr>
              <a:t>】</a:t>
            </a:r>
          </a:p>
          <a:p>
            <a:r>
              <a:rPr kumimoji="1" lang="ja-JP" altLang="en-US" sz="1050" dirty="0">
                <a:latin typeface="BIZ UDPゴシック" panose="020B0400000000000000" pitchFamily="50" charset="-128"/>
                <a:ea typeface="BIZ UDPゴシック" panose="020B0400000000000000" pitchFamily="50" charset="-128"/>
              </a:rPr>
              <a:t>３つのエリアへ行く徳島を満喫するコースです。</a:t>
            </a:r>
          </a:p>
        </p:txBody>
      </p:sp>
    </p:spTree>
    <p:extLst>
      <p:ext uri="{BB962C8B-B14F-4D97-AF65-F5344CB8AC3E}">
        <p14:creationId xmlns:p14="http://schemas.microsoft.com/office/powerpoint/2010/main" val="425016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3F2ED7A9-EA8F-4A5F-A54D-4CBFF296816F}"/>
              </a:ext>
            </a:extLst>
          </p:cNvPr>
          <p:cNvSpPr txBox="1"/>
          <p:nvPr/>
        </p:nvSpPr>
        <p:spPr>
          <a:xfrm>
            <a:off x="452438" y="-20370"/>
            <a:ext cx="5657619" cy="338554"/>
          </a:xfrm>
          <a:prstGeom prst="rect">
            <a:avLst/>
          </a:prstGeom>
          <a:noFill/>
        </p:spPr>
        <p:txBody>
          <a:bodyPr wrap="square" rtlCol="0">
            <a:spAutoFit/>
          </a:bodyPr>
          <a:lstStyle/>
          <a:p>
            <a:pPr lvl="0">
              <a:defRPr/>
            </a:pPr>
            <a:r>
              <a:rPr kumimoji="1" lang="ja-JP" altLang="en-US" sz="1600" b="1" dirty="0">
                <a:solidFill>
                  <a:prstClr val="white"/>
                </a:solidFill>
                <a:latin typeface="BIZ UDPゴシック" panose="020B0400000000000000" pitchFamily="50" charset="-128"/>
                <a:ea typeface="BIZ UDPゴシック" panose="020B0400000000000000" pitchFamily="50" charset="-128"/>
              </a:rPr>
              <a:t>モデルコース（飛行機利用＿首都圏発着　</a:t>
            </a:r>
            <a:r>
              <a:rPr kumimoji="1" lang="en-US" altLang="ja-JP" sz="1600" b="1" dirty="0">
                <a:solidFill>
                  <a:prstClr val="white"/>
                </a:solidFill>
                <a:latin typeface="BIZ UDPゴシック" panose="020B0400000000000000" pitchFamily="50" charset="-128"/>
                <a:ea typeface="BIZ UDPゴシック" panose="020B0400000000000000" pitchFamily="50" charset="-128"/>
              </a:rPr>
              <a:t>1</a:t>
            </a:r>
            <a:r>
              <a:rPr kumimoji="1" lang="ja-JP" altLang="en-US" sz="1600" b="1" dirty="0">
                <a:solidFill>
                  <a:prstClr val="white"/>
                </a:solidFill>
                <a:latin typeface="BIZ UDPゴシック" panose="020B0400000000000000" pitchFamily="50" charset="-128"/>
                <a:ea typeface="BIZ UDPゴシック" panose="020B0400000000000000" pitchFamily="50" charset="-128"/>
              </a:rPr>
              <a:t>泊</a:t>
            </a:r>
            <a:r>
              <a:rPr kumimoji="1" lang="en-US" altLang="ja-JP" sz="1600" b="1" dirty="0">
                <a:solidFill>
                  <a:prstClr val="white"/>
                </a:solidFill>
                <a:latin typeface="BIZ UDPゴシック" panose="020B0400000000000000" pitchFamily="50" charset="-128"/>
                <a:ea typeface="BIZ UDPゴシック" panose="020B0400000000000000" pitchFamily="50" charset="-128"/>
              </a:rPr>
              <a:t>2</a:t>
            </a:r>
            <a:r>
              <a:rPr kumimoji="1" lang="ja-JP" altLang="en-US" sz="1600" b="1" dirty="0">
                <a:solidFill>
                  <a:prstClr val="white"/>
                </a:solidFill>
                <a:latin typeface="BIZ UDPゴシック" panose="020B0400000000000000" pitchFamily="50" charset="-128"/>
                <a:ea typeface="BIZ UDPゴシック" panose="020B0400000000000000" pitchFamily="50" charset="-128"/>
              </a:rPr>
              <a:t>日利用）</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aphicFrame>
        <p:nvGraphicFramePr>
          <p:cNvPr id="2" name="表 1">
            <a:extLst>
              <a:ext uri="{FF2B5EF4-FFF2-40B4-BE49-F238E27FC236}">
                <a16:creationId xmlns:a16="http://schemas.microsoft.com/office/drawing/2014/main" id="{992971BE-444F-4C38-8CBA-9216BF83A3F4}"/>
              </a:ext>
            </a:extLst>
          </p:cNvPr>
          <p:cNvGraphicFramePr>
            <a:graphicFrameLocks noGrp="1"/>
          </p:cNvGraphicFramePr>
          <p:nvPr>
            <p:extLst>
              <p:ext uri="{D42A27DB-BD31-4B8C-83A1-F6EECF244321}">
                <p14:modId xmlns:p14="http://schemas.microsoft.com/office/powerpoint/2010/main" val="79672783"/>
              </p:ext>
            </p:extLst>
          </p:nvPr>
        </p:nvGraphicFramePr>
        <p:xfrm>
          <a:off x="267040" y="365871"/>
          <a:ext cx="9350828" cy="2170840"/>
        </p:xfrm>
        <a:graphic>
          <a:graphicData uri="http://schemas.openxmlformats.org/drawingml/2006/table">
            <a:tbl>
              <a:tblPr firstRow="1" bandRow="1">
                <a:tableStyleId>{93296810-A885-4BE3-A3E7-6D5BEEA58F35}</a:tableStyleId>
              </a:tblPr>
              <a:tblGrid>
                <a:gridCol w="779936">
                  <a:extLst>
                    <a:ext uri="{9D8B030D-6E8A-4147-A177-3AD203B41FA5}">
                      <a16:colId xmlns:a16="http://schemas.microsoft.com/office/drawing/2014/main" val="2916848908"/>
                    </a:ext>
                  </a:extLst>
                </a:gridCol>
                <a:gridCol w="8570892">
                  <a:extLst>
                    <a:ext uri="{9D8B030D-6E8A-4147-A177-3AD203B41FA5}">
                      <a16:colId xmlns:a16="http://schemas.microsoft.com/office/drawing/2014/main" val="3007386885"/>
                    </a:ext>
                  </a:extLst>
                </a:gridCol>
              </a:tblGrid>
              <a:tr h="370840">
                <a:tc gridSpan="2">
                  <a:txBody>
                    <a:bodyPr/>
                    <a:lstStyle/>
                    <a:p>
                      <a:r>
                        <a:rPr kumimoji="1" lang="ja-JP" altLang="en-US" sz="1400" dirty="0">
                          <a:latin typeface="BIZ UDPゴシック" panose="020B0400000000000000" pitchFamily="50" charset="-128"/>
                          <a:ea typeface="BIZ UDPゴシック" panose="020B0400000000000000" pitchFamily="50" charset="-128"/>
                        </a:rPr>
                        <a:t>東部エリア　</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最大</a:t>
                      </a:r>
                      <a:r>
                        <a:rPr kumimoji="1" lang="en-US" altLang="ja-JP" sz="1200" dirty="0">
                          <a:latin typeface="BIZ UDPゴシック" panose="020B0400000000000000" pitchFamily="50" charset="-128"/>
                          <a:ea typeface="BIZ UDPゴシック" panose="020B0400000000000000" pitchFamily="50" charset="-128"/>
                        </a:rPr>
                        <a:t>70</a:t>
                      </a:r>
                      <a:r>
                        <a:rPr kumimoji="1" lang="ja-JP" altLang="en-US" sz="1200" dirty="0">
                          <a:latin typeface="BIZ UDPゴシック" panose="020B0400000000000000" pitchFamily="50" charset="-128"/>
                          <a:ea typeface="BIZ UDPゴシック" panose="020B0400000000000000" pitchFamily="50" charset="-128"/>
                        </a:rPr>
                        <a:t>名（ひょうたん島クルーズ）程度のコースになります。</a:t>
                      </a:r>
                      <a:endParaRPr kumimoji="1" lang="ja-JP" altLang="en-US" sz="14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6600"/>
                    </a:solidFill>
                  </a:tcPr>
                </a:tc>
                <a:tc hMerge="1">
                  <a:txBody>
                    <a:bodyPr/>
                    <a:lstStyle/>
                    <a:p>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2727051"/>
                  </a:ext>
                </a:extLst>
              </a:tr>
              <a:tr h="720000">
                <a:tc>
                  <a:txBody>
                    <a:bodyPr/>
                    <a:lstStyle/>
                    <a:p>
                      <a:r>
                        <a:rPr kumimoji="1" lang="ja-JP" altLang="en-US" sz="1100" dirty="0">
                          <a:latin typeface="BIZ UDPゴシック" panose="020B0400000000000000" pitchFamily="50" charset="-128"/>
                          <a:ea typeface="BIZ UDPゴシック" panose="020B0400000000000000" pitchFamily="50" charset="-128"/>
                        </a:rPr>
                        <a:t>１日目</a:t>
                      </a:r>
                    </a:p>
                  </a:txBody>
                  <a:tcPr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kumimoji="1" lang="ja-JP" altLang="en-US" sz="1100" dirty="0">
                          <a:latin typeface="BIZ UDPゴシック" panose="020B0400000000000000" pitchFamily="50" charset="-128"/>
                          <a:ea typeface="BIZ UDPゴシック" panose="020B0400000000000000" pitchFamily="50" charset="-128"/>
                        </a:rPr>
                        <a:t>　　　　　　　✈　　　　　　　　　　　　　　　　　🚌　　　　　　　　　　　　　　　　 🚌                                        🚌</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羽田空港 ーーー 徳島阿波おどり空港 ーーー 昼食（鳴門又は徳島） ーーー </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【SDG</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ｓを学ぶ①</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上勝町 </a:t>
                      </a:r>
                      <a:r>
                        <a:rPr kumimoji="1" lang="ja-JP" altLang="en-US" sz="1100" dirty="0">
                          <a:latin typeface="BIZ UDPゴシック" panose="020B0400000000000000" pitchFamily="50" charset="-128"/>
                          <a:ea typeface="BIZ UDPゴシック" panose="020B0400000000000000" pitchFamily="50" charset="-128"/>
                        </a:rPr>
                        <a:t>ーーー 徳島市内</a:t>
                      </a:r>
                      <a:endParaRPr kumimoji="1" lang="en-US" altLang="ja-JP" sz="1100" dirty="0">
                        <a:latin typeface="BIZ UDPゴシック" panose="020B0400000000000000" pitchFamily="50" charset="-128"/>
                        <a:ea typeface="BIZ UDPゴシック" panose="020B0400000000000000" pitchFamily="50" charset="-128"/>
                      </a:endParaRPr>
                    </a:p>
                    <a:p>
                      <a:r>
                        <a:rPr kumimoji="1" lang="en-US" altLang="ja-JP" sz="800" dirty="0">
                          <a:latin typeface="BIZ UDPゴシック" panose="020B0400000000000000" pitchFamily="50" charset="-128"/>
                          <a:ea typeface="BIZ UDPゴシック" panose="020B0400000000000000" pitchFamily="50" charset="-128"/>
                        </a:rPr>
                        <a:t>                  </a:t>
                      </a:r>
                      <a:r>
                        <a:rPr kumimoji="1" lang="ja-JP" altLang="en-US" sz="800" dirty="0">
                          <a:latin typeface="BIZ UDPゴシック" panose="020B0400000000000000" pitchFamily="50" charset="-128"/>
                          <a:ea typeface="BIZ UDPゴシック" panose="020B0400000000000000" pitchFamily="50" charset="-128"/>
                        </a:rPr>
                        <a:t>　午前便　　　　　　　　　　　　　　　　　　　　　　　　　　　　　　　　　　　　　　　　　　　　　　　　　　　　</a:t>
                      </a:r>
                      <a:r>
                        <a:rPr kumimoji="1" lang="en-US" altLang="ja-JP" sz="800" dirty="0">
                          <a:latin typeface="BIZ UDPゴシック" panose="020B0400000000000000" pitchFamily="50" charset="-128"/>
                          <a:ea typeface="BIZ UDPゴシック" panose="020B0400000000000000" pitchFamily="50" charset="-128"/>
                        </a:rPr>
                        <a:t>14</a:t>
                      </a:r>
                      <a:r>
                        <a:rPr kumimoji="1" lang="ja-JP" altLang="en-US" sz="800" dirty="0">
                          <a:latin typeface="BIZ UDPゴシック" panose="020B0400000000000000" pitchFamily="50" charset="-128"/>
                          <a:ea typeface="BIZ UDPゴシック" panose="020B0400000000000000" pitchFamily="50" charset="-128"/>
                        </a:rPr>
                        <a:t>：</a:t>
                      </a:r>
                      <a:r>
                        <a:rPr kumimoji="1" lang="en-US" altLang="ja-JP" sz="800" dirty="0">
                          <a:latin typeface="BIZ UDPゴシック" panose="020B0400000000000000" pitchFamily="50" charset="-128"/>
                          <a:ea typeface="BIZ UDPゴシック" panose="020B0400000000000000" pitchFamily="50" charset="-128"/>
                        </a:rPr>
                        <a:t>00</a:t>
                      </a:r>
                      <a:r>
                        <a:rPr kumimoji="1" lang="ja-JP" altLang="en-US" sz="800" dirty="0">
                          <a:latin typeface="BIZ UDPゴシック" panose="020B0400000000000000" pitchFamily="50" charset="-128"/>
                          <a:ea typeface="BIZ UDPゴシック" panose="020B0400000000000000" pitchFamily="50" charset="-128"/>
                        </a:rPr>
                        <a:t>　　　　　　　　　　　　　</a:t>
                      </a:r>
                      <a:r>
                        <a:rPr kumimoji="1" lang="en-US" altLang="ja-JP" sz="800" dirty="0">
                          <a:latin typeface="BIZ UDPゴシック" panose="020B0400000000000000" pitchFamily="50" charset="-128"/>
                          <a:ea typeface="BIZ UDPゴシック" panose="020B0400000000000000" pitchFamily="50" charset="-128"/>
                        </a:rPr>
                        <a:t>17</a:t>
                      </a:r>
                      <a:r>
                        <a:rPr kumimoji="1" lang="ja-JP" altLang="en-US" sz="800" dirty="0">
                          <a:latin typeface="BIZ UDPゴシック" panose="020B0400000000000000" pitchFamily="50" charset="-128"/>
                          <a:ea typeface="BIZ UDPゴシック" panose="020B0400000000000000" pitchFamily="50" charset="-128"/>
                        </a:rPr>
                        <a:t>：</a:t>
                      </a:r>
                      <a:r>
                        <a:rPr kumimoji="1" lang="en-US" altLang="ja-JP" sz="800" dirty="0">
                          <a:latin typeface="BIZ UDPゴシック" panose="020B0400000000000000" pitchFamily="50" charset="-128"/>
                          <a:ea typeface="BIZ UDPゴシック" panose="020B0400000000000000" pitchFamily="50" charset="-128"/>
                        </a:rPr>
                        <a:t>30</a:t>
                      </a:r>
                      <a:r>
                        <a:rPr kumimoji="1" lang="ja-JP" altLang="en-US" sz="800" dirty="0">
                          <a:latin typeface="BIZ UDPゴシック" panose="020B0400000000000000" pitchFamily="50" charset="-128"/>
                          <a:ea typeface="BIZ UDPゴシック" panose="020B0400000000000000" pitchFamily="50" charset="-128"/>
                        </a:rPr>
                        <a:t>　　　　　　　</a:t>
                      </a:r>
                      <a:r>
                        <a:rPr kumimoji="1" lang="en-US" altLang="ja-JP" sz="800" dirty="0">
                          <a:latin typeface="BIZ UDPゴシック" panose="020B0400000000000000" pitchFamily="50" charset="-128"/>
                          <a:ea typeface="BIZ UDPゴシック" panose="020B0400000000000000" pitchFamily="50" charset="-128"/>
                        </a:rPr>
                        <a:t>18</a:t>
                      </a:r>
                      <a:r>
                        <a:rPr kumimoji="1" lang="ja-JP" altLang="en-US" sz="800" dirty="0">
                          <a:latin typeface="BIZ UDPゴシック" panose="020B0400000000000000" pitchFamily="50" charset="-128"/>
                          <a:ea typeface="BIZ UDPゴシック" panose="020B0400000000000000" pitchFamily="50" charset="-128"/>
                        </a:rPr>
                        <a:t>：</a:t>
                      </a:r>
                      <a:r>
                        <a:rPr kumimoji="1" lang="en-US" altLang="ja-JP" sz="800" dirty="0">
                          <a:latin typeface="BIZ UDPゴシック" panose="020B0400000000000000" pitchFamily="50" charset="-128"/>
                          <a:ea typeface="BIZ UDPゴシック" panose="020B0400000000000000" pitchFamily="50" charset="-128"/>
                        </a:rPr>
                        <a:t>30</a:t>
                      </a:r>
                      <a:r>
                        <a:rPr kumimoji="1" lang="ja-JP" altLang="en-US" sz="800" dirty="0">
                          <a:latin typeface="BIZ UDPゴシック" panose="020B0400000000000000" pitchFamily="50" charset="-128"/>
                          <a:ea typeface="BIZ UDPゴシック" panose="020B0400000000000000" pitchFamily="50" charset="-128"/>
                        </a:rPr>
                        <a:t>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75244162"/>
                  </a:ext>
                </a:extLst>
              </a:tr>
              <a:tr h="1080000">
                <a:tc>
                  <a:txBody>
                    <a:bodyPr/>
                    <a:lstStyle/>
                    <a:p>
                      <a:r>
                        <a:rPr kumimoji="1" lang="ja-JP" altLang="en-US" sz="1100" dirty="0">
                          <a:latin typeface="BIZ UDPゴシック" panose="020B0400000000000000" pitchFamily="50" charset="-128"/>
                          <a:ea typeface="BIZ UDPゴシック" panose="020B0400000000000000" pitchFamily="50" charset="-128"/>
                        </a:rPr>
                        <a:t>２日目</a:t>
                      </a:r>
                    </a:p>
                  </a:txBody>
                  <a:tcPr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kumimoji="1" lang="ja-JP" altLang="en-US" sz="1100" dirty="0">
                          <a:latin typeface="BIZ UDPゴシック" panose="020B0400000000000000" pitchFamily="50" charset="-128"/>
                          <a:ea typeface="BIZ UDPゴシック" panose="020B0400000000000000" pitchFamily="50" charset="-128"/>
                        </a:rPr>
                        <a:t>　　　　　　　 🚌           </a:t>
                      </a:r>
                      <a:r>
                        <a:rPr kumimoji="1" lang="en-US" altLang="ja-JP" sz="800" dirty="0">
                          <a:latin typeface="BIZ UDPゴシック" panose="020B0400000000000000" pitchFamily="50" charset="-128"/>
                          <a:ea typeface="BIZ UDPゴシック" panose="020B0400000000000000" pitchFamily="50" charset="-128"/>
                        </a:rPr>
                        <a:t>11</a:t>
                      </a:r>
                      <a:r>
                        <a:rPr kumimoji="1" lang="ja-JP" altLang="en-US" sz="800" dirty="0">
                          <a:latin typeface="BIZ UDPゴシック" panose="020B0400000000000000" pitchFamily="50" charset="-128"/>
                          <a:ea typeface="BIZ UDPゴシック" panose="020B0400000000000000" pitchFamily="50" charset="-128"/>
                        </a:rPr>
                        <a:t>：</a:t>
                      </a:r>
                      <a:r>
                        <a:rPr kumimoji="1" lang="en-US" altLang="ja-JP" sz="800" dirty="0">
                          <a:latin typeface="BIZ UDPゴシック" panose="020B0400000000000000" pitchFamily="50" charset="-128"/>
                          <a:ea typeface="BIZ UDPゴシック" panose="020B0400000000000000" pitchFamily="50" charset="-128"/>
                        </a:rPr>
                        <a:t>00</a:t>
                      </a:r>
                      <a:r>
                        <a:rPr kumimoji="1" lang="ja-JP" altLang="en-US" sz="800" dirty="0">
                          <a:latin typeface="BIZ UDPゴシック" panose="020B0400000000000000" pitchFamily="50" charset="-128"/>
                          <a:ea typeface="BIZ UDPゴシック" panose="020B0400000000000000" pitchFamily="50" charset="-128"/>
                        </a:rPr>
                        <a:t>～上映              </a:t>
                      </a:r>
                      <a:r>
                        <a:rPr kumimoji="1" lang="ja-JP" altLang="en-US" sz="1100" dirty="0">
                          <a:latin typeface="BIZ UDPゴシック" panose="020B0400000000000000" pitchFamily="50" charset="-128"/>
                          <a:ea typeface="BIZ UDPゴシック" panose="020B0400000000000000" pitchFamily="50" charset="-128"/>
                        </a:rPr>
                        <a:t>🚌                               🚌                                    🚢                               🚌</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徳島市内 ーーー </a:t>
                      </a:r>
                      <a:r>
                        <a:rPr kumimoji="1" lang="ja-JP" altLang="en-US" sz="1100" b="1" dirty="0">
                          <a:latin typeface="BIZ UDPゴシック" panose="020B0400000000000000" pitchFamily="50" charset="-128"/>
                          <a:ea typeface="BIZ UDPゴシック" panose="020B0400000000000000" pitchFamily="50" charset="-128"/>
                        </a:rPr>
                        <a:t>阿波おどり会館・眉山 </a:t>
                      </a:r>
                      <a:r>
                        <a:rPr kumimoji="1" lang="ja-JP" altLang="en-US" sz="1100" dirty="0">
                          <a:latin typeface="BIZ UDPゴシック" panose="020B0400000000000000" pitchFamily="50" charset="-128"/>
                          <a:ea typeface="BIZ UDPゴシック" panose="020B0400000000000000" pitchFamily="50" charset="-128"/>
                        </a:rPr>
                        <a:t>ーーー 昼食（市内ホテル） ーーー </a:t>
                      </a:r>
                      <a:r>
                        <a:rPr kumimoji="1" lang="ja-JP" altLang="en-US" sz="1100" b="1" dirty="0">
                          <a:latin typeface="BIZ UDPゴシック" panose="020B0400000000000000" pitchFamily="50" charset="-128"/>
                          <a:ea typeface="BIZ UDPゴシック" panose="020B0400000000000000" pitchFamily="50" charset="-128"/>
                        </a:rPr>
                        <a:t>ひょうたん島クルーズ </a:t>
                      </a:r>
                      <a:r>
                        <a:rPr kumimoji="1" lang="ja-JP" altLang="en-US" sz="1100" dirty="0">
                          <a:latin typeface="BIZ UDPゴシック" panose="020B0400000000000000" pitchFamily="50" charset="-128"/>
                          <a:ea typeface="BIZ UDPゴシック" panose="020B0400000000000000" pitchFamily="50" charset="-128"/>
                        </a:rPr>
                        <a:t>ーーー </a:t>
                      </a:r>
                      <a:r>
                        <a:rPr kumimoji="1" lang="ja-JP" altLang="en-US" sz="1100" b="1" dirty="0">
                          <a:latin typeface="BIZ UDPゴシック" panose="020B0400000000000000" pitchFamily="50" charset="-128"/>
                          <a:ea typeface="BIZ UDPゴシック" panose="020B0400000000000000" pitchFamily="50" charset="-128"/>
                        </a:rPr>
                        <a:t>阿波十郎兵衛屋敷 </a:t>
                      </a:r>
                      <a:r>
                        <a:rPr kumimoji="1" lang="ja-JP" altLang="en-US" sz="1100" dirty="0">
                          <a:latin typeface="BIZ UDPゴシック" panose="020B0400000000000000" pitchFamily="50" charset="-128"/>
                          <a:ea typeface="BIZ UDPゴシック" panose="020B0400000000000000" pitchFamily="50" charset="-128"/>
                        </a:rPr>
                        <a:t>ーーー </a:t>
                      </a:r>
                      <a:endParaRPr kumimoji="1" lang="en-US" altLang="ja-JP" sz="1100" dirty="0">
                        <a:latin typeface="BIZ UDPゴシック" panose="020B0400000000000000" pitchFamily="50" charset="-128"/>
                        <a:ea typeface="BIZ UDPゴシック" panose="020B0400000000000000" pitchFamily="50" charset="-128"/>
                      </a:endParaRPr>
                    </a:p>
                    <a:p>
                      <a:r>
                        <a:rPr kumimoji="1" lang="en-US" altLang="ja-JP" sz="800" dirty="0">
                          <a:latin typeface="BIZ UDPゴシック" panose="020B0400000000000000" pitchFamily="50" charset="-128"/>
                          <a:ea typeface="BIZ UDPゴシック" panose="020B0400000000000000" pitchFamily="50" charset="-128"/>
                        </a:rPr>
                        <a:t>         8:30               9:00                      11:50              12:20             13:10               13:30                                               14:00               15:00             </a:t>
                      </a:r>
                    </a:p>
                    <a:p>
                      <a:r>
                        <a:rPr kumimoji="1" lang="en-US" altLang="ja-JP" sz="1100" dirty="0">
                          <a:latin typeface="BIZ UDPゴシック" panose="020B0400000000000000" pitchFamily="50" charset="-128"/>
                          <a:ea typeface="BIZ UDPゴシック" panose="020B0400000000000000" pitchFamily="50" charset="-128"/>
                        </a:rPr>
                        <a:t>                              </a:t>
                      </a:r>
                      <a:r>
                        <a:rPr kumimoji="1" lang="ja-JP" altLang="en-US" sz="1100" dirty="0">
                          <a:latin typeface="BIZ UDPゴシック" panose="020B0400000000000000" pitchFamily="50" charset="-128"/>
                          <a:ea typeface="BIZ UDPゴシック" panose="020B0400000000000000" pitchFamily="50" charset="-128"/>
                        </a:rPr>
                        <a:t>✈</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徳島阿波おどり空港 ーーー 羽田空港</a:t>
                      </a:r>
                      <a:endParaRPr kumimoji="1" lang="en-US" altLang="ja-JP" sz="1100" dirty="0">
                        <a:latin typeface="BIZ UDPゴシック" panose="020B0400000000000000" pitchFamily="50" charset="-128"/>
                        <a:ea typeface="BIZ UDPゴシック" panose="020B0400000000000000" pitchFamily="50" charset="-128"/>
                      </a:endParaRPr>
                    </a:p>
                    <a:p>
                      <a:r>
                        <a:rPr kumimoji="1" lang="en-US" altLang="ja-JP" sz="800" dirty="0">
                          <a:latin typeface="BIZ UDPゴシック" panose="020B0400000000000000" pitchFamily="50" charset="-128"/>
                          <a:ea typeface="BIZ UDPゴシック" panose="020B0400000000000000" pitchFamily="50" charset="-128"/>
                        </a:rPr>
                        <a:t>                                     </a:t>
                      </a:r>
                      <a:r>
                        <a:rPr kumimoji="1" lang="ja-JP" altLang="en-US" sz="800" dirty="0">
                          <a:latin typeface="BIZ UDPゴシック" panose="020B0400000000000000" pitchFamily="50" charset="-128"/>
                          <a:ea typeface="BIZ UDPゴシック" panose="020B0400000000000000" pitchFamily="50" charset="-128"/>
                        </a:rPr>
                        <a:t>夕方以降便</a:t>
                      </a:r>
                      <a:endParaRPr kumimoji="1" lang="ja-JP" altLang="en-US" sz="11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624523952"/>
                  </a:ext>
                </a:extLst>
              </a:tr>
            </a:tbl>
          </a:graphicData>
        </a:graphic>
      </p:graphicFrame>
      <p:graphicFrame>
        <p:nvGraphicFramePr>
          <p:cNvPr id="9" name="表 8">
            <a:extLst>
              <a:ext uri="{FF2B5EF4-FFF2-40B4-BE49-F238E27FC236}">
                <a16:creationId xmlns:a16="http://schemas.microsoft.com/office/drawing/2014/main" id="{2869BBBD-6B4F-40E0-94C6-B2126CDF3057}"/>
              </a:ext>
            </a:extLst>
          </p:cNvPr>
          <p:cNvGraphicFramePr>
            <a:graphicFrameLocks noGrp="1"/>
          </p:cNvGraphicFramePr>
          <p:nvPr>
            <p:extLst>
              <p:ext uri="{D42A27DB-BD31-4B8C-83A1-F6EECF244321}">
                <p14:modId xmlns:p14="http://schemas.microsoft.com/office/powerpoint/2010/main" val="2508189165"/>
              </p:ext>
            </p:extLst>
          </p:nvPr>
        </p:nvGraphicFramePr>
        <p:xfrm>
          <a:off x="267040" y="2646974"/>
          <a:ext cx="9350828" cy="1810840"/>
        </p:xfrm>
        <a:graphic>
          <a:graphicData uri="http://schemas.openxmlformats.org/drawingml/2006/table">
            <a:tbl>
              <a:tblPr firstRow="1" bandRow="1">
                <a:tableStyleId>{93296810-A885-4BE3-A3E7-6D5BEEA58F35}</a:tableStyleId>
              </a:tblPr>
              <a:tblGrid>
                <a:gridCol w="797651">
                  <a:extLst>
                    <a:ext uri="{9D8B030D-6E8A-4147-A177-3AD203B41FA5}">
                      <a16:colId xmlns:a16="http://schemas.microsoft.com/office/drawing/2014/main" val="2916848908"/>
                    </a:ext>
                  </a:extLst>
                </a:gridCol>
                <a:gridCol w="8553177">
                  <a:extLst>
                    <a:ext uri="{9D8B030D-6E8A-4147-A177-3AD203B41FA5}">
                      <a16:colId xmlns:a16="http://schemas.microsoft.com/office/drawing/2014/main" val="3007386885"/>
                    </a:ext>
                  </a:extLst>
                </a:gridCol>
              </a:tblGrid>
              <a:tr h="370840">
                <a:tc gridSpan="2">
                  <a:txBody>
                    <a:bodyPr/>
                    <a:lstStyle/>
                    <a:p>
                      <a:r>
                        <a:rPr kumimoji="1" lang="ja-JP" altLang="en-US" sz="1400" dirty="0">
                          <a:latin typeface="BIZ UDPゴシック" panose="020B0400000000000000" pitchFamily="50" charset="-128"/>
                          <a:ea typeface="BIZ UDPゴシック" panose="020B0400000000000000" pitchFamily="50" charset="-128"/>
                        </a:rPr>
                        <a:t>南部エリア</a:t>
                      </a:r>
                      <a:r>
                        <a:rPr kumimoji="1" lang="en-US" altLang="ja-JP" sz="1400" dirty="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東部エリア　</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みなみ阿波よくばり体験は１体験あたり約１クラス程度です。南部の宿泊は約</a:t>
                      </a:r>
                      <a:r>
                        <a:rPr kumimoji="1" lang="en-US" altLang="ja-JP" sz="1200" dirty="0">
                          <a:latin typeface="BIZ UDPゴシック" panose="020B0400000000000000" pitchFamily="50" charset="-128"/>
                          <a:ea typeface="BIZ UDPゴシック" panose="020B0400000000000000" pitchFamily="50" charset="-128"/>
                        </a:rPr>
                        <a:t>260</a:t>
                      </a:r>
                      <a:r>
                        <a:rPr kumimoji="1" lang="ja-JP" altLang="en-US" sz="1200" dirty="0">
                          <a:latin typeface="BIZ UDPゴシック" panose="020B0400000000000000" pitchFamily="50" charset="-128"/>
                          <a:ea typeface="BIZ UDPゴシック" panose="020B0400000000000000" pitchFamily="50" charset="-128"/>
                        </a:rPr>
                        <a:t>名（複数施設）です。</a:t>
                      </a:r>
                      <a:endParaRPr kumimoji="1" lang="ja-JP" altLang="en-US" sz="14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50000"/>
                      </a:schemeClr>
                    </a:solidFill>
                  </a:tcPr>
                </a:tc>
                <a:tc hMerge="1">
                  <a:txBody>
                    <a:bodyPr/>
                    <a:lstStyle/>
                    <a:p>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2727051"/>
                  </a:ext>
                </a:extLst>
              </a:tr>
              <a:tr h="720000">
                <a:tc>
                  <a:txBody>
                    <a:bodyPr/>
                    <a:lstStyle/>
                    <a:p>
                      <a:r>
                        <a:rPr kumimoji="1" lang="ja-JP" altLang="en-US" sz="1100" dirty="0">
                          <a:latin typeface="BIZ UDPゴシック" panose="020B0400000000000000" pitchFamily="50" charset="-128"/>
                          <a:ea typeface="BIZ UDPゴシック" panose="020B0400000000000000" pitchFamily="50" charset="-128"/>
                        </a:rPr>
                        <a:t>１日目</a:t>
                      </a:r>
                    </a:p>
                  </a:txBody>
                  <a:tcPr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kumimoji="1" lang="ja-JP" altLang="en-US" sz="1100" dirty="0">
                          <a:latin typeface="BIZ UDPゴシック" panose="020B0400000000000000" pitchFamily="50" charset="-128"/>
                          <a:ea typeface="BIZ UDPゴシック" panose="020B0400000000000000" pitchFamily="50" charset="-128"/>
                        </a:rPr>
                        <a:t>               ✈                                  🚌                                  🚌                                                           🚌</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羽田空港 ーーー 徳島阿波おどり空港　ーーー 昼食（鳴門又は徳島） ーーー  </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【SDG</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ｓを学ぶ③</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南阿波よくばり体験 </a:t>
                      </a:r>
                      <a:r>
                        <a:rPr kumimoji="1" lang="ja-JP" altLang="en-US" sz="1100" dirty="0">
                          <a:latin typeface="BIZ UDPゴシック" panose="020B0400000000000000" pitchFamily="50" charset="-128"/>
                          <a:ea typeface="BIZ UDPゴシック" panose="020B0400000000000000" pitchFamily="50" charset="-128"/>
                        </a:rPr>
                        <a:t>ーーー 南部</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800" dirty="0">
                          <a:latin typeface="BIZ UDPゴシック" panose="020B0400000000000000" pitchFamily="50" charset="-128"/>
                          <a:ea typeface="BIZ UDPゴシック" panose="020B0400000000000000" pitchFamily="50" charset="-128"/>
                        </a:rPr>
                        <a:t>                    午前便                                                                                                              </a:t>
                      </a:r>
                      <a:r>
                        <a:rPr kumimoji="1" lang="en-US" altLang="ja-JP" sz="800" dirty="0">
                          <a:latin typeface="BIZ UDPゴシック" panose="020B0400000000000000" pitchFamily="50" charset="-128"/>
                          <a:ea typeface="BIZ UDPゴシック" panose="020B0400000000000000" pitchFamily="50" charset="-128"/>
                        </a:rPr>
                        <a:t>15:00                                                  17:30               18:00</a:t>
                      </a:r>
                      <a:endParaRPr kumimoji="1" lang="ja-JP" altLang="en-US" sz="8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75244162"/>
                  </a:ext>
                </a:extLst>
              </a:tr>
              <a:tr h="720000">
                <a:tc>
                  <a:txBody>
                    <a:bodyPr/>
                    <a:lstStyle/>
                    <a:p>
                      <a:r>
                        <a:rPr kumimoji="1" lang="ja-JP" altLang="en-US" sz="1100" dirty="0">
                          <a:latin typeface="BIZ UDPゴシック" panose="020B0400000000000000" pitchFamily="50" charset="-128"/>
                          <a:ea typeface="BIZ UDPゴシック" panose="020B0400000000000000" pitchFamily="50" charset="-128"/>
                        </a:rPr>
                        <a:t>２日目</a:t>
                      </a:r>
                    </a:p>
                  </a:txBody>
                  <a:tcPr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kumimoji="1" lang="ja-JP" altLang="en-US" sz="1100" dirty="0">
                          <a:latin typeface="BIZ UDPゴシック" panose="020B0400000000000000" pitchFamily="50" charset="-128"/>
                          <a:ea typeface="BIZ UDPゴシック" panose="020B0400000000000000" pitchFamily="50" charset="-128"/>
                        </a:rPr>
                        <a:t>         🚌                                        🚌                                  ✈</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南部 ーーー </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【SDG</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ｓを学ぶ①</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上勝町 </a:t>
                      </a:r>
                      <a:r>
                        <a:rPr kumimoji="1" lang="ja-JP" altLang="en-US" sz="1100" dirty="0">
                          <a:latin typeface="BIZ UDPゴシック" panose="020B0400000000000000" pitchFamily="50" charset="-128"/>
                          <a:ea typeface="BIZ UDPゴシック" panose="020B0400000000000000" pitchFamily="50" charset="-128"/>
                        </a:rPr>
                        <a:t>ーーー 徳島阿波おどり空港 ーーー 羽田空港</a:t>
                      </a:r>
                      <a:endParaRPr kumimoji="1" lang="en-US" altLang="ja-JP" sz="1100" dirty="0">
                        <a:latin typeface="BIZ UDPゴシック" panose="020B0400000000000000" pitchFamily="50" charset="-128"/>
                        <a:ea typeface="BIZ UDPゴシック" panose="020B0400000000000000" pitchFamily="50" charset="-128"/>
                      </a:endParaRPr>
                    </a:p>
                    <a:p>
                      <a:r>
                        <a:rPr kumimoji="1" lang="en-US" altLang="ja-JP" sz="800" dirty="0">
                          <a:latin typeface="BIZ UDPゴシック" panose="020B0400000000000000" pitchFamily="50" charset="-128"/>
                          <a:ea typeface="BIZ UDPゴシック" panose="020B0400000000000000" pitchFamily="50" charset="-128"/>
                        </a:rPr>
                        <a:t> 8:30               10:00                          15:00</a:t>
                      </a:r>
                      <a:r>
                        <a:rPr kumimoji="1" lang="ja-JP" altLang="en-US" sz="800" dirty="0">
                          <a:latin typeface="BIZ UDPゴシック" panose="020B0400000000000000" pitchFamily="50" charset="-128"/>
                          <a:ea typeface="BIZ UDPゴシック" panose="020B0400000000000000" pitchFamily="50" charset="-128"/>
                        </a:rPr>
                        <a:t>　　　　　　　　　　　　　　　　　　　　　　　　　　夕方以降便</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624523952"/>
                  </a:ext>
                </a:extLst>
              </a:tr>
            </a:tbl>
          </a:graphicData>
        </a:graphic>
      </p:graphicFrame>
      <p:graphicFrame>
        <p:nvGraphicFramePr>
          <p:cNvPr id="10" name="表 9">
            <a:extLst>
              <a:ext uri="{FF2B5EF4-FFF2-40B4-BE49-F238E27FC236}">
                <a16:creationId xmlns:a16="http://schemas.microsoft.com/office/drawing/2014/main" id="{A96478DE-D492-40B1-A6C9-5B6B09D4C217}"/>
              </a:ext>
            </a:extLst>
          </p:cNvPr>
          <p:cNvGraphicFramePr>
            <a:graphicFrameLocks noGrp="1"/>
          </p:cNvGraphicFramePr>
          <p:nvPr>
            <p:extLst>
              <p:ext uri="{D42A27DB-BD31-4B8C-83A1-F6EECF244321}">
                <p14:modId xmlns:p14="http://schemas.microsoft.com/office/powerpoint/2010/main" val="356186390"/>
              </p:ext>
            </p:extLst>
          </p:nvPr>
        </p:nvGraphicFramePr>
        <p:xfrm>
          <a:off x="267040" y="4572424"/>
          <a:ext cx="9350828" cy="1810840"/>
        </p:xfrm>
        <a:graphic>
          <a:graphicData uri="http://schemas.openxmlformats.org/drawingml/2006/table">
            <a:tbl>
              <a:tblPr firstRow="1" bandRow="1">
                <a:tableStyleId>{93296810-A885-4BE3-A3E7-6D5BEEA58F35}</a:tableStyleId>
              </a:tblPr>
              <a:tblGrid>
                <a:gridCol w="797651">
                  <a:extLst>
                    <a:ext uri="{9D8B030D-6E8A-4147-A177-3AD203B41FA5}">
                      <a16:colId xmlns:a16="http://schemas.microsoft.com/office/drawing/2014/main" val="2916848908"/>
                    </a:ext>
                  </a:extLst>
                </a:gridCol>
                <a:gridCol w="8553177">
                  <a:extLst>
                    <a:ext uri="{9D8B030D-6E8A-4147-A177-3AD203B41FA5}">
                      <a16:colId xmlns:a16="http://schemas.microsoft.com/office/drawing/2014/main" val="3007386885"/>
                    </a:ext>
                  </a:extLst>
                </a:gridCol>
              </a:tblGrid>
              <a:tr h="370840">
                <a:tc gridSpan="2">
                  <a:txBody>
                    <a:bodyPr/>
                    <a:lstStyle/>
                    <a:p>
                      <a:r>
                        <a:rPr kumimoji="1" lang="ja-JP" altLang="en-US" sz="1400" dirty="0">
                          <a:latin typeface="BIZ UDPゴシック" panose="020B0400000000000000" pitchFamily="50" charset="-128"/>
                          <a:ea typeface="BIZ UDPゴシック" panose="020B0400000000000000" pitchFamily="50" charset="-128"/>
                        </a:rPr>
                        <a:t>西部エリア　</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民泊は最大</a:t>
                      </a:r>
                      <a:r>
                        <a:rPr kumimoji="1" lang="en-US" altLang="ja-JP" sz="1200" dirty="0">
                          <a:latin typeface="BIZ UDPゴシック" panose="020B0400000000000000" pitchFamily="50" charset="-128"/>
                          <a:ea typeface="BIZ UDPゴシック" panose="020B0400000000000000" pitchFamily="50" charset="-128"/>
                        </a:rPr>
                        <a:t>400</a:t>
                      </a:r>
                      <a:r>
                        <a:rPr kumimoji="1" lang="ja-JP" altLang="en-US" sz="1200" dirty="0">
                          <a:latin typeface="BIZ UDPゴシック" panose="020B0400000000000000" pitchFamily="50" charset="-128"/>
                          <a:ea typeface="BIZ UDPゴシック" panose="020B0400000000000000" pitchFamily="50" charset="-128"/>
                        </a:rPr>
                        <a:t>名まで対応可能ですが、ラフティングは１８０名程度になります。</a:t>
                      </a:r>
                      <a:endParaRPr kumimoji="1" lang="ja-JP" altLang="en-US" sz="14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B050"/>
                    </a:solidFill>
                  </a:tcPr>
                </a:tc>
                <a:tc hMerge="1">
                  <a:txBody>
                    <a:bodyPr/>
                    <a:lstStyle/>
                    <a:p>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2727051"/>
                  </a:ext>
                </a:extLst>
              </a:tr>
              <a:tr h="720000">
                <a:tc>
                  <a:txBody>
                    <a:bodyPr/>
                    <a:lstStyle/>
                    <a:p>
                      <a:r>
                        <a:rPr kumimoji="1" lang="ja-JP" altLang="en-US" sz="1100" dirty="0">
                          <a:latin typeface="BIZ UDPゴシック" panose="020B0400000000000000" pitchFamily="50" charset="-128"/>
                          <a:ea typeface="BIZ UDPゴシック" panose="020B0400000000000000" pitchFamily="50" charset="-128"/>
                        </a:rPr>
                        <a:t>１日目</a:t>
                      </a:r>
                    </a:p>
                  </a:txBody>
                  <a:tcPr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rPr>
                        <a:t>               ✈                                  🚌                     🚌                                                    🚙</a:t>
                      </a:r>
                      <a:r>
                        <a:rPr kumimoji="1" lang="ja-JP" altLang="en-US" sz="800" dirty="0">
                          <a:latin typeface="BIZ UDPゴシック" panose="020B0400000000000000" pitchFamily="50" charset="-128"/>
                          <a:ea typeface="BIZ UDPゴシック" panose="020B0400000000000000" pitchFamily="50" charset="-128"/>
                        </a:rPr>
                        <a:t>（各家庭の車で移動）</a:t>
                      </a:r>
                      <a:endParaRPr kumimoji="1" lang="en-US" altLang="ja-JP" sz="8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羽田空港 ーーー 徳島阿波おどり空港 ーーー 昼食（鳴門） ーーー </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【SDG</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ｓを学ぶ②</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 そらの郷山里物語 </a:t>
                      </a:r>
                      <a:r>
                        <a:rPr kumimoji="1" lang="ja-JP" altLang="en-US" sz="1100" dirty="0">
                          <a:latin typeface="BIZ UDPゴシック" panose="020B0400000000000000" pitchFamily="50" charset="-128"/>
                          <a:ea typeface="BIZ UDPゴシック" panose="020B0400000000000000" pitchFamily="50" charset="-128"/>
                        </a:rPr>
                        <a:t>ーーー 民泊</a:t>
                      </a:r>
                      <a:endParaRPr kumimoji="1" lang="en-US" altLang="ja-JP" sz="1100" dirty="0">
                        <a:latin typeface="BIZ UDPゴシック" panose="020B0400000000000000" pitchFamily="50" charset="-128"/>
                        <a:ea typeface="BIZ UDPゴシック" panose="020B0400000000000000" pitchFamily="50" charset="-128"/>
                      </a:endParaRPr>
                    </a:p>
                    <a:p>
                      <a:r>
                        <a:rPr kumimoji="1" lang="en-US" altLang="ja-JP" sz="800" b="1" dirty="0">
                          <a:solidFill>
                            <a:srgbClr val="FF0000"/>
                          </a:solidFill>
                          <a:latin typeface="BIZ UDPゴシック" panose="020B0400000000000000" pitchFamily="50" charset="-128"/>
                          <a:ea typeface="BIZ UDPゴシック" panose="020B0400000000000000" pitchFamily="50" charset="-128"/>
                        </a:rPr>
                        <a:t>                   </a:t>
                      </a:r>
                      <a:r>
                        <a:rPr kumimoji="1" lang="ja-JP" altLang="en-US" sz="800" b="0" dirty="0">
                          <a:solidFill>
                            <a:schemeClr val="tx1"/>
                          </a:solidFill>
                          <a:latin typeface="BIZ UDPゴシック" panose="020B0400000000000000" pitchFamily="50" charset="-128"/>
                          <a:ea typeface="BIZ UDPゴシック" panose="020B0400000000000000" pitchFamily="50" charset="-128"/>
                        </a:rPr>
                        <a:t>午前便                                                                                            </a:t>
                      </a:r>
                      <a:r>
                        <a:rPr kumimoji="1" lang="en-US" altLang="ja-JP" sz="800" b="0" dirty="0">
                          <a:solidFill>
                            <a:schemeClr val="tx1"/>
                          </a:solidFill>
                          <a:latin typeface="BIZ UDPゴシック" panose="020B0400000000000000" pitchFamily="50" charset="-128"/>
                          <a:ea typeface="BIZ UDPゴシック" panose="020B0400000000000000" pitchFamily="50" charset="-128"/>
                        </a:rPr>
                        <a:t>14:00</a:t>
                      </a:r>
                      <a:endParaRPr kumimoji="1" lang="ja-JP" altLang="en-US" sz="800" b="1" dirty="0">
                        <a:solidFill>
                          <a:srgbClr val="FF0000"/>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75244162"/>
                  </a:ext>
                </a:extLst>
              </a:tr>
              <a:tr h="720000">
                <a:tc>
                  <a:txBody>
                    <a:bodyPr/>
                    <a:lstStyle/>
                    <a:p>
                      <a:r>
                        <a:rPr kumimoji="1" lang="ja-JP" altLang="en-US" sz="1100" dirty="0">
                          <a:latin typeface="BIZ UDPゴシック" panose="020B0400000000000000" pitchFamily="50" charset="-128"/>
                          <a:ea typeface="BIZ UDPゴシック" panose="020B0400000000000000" pitchFamily="50" charset="-128"/>
                        </a:rPr>
                        <a:t>２日目</a:t>
                      </a:r>
                    </a:p>
                  </a:txBody>
                  <a:tcPr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kumimoji="1" lang="ja-JP" altLang="en-US" sz="1100" dirty="0">
                          <a:latin typeface="BIZ UDPゴシック" panose="020B0400000000000000" pitchFamily="50" charset="-128"/>
                          <a:ea typeface="BIZ UDPゴシック" panose="020B0400000000000000" pitchFamily="50" charset="-128"/>
                        </a:rPr>
                        <a:t>         🚙                   🚌                                🚌                                  ✈</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民泊 ーーー </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農業体験 </a:t>
                      </a:r>
                      <a:r>
                        <a:rPr kumimoji="1" lang="ja-JP" altLang="en-US" sz="1100" dirty="0">
                          <a:latin typeface="BIZ UDPゴシック" panose="020B0400000000000000" pitchFamily="50" charset="-128"/>
                          <a:ea typeface="BIZ UDPゴシック" panose="020B0400000000000000" pitchFamily="50" charset="-128"/>
                        </a:rPr>
                        <a:t>ーーー </a:t>
                      </a:r>
                      <a:r>
                        <a:rPr kumimoji="1" lang="ja-JP" altLang="en-US" sz="1100" b="1" dirty="0">
                          <a:latin typeface="BIZ UDPゴシック" panose="020B0400000000000000" pitchFamily="50" charset="-128"/>
                          <a:ea typeface="BIZ UDPゴシック" panose="020B0400000000000000" pitchFamily="50" charset="-128"/>
                        </a:rPr>
                        <a:t>吉野川ラフティング </a:t>
                      </a:r>
                      <a:r>
                        <a:rPr kumimoji="1" lang="ja-JP" altLang="en-US" sz="1100" dirty="0">
                          <a:latin typeface="BIZ UDPゴシック" panose="020B0400000000000000" pitchFamily="50" charset="-128"/>
                          <a:ea typeface="BIZ UDPゴシック" panose="020B0400000000000000" pitchFamily="50" charset="-128"/>
                        </a:rPr>
                        <a:t>ーーー 徳島阿波おどり空港 ーーー 羽田空港</a:t>
                      </a:r>
                      <a:endParaRPr kumimoji="1" lang="en-US" altLang="ja-JP" sz="1100" dirty="0">
                        <a:latin typeface="BIZ UDPゴシック" panose="020B0400000000000000" pitchFamily="50" charset="-128"/>
                        <a:ea typeface="BIZ UDPゴシック" panose="020B0400000000000000" pitchFamily="50" charset="-128"/>
                      </a:endParaRPr>
                    </a:p>
                    <a:p>
                      <a:r>
                        <a:rPr kumimoji="1" lang="en-US" altLang="ja-JP" sz="800" dirty="0">
                          <a:latin typeface="BIZ UDPゴシック" panose="020B0400000000000000" pitchFamily="50" charset="-128"/>
                          <a:ea typeface="BIZ UDPゴシック" panose="020B0400000000000000" pitchFamily="50" charset="-128"/>
                        </a:rPr>
                        <a:t>                               10:00              11:00                 14:00      </a:t>
                      </a:r>
                      <a:endParaRPr kumimoji="1" lang="ja-JP" altLang="en-US" sz="8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624523952"/>
                  </a:ext>
                </a:extLst>
              </a:tr>
            </a:tbl>
          </a:graphicData>
        </a:graphic>
      </p:graphicFrame>
      <p:sp>
        <p:nvSpPr>
          <p:cNvPr id="11" name="テキスト ボックス 10">
            <a:extLst>
              <a:ext uri="{FF2B5EF4-FFF2-40B4-BE49-F238E27FC236}">
                <a16:creationId xmlns:a16="http://schemas.microsoft.com/office/drawing/2014/main" id="{E872C2CA-5861-4FA4-98D9-6F4E021B3B07}"/>
              </a:ext>
            </a:extLst>
          </p:cNvPr>
          <p:cNvSpPr txBox="1"/>
          <p:nvPr/>
        </p:nvSpPr>
        <p:spPr>
          <a:xfrm>
            <a:off x="4955757" y="2088807"/>
            <a:ext cx="4662111" cy="423193"/>
          </a:xfrm>
          <a:prstGeom prst="rect">
            <a:avLst/>
          </a:prstGeom>
          <a:solidFill>
            <a:schemeClr val="accent4">
              <a:lumMod val="40000"/>
              <a:lumOff val="60000"/>
            </a:schemeClr>
          </a:solidFill>
          <a:ln w="12700">
            <a:solidFill>
              <a:schemeClr val="tx1"/>
            </a:solidFill>
          </a:ln>
        </p:spPr>
        <p:txBody>
          <a:bodyPr wrap="square" rtlCol="0">
            <a:spAutoFit/>
          </a:bodyPr>
          <a:lstStyle/>
          <a:p>
            <a:pPr algn="ct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ポイント</a:t>
            </a:r>
            <a:r>
              <a:rPr kumimoji="1" lang="en-US" altLang="ja-JP" sz="1100" dirty="0">
                <a:latin typeface="BIZ UDPゴシック" panose="020B0400000000000000" pitchFamily="50" charset="-128"/>
                <a:ea typeface="BIZ UDPゴシック" panose="020B0400000000000000" pitchFamily="50" charset="-128"/>
              </a:rPr>
              <a:t>】</a:t>
            </a:r>
          </a:p>
          <a:p>
            <a:r>
              <a:rPr kumimoji="1" lang="ja-JP" altLang="en-US" sz="1050" dirty="0">
                <a:latin typeface="BIZ UDPゴシック" panose="020B0400000000000000" pitchFamily="50" charset="-128"/>
                <a:ea typeface="BIZ UDPゴシック" panose="020B0400000000000000" pitchFamily="50" charset="-128"/>
              </a:rPr>
              <a:t>ひょうたん島クルーズ（水上タクシー）にて阿波十郎兵衛屋敷へ向かいます。</a:t>
            </a:r>
          </a:p>
        </p:txBody>
      </p:sp>
      <p:sp>
        <p:nvSpPr>
          <p:cNvPr id="12" name="テキスト ボックス 11">
            <a:extLst>
              <a:ext uri="{FF2B5EF4-FFF2-40B4-BE49-F238E27FC236}">
                <a16:creationId xmlns:a16="http://schemas.microsoft.com/office/drawing/2014/main" id="{7D0AFAAC-8D16-40C9-811D-38853008A56E}"/>
              </a:ext>
            </a:extLst>
          </p:cNvPr>
          <p:cNvSpPr txBox="1"/>
          <p:nvPr/>
        </p:nvSpPr>
        <p:spPr>
          <a:xfrm>
            <a:off x="7158972" y="5774213"/>
            <a:ext cx="2458896" cy="584775"/>
          </a:xfrm>
          <a:prstGeom prst="rect">
            <a:avLst/>
          </a:prstGeom>
          <a:solidFill>
            <a:schemeClr val="accent4">
              <a:lumMod val="40000"/>
              <a:lumOff val="60000"/>
            </a:schemeClr>
          </a:solidFill>
          <a:ln w="12700">
            <a:solidFill>
              <a:schemeClr val="tx1"/>
            </a:solidFill>
          </a:ln>
        </p:spPr>
        <p:txBody>
          <a:bodyPr wrap="square" rtlCol="0">
            <a:spAutoFit/>
          </a:bodyPr>
          <a:lstStyle/>
          <a:p>
            <a:pPr algn="ct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ポイント</a:t>
            </a:r>
            <a:r>
              <a:rPr kumimoji="1" lang="en-US" altLang="ja-JP" sz="1100" dirty="0">
                <a:latin typeface="BIZ UDPゴシック" panose="020B0400000000000000" pitchFamily="50" charset="-128"/>
                <a:ea typeface="BIZ UDPゴシック" panose="020B0400000000000000" pitchFamily="50" charset="-128"/>
              </a:rPr>
              <a:t>】</a:t>
            </a:r>
          </a:p>
          <a:p>
            <a:r>
              <a:rPr kumimoji="1" lang="ja-JP" altLang="en-US" sz="1050" dirty="0">
                <a:latin typeface="BIZ UDPゴシック" panose="020B0400000000000000" pitchFamily="50" charset="-128"/>
                <a:ea typeface="BIZ UDPゴシック" panose="020B0400000000000000" pitchFamily="50" charset="-128"/>
              </a:rPr>
              <a:t>冬季の場合、うだつの町並み、藍染体験等にアレンジ可能です。</a:t>
            </a:r>
          </a:p>
        </p:txBody>
      </p:sp>
      <p:sp>
        <p:nvSpPr>
          <p:cNvPr id="13" name="テキスト ボックス 12">
            <a:extLst>
              <a:ext uri="{FF2B5EF4-FFF2-40B4-BE49-F238E27FC236}">
                <a16:creationId xmlns:a16="http://schemas.microsoft.com/office/drawing/2014/main" id="{B9D0DBF9-36E3-4805-B12C-72EDA60154C9}"/>
              </a:ext>
            </a:extLst>
          </p:cNvPr>
          <p:cNvSpPr txBox="1"/>
          <p:nvPr/>
        </p:nvSpPr>
        <p:spPr>
          <a:xfrm>
            <a:off x="6880050" y="3808087"/>
            <a:ext cx="2737818" cy="584775"/>
          </a:xfrm>
          <a:prstGeom prst="rect">
            <a:avLst/>
          </a:prstGeom>
          <a:solidFill>
            <a:schemeClr val="accent4">
              <a:lumMod val="40000"/>
              <a:lumOff val="60000"/>
            </a:schemeClr>
          </a:solidFill>
          <a:ln w="12700">
            <a:solidFill>
              <a:schemeClr val="tx1"/>
            </a:solidFill>
          </a:ln>
        </p:spPr>
        <p:txBody>
          <a:bodyPr wrap="square" rtlCol="0">
            <a:spAutoFit/>
          </a:bodyPr>
          <a:lstStyle/>
          <a:p>
            <a:pPr algn="ct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ポイント</a:t>
            </a:r>
            <a:r>
              <a:rPr kumimoji="1" lang="en-US" altLang="ja-JP" sz="1100" dirty="0">
                <a:latin typeface="BIZ UDPゴシック" panose="020B0400000000000000" pitchFamily="50" charset="-128"/>
                <a:ea typeface="BIZ UDPゴシック" panose="020B0400000000000000" pitchFamily="50" charset="-128"/>
              </a:rPr>
              <a:t>】</a:t>
            </a:r>
          </a:p>
          <a:p>
            <a:r>
              <a:rPr kumimoji="1" lang="ja-JP" altLang="en-US" sz="1050" dirty="0">
                <a:latin typeface="BIZ UDPゴシック" panose="020B0400000000000000" pitchFamily="50" charset="-128"/>
                <a:ea typeface="BIZ UDPゴシック" panose="020B0400000000000000" pitchFamily="50" charset="-128"/>
              </a:rPr>
              <a:t>南部の体験はマリンだけではなく、竹細工等文化体験も豊富にあります。</a:t>
            </a:r>
          </a:p>
        </p:txBody>
      </p:sp>
    </p:spTree>
    <p:extLst>
      <p:ext uri="{BB962C8B-B14F-4D97-AF65-F5344CB8AC3E}">
        <p14:creationId xmlns:p14="http://schemas.microsoft.com/office/powerpoint/2010/main" val="348370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F5278C27-0558-4426-81B0-8AA900035460}"/>
              </a:ext>
            </a:extLst>
          </p:cNvPr>
          <p:cNvGrpSpPr/>
          <p:nvPr/>
        </p:nvGrpSpPr>
        <p:grpSpPr>
          <a:xfrm>
            <a:off x="-1744433" y="463920"/>
            <a:ext cx="774367" cy="633851"/>
            <a:chOff x="-1048586" y="909267"/>
            <a:chExt cx="774367" cy="633851"/>
          </a:xfrm>
        </p:grpSpPr>
        <p:pic>
          <p:nvPicPr>
            <p:cNvPr id="73" name="図 72">
              <a:extLst>
                <a:ext uri="{FF2B5EF4-FFF2-40B4-BE49-F238E27FC236}">
                  <a16:creationId xmlns:a16="http://schemas.microsoft.com/office/drawing/2014/main" id="{0A4EF683-8BE6-4551-BE35-365AA9A50CFD}"/>
                </a:ext>
              </a:extLst>
            </p:cNvPr>
            <p:cNvPicPr>
              <a:picLocks noChangeAspect="1"/>
            </p:cNvPicPr>
            <p:nvPr/>
          </p:nvPicPr>
          <p:blipFill>
            <a:blip r:embed="rId2" cstate="email">
              <a:clrChange>
                <a:clrFrom>
                  <a:srgbClr val="FEFEFE"/>
                </a:clrFrom>
                <a:clrTo>
                  <a:srgbClr val="FEFEFE">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48586" y="909267"/>
              <a:ext cx="774367" cy="592520"/>
            </a:xfrm>
            <a:prstGeom prst="rect">
              <a:avLst/>
            </a:prstGeom>
            <a:noFill/>
          </p:spPr>
        </p:pic>
        <p:sp>
          <p:nvSpPr>
            <p:cNvPr id="74" name="テキスト ボックス 73">
              <a:extLst>
                <a:ext uri="{FF2B5EF4-FFF2-40B4-BE49-F238E27FC236}">
                  <a16:creationId xmlns:a16="http://schemas.microsoft.com/office/drawing/2014/main" id="{FBBEF326-736C-4223-A0C9-58D755553FFC}"/>
                </a:ext>
              </a:extLst>
            </p:cNvPr>
            <p:cNvSpPr txBox="1"/>
            <p:nvPr/>
          </p:nvSpPr>
          <p:spPr>
            <a:xfrm>
              <a:off x="-973949" y="958343"/>
              <a:ext cx="638383" cy="584775"/>
            </a:xfrm>
            <a:prstGeom prst="rect">
              <a:avLst/>
            </a:prstGeom>
            <a:noFill/>
          </p:spPr>
          <p:txBody>
            <a:bodyPr wrap="square" rtlCol="0">
              <a:spAutoFit/>
            </a:bodyPr>
            <a:lstStyle/>
            <a:p>
              <a:pPr algn="ctr"/>
              <a:r>
                <a:rPr lang="en-US" altLang="ja-JP" sz="3200" b="1" dirty="0">
                  <a:solidFill>
                    <a:srgbClr val="36563C"/>
                  </a:solidFill>
                  <a:latin typeface="Agency FB" panose="020B0503020202020204" pitchFamily="34" charset="0"/>
                </a:rPr>
                <a:t>01</a:t>
              </a:r>
              <a:endParaRPr lang="ja-JP" altLang="en-US" sz="3200" b="1" dirty="0">
                <a:solidFill>
                  <a:srgbClr val="36563C"/>
                </a:solidFill>
                <a:latin typeface="Agency FB" panose="020B0503020202020204" pitchFamily="34" charset="0"/>
              </a:endParaRPr>
            </a:p>
          </p:txBody>
        </p:sp>
      </p:grpSp>
      <p:grpSp>
        <p:nvGrpSpPr>
          <p:cNvPr id="96" name="グループ化 95">
            <a:extLst>
              <a:ext uri="{FF2B5EF4-FFF2-40B4-BE49-F238E27FC236}">
                <a16:creationId xmlns:a16="http://schemas.microsoft.com/office/drawing/2014/main" id="{DB1AA4AA-B684-46FB-AD87-50CB9312E429}"/>
              </a:ext>
            </a:extLst>
          </p:cNvPr>
          <p:cNvGrpSpPr/>
          <p:nvPr/>
        </p:nvGrpSpPr>
        <p:grpSpPr>
          <a:xfrm>
            <a:off x="-1744433" y="1218536"/>
            <a:ext cx="774367" cy="633851"/>
            <a:chOff x="-1048586" y="909267"/>
            <a:chExt cx="774367" cy="633851"/>
          </a:xfrm>
        </p:grpSpPr>
        <p:pic>
          <p:nvPicPr>
            <p:cNvPr id="97" name="図 96">
              <a:extLst>
                <a:ext uri="{FF2B5EF4-FFF2-40B4-BE49-F238E27FC236}">
                  <a16:creationId xmlns:a16="http://schemas.microsoft.com/office/drawing/2014/main" id="{4F43BB21-50AB-401E-9126-E8B486786546}"/>
                </a:ext>
              </a:extLst>
            </p:cNvPr>
            <p:cNvPicPr>
              <a:picLocks noChangeAspect="1"/>
            </p:cNvPicPr>
            <p:nvPr/>
          </p:nvPicPr>
          <p:blipFill>
            <a:blip r:embed="rId2" cstate="email">
              <a:clrChange>
                <a:clrFrom>
                  <a:srgbClr val="FEFEFE"/>
                </a:clrFrom>
                <a:clrTo>
                  <a:srgbClr val="FEFEFE">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48586" y="909267"/>
              <a:ext cx="774367" cy="592520"/>
            </a:xfrm>
            <a:prstGeom prst="rect">
              <a:avLst/>
            </a:prstGeom>
            <a:noFill/>
          </p:spPr>
        </p:pic>
        <p:sp>
          <p:nvSpPr>
            <p:cNvPr id="98" name="テキスト ボックス 97">
              <a:extLst>
                <a:ext uri="{FF2B5EF4-FFF2-40B4-BE49-F238E27FC236}">
                  <a16:creationId xmlns:a16="http://schemas.microsoft.com/office/drawing/2014/main" id="{DA4A3EF7-265C-41BA-9524-354FC7D9C715}"/>
                </a:ext>
              </a:extLst>
            </p:cNvPr>
            <p:cNvSpPr txBox="1"/>
            <p:nvPr/>
          </p:nvSpPr>
          <p:spPr>
            <a:xfrm>
              <a:off x="-973949" y="958343"/>
              <a:ext cx="638383" cy="584775"/>
            </a:xfrm>
            <a:prstGeom prst="rect">
              <a:avLst/>
            </a:prstGeom>
            <a:noFill/>
          </p:spPr>
          <p:txBody>
            <a:bodyPr wrap="square" rtlCol="0">
              <a:spAutoFit/>
            </a:bodyPr>
            <a:lstStyle/>
            <a:p>
              <a:pPr algn="ctr"/>
              <a:r>
                <a:rPr lang="en-US" altLang="ja-JP" sz="3200" b="1" dirty="0">
                  <a:solidFill>
                    <a:srgbClr val="497351"/>
                  </a:solidFill>
                  <a:latin typeface="Agency FB" panose="020B0503020202020204" pitchFamily="34" charset="0"/>
                </a:rPr>
                <a:t>02</a:t>
              </a:r>
              <a:endParaRPr lang="ja-JP" altLang="en-US" sz="3200" b="1" dirty="0">
                <a:solidFill>
                  <a:srgbClr val="497351"/>
                </a:solidFill>
                <a:latin typeface="Agency FB" panose="020B0503020202020204" pitchFamily="34" charset="0"/>
              </a:endParaRPr>
            </a:p>
          </p:txBody>
        </p:sp>
      </p:grpSp>
      <p:grpSp>
        <p:nvGrpSpPr>
          <p:cNvPr id="99" name="グループ化 98">
            <a:extLst>
              <a:ext uri="{FF2B5EF4-FFF2-40B4-BE49-F238E27FC236}">
                <a16:creationId xmlns:a16="http://schemas.microsoft.com/office/drawing/2014/main" id="{086A7DA5-25AF-48F6-BC8D-95C2AD1E30F0}"/>
              </a:ext>
            </a:extLst>
          </p:cNvPr>
          <p:cNvGrpSpPr/>
          <p:nvPr/>
        </p:nvGrpSpPr>
        <p:grpSpPr>
          <a:xfrm>
            <a:off x="-1751690" y="2101737"/>
            <a:ext cx="774367" cy="633851"/>
            <a:chOff x="-1048586" y="909267"/>
            <a:chExt cx="774367" cy="633851"/>
          </a:xfrm>
        </p:grpSpPr>
        <p:pic>
          <p:nvPicPr>
            <p:cNvPr id="100" name="図 99">
              <a:extLst>
                <a:ext uri="{FF2B5EF4-FFF2-40B4-BE49-F238E27FC236}">
                  <a16:creationId xmlns:a16="http://schemas.microsoft.com/office/drawing/2014/main" id="{99AC81EE-39E5-4AFC-83D1-D6885DB37235}"/>
                </a:ext>
              </a:extLst>
            </p:cNvPr>
            <p:cNvPicPr>
              <a:picLocks noChangeAspect="1"/>
            </p:cNvPicPr>
            <p:nvPr/>
          </p:nvPicPr>
          <p:blipFill>
            <a:blip r:embed="rId2" cstate="email">
              <a:clrChange>
                <a:clrFrom>
                  <a:srgbClr val="FEFEFE"/>
                </a:clrFrom>
                <a:clrTo>
                  <a:srgbClr val="FEFEFE">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48586" y="909267"/>
              <a:ext cx="774367" cy="592520"/>
            </a:xfrm>
            <a:prstGeom prst="rect">
              <a:avLst/>
            </a:prstGeom>
            <a:noFill/>
          </p:spPr>
        </p:pic>
        <p:sp>
          <p:nvSpPr>
            <p:cNvPr id="101" name="テキスト ボックス 100">
              <a:extLst>
                <a:ext uri="{FF2B5EF4-FFF2-40B4-BE49-F238E27FC236}">
                  <a16:creationId xmlns:a16="http://schemas.microsoft.com/office/drawing/2014/main" id="{A13A0461-F3EF-402F-944D-A16FDE569B16}"/>
                </a:ext>
              </a:extLst>
            </p:cNvPr>
            <p:cNvSpPr txBox="1"/>
            <p:nvPr/>
          </p:nvSpPr>
          <p:spPr>
            <a:xfrm>
              <a:off x="-973949" y="958343"/>
              <a:ext cx="638383" cy="584775"/>
            </a:xfrm>
            <a:prstGeom prst="rect">
              <a:avLst/>
            </a:prstGeom>
            <a:noFill/>
          </p:spPr>
          <p:txBody>
            <a:bodyPr wrap="square" rtlCol="0">
              <a:spAutoFit/>
            </a:bodyPr>
            <a:lstStyle/>
            <a:p>
              <a:pPr algn="ctr"/>
              <a:r>
                <a:rPr lang="en-US" altLang="ja-JP" sz="3200" b="1" dirty="0">
                  <a:solidFill>
                    <a:srgbClr val="497351"/>
                  </a:solidFill>
                  <a:latin typeface="Agency FB" panose="020B0503020202020204" pitchFamily="34" charset="0"/>
                </a:rPr>
                <a:t>03</a:t>
              </a:r>
              <a:endParaRPr lang="ja-JP" altLang="en-US" sz="3200" b="1" dirty="0">
                <a:solidFill>
                  <a:srgbClr val="497351"/>
                </a:solidFill>
                <a:latin typeface="Agency FB" panose="020B0503020202020204" pitchFamily="34" charset="0"/>
              </a:endParaRPr>
            </a:p>
          </p:txBody>
        </p:sp>
      </p:grpSp>
      <p:grpSp>
        <p:nvGrpSpPr>
          <p:cNvPr id="102" name="グループ化 101">
            <a:extLst>
              <a:ext uri="{FF2B5EF4-FFF2-40B4-BE49-F238E27FC236}">
                <a16:creationId xmlns:a16="http://schemas.microsoft.com/office/drawing/2014/main" id="{A0FCCF5C-2E21-43CC-84F8-CF27BD219783}"/>
              </a:ext>
            </a:extLst>
          </p:cNvPr>
          <p:cNvGrpSpPr/>
          <p:nvPr/>
        </p:nvGrpSpPr>
        <p:grpSpPr>
          <a:xfrm>
            <a:off x="-1728279" y="3935489"/>
            <a:ext cx="774367" cy="633851"/>
            <a:chOff x="-1048586" y="909267"/>
            <a:chExt cx="774367" cy="633851"/>
          </a:xfrm>
        </p:grpSpPr>
        <p:pic>
          <p:nvPicPr>
            <p:cNvPr id="103" name="図 102">
              <a:extLst>
                <a:ext uri="{FF2B5EF4-FFF2-40B4-BE49-F238E27FC236}">
                  <a16:creationId xmlns:a16="http://schemas.microsoft.com/office/drawing/2014/main" id="{7BA5E862-F5BF-4375-9AA2-AC9D69CB4072}"/>
                </a:ext>
              </a:extLst>
            </p:cNvPr>
            <p:cNvPicPr>
              <a:picLocks noChangeAspect="1"/>
            </p:cNvPicPr>
            <p:nvPr/>
          </p:nvPicPr>
          <p:blipFill>
            <a:blip r:embed="rId2" cstate="email">
              <a:clrChange>
                <a:clrFrom>
                  <a:srgbClr val="FEFEFE"/>
                </a:clrFrom>
                <a:clrTo>
                  <a:srgbClr val="FEFEFE">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48586" y="909267"/>
              <a:ext cx="774367" cy="592520"/>
            </a:xfrm>
            <a:prstGeom prst="rect">
              <a:avLst/>
            </a:prstGeom>
            <a:noFill/>
          </p:spPr>
        </p:pic>
        <p:sp>
          <p:nvSpPr>
            <p:cNvPr id="104" name="テキスト ボックス 103">
              <a:extLst>
                <a:ext uri="{FF2B5EF4-FFF2-40B4-BE49-F238E27FC236}">
                  <a16:creationId xmlns:a16="http://schemas.microsoft.com/office/drawing/2014/main" id="{0F9C145B-9C59-4103-8AD4-F84165E99E5D}"/>
                </a:ext>
              </a:extLst>
            </p:cNvPr>
            <p:cNvSpPr txBox="1"/>
            <p:nvPr/>
          </p:nvSpPr>
          <p:spPr>
            <a:xfrm>
              <a:off x="-973949" y="958343"/>
              <a:ext cx="638383" cy="584775"/>
            </a:xfrm>
            <a:prstGeom prst="rect">
              <a:avLst/>
            </a:prstGeom>
            <a:noFill/>
          </p:spPr>
          <p:txBody>
            <a:bodyPr wrap="square" rtlCol="0">
              <a:spAutoFit/>
            </a:bodyPr>
            <a:lstStyle/>
            <a:p>
              <a:pPr algn="ctr"/>
              <a:r>
                <a:rPr lang="en-US" altLang="ja-JP" sz="3200" b="1" dirty="0">
                  <a:solidFill>
                    <a:srgbClr val="497351"/>
                  </a:solidFill>
                  <a:latin typeface="Agency FB" panose="020B0503020202020204" pitchFamily="34" charset="0"/>
                </a:rPr>
                <a:t>05</a:t>
              </a:r>
              <a:endParaRPr lang="ja-JP" altLang="en-US" sz="3200" b="1" dirty="0">
                <a:solidFill>
                  <a:srgbClr val="497351"/>
                </a:solidFill>
                <a:latin typeface="Agency FB" panose="020B0503020202020204" pitchFamily="34" charset="0"/>
              </a:endParaRPr>
            </a:p>
          </p:txBody>
        </p:sp>
      </p:grpSp>
      <p:grpSp>
        <p:nvGrpSpPr>
          <p:cNvPr id="105" name="グループ化 104">
            <a:extLst>
              <a:ext uri="{FF2B5EF4-FFF2-40B4-BE49-F238E27FC236}">
                <a16:creationId xmlns:a16="http://schemas.microsoft.com/office/drawing/2014/main" id="{499EF379-76FC-4DB3-A3A6-8C283D4857E3}"/>
              </a:ext>
            </a:extLst>
          </p:cNvPr>
          <p:cNvGrpSpPr/>
          <p:nvPr/>
        </p:nvGrpSpPr>
        <p:grpSpPr>
          <a:xfrm>
            <a:off x="-1749263" y="4772814"/>
            <a:ext cx="774367" cy="633851"/>
            <a:chOff x="-1048586" y="909267"/>
            <a:chExt cx="774367" cy="633851"/>
          </a:xfrm>
        </p:grpSpPr>
        <p:pic>
          <p:nvPicPr>
            <p:cNvPr id="106" name="図 105">
              <a:extLst>
                <a:ext uri="{FF2B5EF4-FFF2-40B4-BE49-F238E27FC236}">
                  <a16:creationId xmlns:a16="http://schemas.microsoft.com/office/drawing/2014/main" id="{937AF706-ECCB-41C7-A1E1-2FB1418611B9}"/>
                </a:ext>
              </a:extLst>
            </p:cNvPr>
            <p:cNvPicPr>
              <a:picLocks noChangeAspect="1"/>
            </p:cNvPicPr>
            <p:nvPr/>
          </p:nvPicPr>
          <p:blipFill>
            <a:blip r:embed="rId2" cstate="email">
              <a:clrChange>
                <a:clrFrom>
                  <a:srgbClr val="FEFEFE"/>
                </a:clrFrom>
                <a:clrTo>
                  <a:srgbClr val="FEFEFE">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48586" y="909267"/>
              <a:ext cx="774367" cy="592520"/>
            </a:xfrm>
            <a:prstGeom prst="rect">
              <a:avLst/>
            </a:prstGeom>
            <a:noFill/>
          </p:spPr>
        </p:pic>
        <p:sp>
          <p:nvSpPr>
            <p:cNvPr id="107" name="テキスト ボックス 106">
              <a:extLst>
                <a:ext uri="{FF2B5EF4-FFF2-40B4-BE49-F238E27FC236}">
                  <a16:creationId xmlns:a16="http://schemas.microsoft.com/office/drawing/2014/main" id="{59148FE4-BA9A-4BF0-BD15-1B6314DC057E}"/>
                </a:ext>
              </a:extLst>
            </p:cNvPr>
            <p:cNvSpPr txBox="1"/>
            <p:nvPr/>
          </p:nvSpPr>
          <p:spPr>
            <a:xfrm>
              <a:off x="-973949" y="958343"/>
              <a:ext cx="638383" cy="584775"/>
            </a:xfrm>
            <a:prstGeom prst="rect">
              <a:avLst/>
            </a:prstGeom>
            <a:noFill/>
          </p:spPr>
          <p:txBody>
            <a:bodyPr wrap="square" rtlCol="0">
              <a:spAutoFit/>
            </a:bodyPr>
            <a:lstStyle/>
            <a:p>
              <a:pPr algn="ctr"/>
              <a:r>
                <a:rPr lang="en-US" altLang="ja-JP" sz="3200" b="1" dirty="0">
                  <a:solidFill>
                    <a:srgbClr val="497351"/>
                  </a:solidFill>
                  <a:latin typeface="Agency FB" panose="020B0503020202020204" pitchFamily="34" charset="0"/>
                </a:rPr>
                <a:t>06</a:t>
              </a:r>
              <a:endParaRPr lang="ja-JP" altLang="en-US" sz="3200" b="1" dirty="0">
                <a:solidFill>
                  <a:srgbClr val="497351"/>
                </a:solidFill>
                <a:latin typeface="Agency FB" panose="020B0503020202020204" pitchFamily="34" charset="0"/>
              </a:endParaRPr>
            </a:p>
          </p:txBody>
        </p:sp>
      </p:grpSp>
      <p:sp>
        <p:nvSpPr>
          <p:cNvPr id="14" name="正方形/長方形 13">
            <a:extLst>
              <a:ext uri="{FF2B5EF4-FFF2-40B4-BE49-F238E27FC236}">
                <a16:creationId xmlns:a16="http://schemas.microsoft.com/office/drawing/2014/main" id="{D9C5EB46-375F-41DE-82CA-4CFEF216E354}"/>
              </a:ext>
            </a:extLst>
          </p:cNvPr>
          <p:cNvSpPr/>
          <p:nvPr/>
        </p:nvSpPr>
        <p:spPr>
          <a:xfrm>
            <a:off x="5677949" y="561321"/>
            <a:ext cx="4228051" cy="6071254"/>
          </a:xfrm>
          <a:prstGeom prst="rect">
            <a:avLst/>
          </a:prstGeom>
          <a:solidFill>
            <a:srgbClr val="F7701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F8F91DAB-C0A3-4EB8-8D1E-FB2968A31151}"/>
              </a:ext>
            </a:extLst>
          </p:cNvPr>
          <p:cNvSpPr/>
          <p:nvPr/>
        </p:nvSpPr>
        <p:spPr>
          <a:xfrm>
            <a:off x="5785164" y="676560"/>
            <a:ext cx="4120836" cy="338555"/>
          </a:xfrm>
          <a:prstGeom prst="rect">
            <a:avLst/>
          </a:prstGeom>
          <a:solidFill>
            <a:srgbClr val="F77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正方形/長方形 1">
            <a:extLst>
              <a:ext uri="{FF2B5EF4-FFF2-40B4-BE49-F238E27FC236}">
                <a16:creationId xmlns:a16="http://schemas.microsoft.com/office/drawing/2014/main" id="{20A2FFA0-CACB-4E03-9828-E09B7DE23C84}"/>
              </a:ext>
            </a:extLst>
          </p:cNvPr>
          <p:cNvSpPr/>
          <p:nvPr/>
        </p:nvSpPr>
        <p:spPr>
          <a:xfrm>
            <a:off x="6785035" y="676560"/>
            <a:ext cx="2121093" cy="307777"/>
          </a:xfrm>
          <a:prstGeom prst="rect">
            <a:avLst/>
          </a:prstGeom>
        </p:spPr>
        <p:txBody>
          <a:bodyPr wrap="none">
            <a:spAutoFit/>
          </a:bodyPr>
          <a:lstStyle/>
          <a:p>
            <a:r>
              <a:rPr lang="ja-JP" altLang="en-US" sz="1400" dirty="0">
                <a:solidFill>
                  <a:schemeClr val="bg1"/>
                </a:solidFill>
                <a:latin typeface="BIZ UDPゴシック" panose="020B0400000000000000" pitchFamily="50" charset="-128"/>
                <a:ea typeface="BIZ UDPゴシック" panose="020B0400000000000000" pitchFamily="50" charset="-128"/>
              </a:rPr>
              <a:t>本書のご利用にあたって</a:t>
            </a:r>
          </a:p>
        </p:txBody>
      </p:sp>
      <p:sp>
        <p:nvSpPr>
          <p:cNvPr id="3" name="正方形/長方形 2">
            <a:extLst>
              <a:ext uri="{FF2B5EF4-FFF2-40B4-BE49-F238E27FC236}">
                <a16:creationId xmlns:a16="http://schemas.microsoft.com/office/drawing/2014/main" id="{D39205E0-A93F-48A9-A710-E2FF62E18B08}"/>
              </a:ext>
            </a:extLst>
          </p:cNvPr>
          <p:cNvSpPr/>
          <p:nvPr/>
        </p:nvSpPr>
        <p:spPr>
          <a:xfrm>
            <a:off x="5785164" y="1130354"/>
            <a:ext cx="4069156" cy="2192908"/>
          </a:xfrm>
          <a:prstGeom prst="rect">
            <a:avLst/>
          </a:prstGeom>
        </p:spPr>
        <p:txBody>
          <a:bodyPr wrap="square">
            <a:spAutoFit/>
          </a:bodyPr>
          <a:lstStyle/>
          <a:p>
            <a:r>
              <a:rPr lang="ja-JP" altLang="en-US" sz="1050" dirty="0">
                <a:latin typeface="BIZ UDPゴシック" panose="020B0400000000000000" pitchFamily="50" charset="-128"/>
                <a:ea typeface="BIZ UDPゴシック" panose="020B0400000000000000" pitchFamily="50" charset="-128"/>
              </a:rPr>
              <a:t>本書は、新たな探究素材を求める教育機関様へ徳島県を修学旅行先に加えていただくことを目的に作成しております。</a:t>
            </a:r>
            <a:endParaRPr lang="en-US" altLang="ja-JP" sz="1050" dirty="0">
              <a:latin typeface="BIZ UDPゴシック" panose="020B0400000000000000" pitchFamily="50" charset="-128"/>
              <a:ea typeface="BIZ UDPゴシック" panose="020B0400000000000000" pitchFamily="50" charset="-128"/>
            </a:endParaRPr>
          </a:p>
          <a:p>
            <a:endParaRPr lang="ja-JP" altLang="en-US" sz="1050" dirty="0">
              <a:latin typeface="BIZ UDPゴシック" panose="020B0400000000000000" pitchFamily="50" charset="-128"/>
              <a:ea typeface="BIZ UDPゴシック" panose="020B0400000000000000" pitchFamily="50" charset="-128"/>
            </a:endParaRPr>
          </a:p>
          <a:p>
            <a:r>
              <a:rPr lang="ja-JP" altLang="en-US" sz="1050" dirty="0">
                <a:latin typeface="BIZ UDPゴシック" panose="020B0400000000000000" pitchFamily="50" charset="-128"/>
                <a:ea typeface="BIZ UDPゴシック" panose="020B0400000000000000" pitchFamily="50" charset="-128"/>
              </a:rPr>
              <a:t>そのため、本企画書は本県の教育旅行素材を網羅した資料ではなく、各エリアの教育旅行コンテンツのうち、「最も旬」な探究素材をご提案する資料です。</a:t>
            </a:r>
          </a:p>
          <a:p>
            <a:endParaRPr lang="en-US" altLang="ja-JP" sz="1050" dirty="0">
              <a:latin typeface="BIZ UDPゴシック" panose="020B0400000000000000" pitchFamily="50" charset="-128"/>
              <a:ea typeface="BIZ UDPゴシック" panose="020B0400000000000000" pitchFamily="50" charset="-128"/>
            </a:endParaRPr>
          </a:p>
          <a:p>
            <a:r>
              <a:rPr lang="ja-JP" altLang="en-US" sz="1050" dirty="0">
                <a:latin typeface="BIZ UDPゴシック" panose="020B0400000000000000" pitchFamily="50" charset="-128"/>
                <a:ea typeface="BIZ UDPゴシック" panose="020B0400000000000000" pitchFamily="50" charset="-128"/>
              </a:rPr>
              <a:t>関心またはご意向が出た際には、コンテンツの詳細を所管する</a:t>
            </a:r>
            <a:r>
              <a:rPr lang="en-US" altLang="ja-JP" sz="1050" dirty="0">
                <a:latin typeface="BIZ UDPゴシック" panose="020B0400000000000000" pitchFamily="50" charset="-128"/>
                <a:ea typeface="BIZ UDPゴシック" panose="020B0400000000000000" pitchFamily="50" charset="-128"/>
              </a:rPr>
              <a:t>DMO</a:t>
            </a:r>
            <a:r>
              <a:rPr lang="ja-JP" altLang="en-US" sz="1050" dirty="0">
                <a:latin typeface="BIZ UDPゴシック" panose="020B0400000000000000" pitchFamily="50" charset="-128"/>
                <a:ea typeface="BIZ UDPゴシック" panose="020B0400000000000000" pitchFamily="50" charset="-128"/>
              </a:rPr>
              <a:t>にお問合せください。</a:t>
            </a:r>
          </a:p>
          <a:p>
            <a:r>
              <a:rPr lang="en-US" altLang="ja-JP" sz="1050" dirty="0">
                <a:latin typeface="BIZ UDPゴシック" panose="020B0400000000000000" pitchFamily="50" charset="-128"/>
                <a:ea typeface="BIZ UDPゴシック" panose="020B0400000000000000" pitchFamily="50" charset="-128"/>
              </a:rPr>
              <a:t>P.22</a:t>
            </a:r>
            <a:r>
              <a:rPr lang="ja-JP" altLang="en-US" sz="1050" dirty="0">
                <a:latin typeface="BIZ UDPゴシック" panose="020B0400000000000000" pitchFamily="50" charset="-128"/>
                <a:ea typeface="BIZ UDPゴシック" panose="020B0400000000000000" pitchFamily="50" charset="-128"/>
              </a:rPr>
              <a:t>に連絡先を記載しております。</a:t>
            </a:r>
            <a:endParaRPr lang="en-US" altLang="ja-JP" sz="1050" dirty="0">
              <a:latin typeface="BIZ UDPゴシック" panose="020B0400000000000000" pitchFamily="50" charset="-128"/>
              <a:ea typeface="BIZ UDPゴシック" panose="020B0400000000000000" pitchFamily="50" charset="-128"/>
            </a:endParaRPr>
          </a:p>
          <a:p>
            <a:endParaRPr lang="en-US" altLang="ja-JP" sz="1050" dirty="0">
              <a:latin typeface="BIZ UDPゴシック" panose="020B0400000000000000" pitchFamily="50" charset="-128"/>
              <a:ea typeface="BIZ UDPゴシック" panose="020B0400000000000000" pitchFamily="50" charset="-128"/>
            </a:endParaRPr>
          </a:p>
          <a:p>
            <a:r>
              <a:rPr lang="ja-JP" altLang="en-US" sz="1050" dirty="0">
                <a:latin typeface="BIZ UDPゴシック" panose="020B0400000000000000" pitchFamily="50" charset="-128"/>
                <a:ea typeface="BIZ UDPゴシック" panose="020B0400000000000000" pitchFamily="50" charset="-128"/>
              </a:rPr>
              <a:t>本書の最新版のダウンロードは、</a:t>
            </a:r>
          </a:p>
          <a:p>
            <a:r>
              <a:rPr lang="ja-JP" altLang="en-US" sz="1050" dirty="0">
                <a:latin typeface="BIZ UDPゴシック" panose="020B0400000000000000" pitchFamily="50" charset="-128"/>
                <a:ea typeface="BIZ UDPゴシック" panose="020B0400000000000000" pitchFamily="50" charset="-128"/>
              </a:rPr>
              <a:t>下記の</a:t>
            </a:r>
            <a:r>
              <a:rPr lang="en-US" altLang="ja-JP" sz="1050" dirty="0">
                <a:latin typeface="BIZ UDPゴシック" panose="020B0400000000000000" pitchFamily="50" charset="-128"/>
                <a:ea typeface="BIZ UDPゴシック" panose="020B0400000000000000" pitchFamily="50" charset="-128"/>
              </a:rPr>
              <a:t>QR</a:t>
            </a:r>
            <a:r>
              <a:rPr lang="ja-JP" altLang="en-US" sz="1050" dirty="0">
                <a:latin typeface="BIZ UDPゴシック" panose="020B0400000000000000" pitchFamily="50" charset="-128"/>
                <a:ea typeface="BIZ UDPゴシック" panose="020B0400000000000000" pitchFamily="50" charset="-128"/>
              </a:rPr>
              <a:t>コードからお願いいたします。</a:t>
            </a:r>
          </a:p>
        </p:txBody>
      </p:sp>
      <p:sp>
        <p:nvSpPr>
          <p:cNvPr id="4" name="テキスト ボックス 3">
            <a:extLst>
              <a:ext uri="{FF2B5EF4-FFF2-40B4-BE49-F238E27FC236}">
                <a16:creationId xmlns:a16="http://schemas.microsoft.com/office/drawing/2014/main" id="{79997097-5635-42E9-A446-A7AD66A9F32C}"/>
              </a:ext>
            </a:extLst>
          </p:cNvPr>
          <p:cNvSpPr txBox="1"/>
          <p:nvPr/>
        </p:nvSpPr>
        <p:spPr>
          <a:xfrm>
            <a:off x="452271" y="-37622"/>
            <a:ext cx="679011" cy="338554"/>
          </a:xfrm>
          <a:prstGeom prst="rect">
            <a:avLst/>
          </a:prstGeom>
          <a:noFill/>
        </p:spPr>
        <p:txBody>
          <a:bodyPr wrap="square" rtlCol="0">
            <a:spAutoFit/>
          </a:bodyPr>
          <a:lstStyle/>
          <a:p>
            <a:r>
              <a:rPr kumimoji="1" lang="ja-JP" altLang="en-US" sz="1600" b="1" dirty="0">
                <a:solidFill>
                  <a:schemeClr val="bg1"/>
                </a:solidFill>
                <a:latin typeface="BIZ UDPゴシック" panose="020B0400000000000000" pitchFamily="50" charset="-128"/>
                <a:ea typeface="BIZ UDPゴシック" panose="020B0400000000000000" pitchFamily="50" charset="-128"/>
              </a:rPr>
              <a:t>目次</a:t>
            </a:r>
          </a:p>
        </p:txBody>
      </p:sp>
      <p:sp>
        <p:nvSpPr>
          <p:cNvPr id="15" name="正方形/長方形 14">
            <a:extLst>
              <a:ext uri="{FF2B5EF4-FFF2-40B4-BE49-F238E27FC236}">
                <a16:creationId xmlns:a16="http://schemas.microsoft.com/office/drawing/2014/main" id="{332CEAAB-F24F-485C-B700-79983F297E46}"/>
              </a:ext>
            </a:extLst>
          </p:cNvPr>
          <p:cNvSpPr/>
          <p:nvPr/>
        </p:nvSpPr>
        <p:spPr>
          <a:xfrm>
            <a:off x="5759324" y="4642156"/>
            <a:ext cx="4120836" cy="415498"/>
          </a:xfrm>
          <a:prstGeom prst="rect">
            <a:avLst/>
          </a:prstGeom>
        </p:spPr>
        <p:txBody>
          <a:bodyPr wrap="square">
            <a:spAutoFit/>
          </a:bodyPr>
          <a:lstStyle/>
          <a:p>
            <a:r>
              <a:rPr lang="ja-JP" altLang="en-US" sz="1050" dirty="0">
                <a:latin typeface="BIZ UDPゴシック" panose="020B0400000000000000" pitchFamily="50" charset="-128"/>
                <a:ea typeface="BIZ UDPゴシック" panose="020B0400000000000000" pitchFamily="50" charset="-128"/>
              </a:rPr>
              <a:t>徳島県教育旅行誘致企画書掲載ページ（徳島県</a:t>
            </a:r>
            <a:r>
              <a:rPr lang="en-US" altLang="ja-JP" sz="1050" dirty="0">
                <a:latin typeface="BIZ UDPゴシック" panose="020B0400000000000000" pitchFamily="50" charset="-128"/>
                <a:ea typeface="BIZ UDPゴシック" panose="020B0400000000000000" pitchFamily="50" charset="-128"/>
              </a:rPr>
              <a:t>HP</a:t>
            </a:r>
            <a:r>
              <a:rPr lang="ja-JP" altLang="en-US" sz="1050" dirty="0">
                <a:latin typeface="BIZ UDPゴシック" panose="020B0400000000000000" pitchFamily="50" charset="-128"/>
                <a:ea typeface="BIZ UDPゴシック" panose="020B0400000000000000" pitchFamily="50" charset="-128"/>
              </a:rPr>
              <a:t>）</a:t>
            </a:r>
          </a:p>
          <a:p>
            <a:r>
              <a:rPr lang="en-US" altLang="ja-JP" sz="1050" dirty="0">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本書の</a:t>
            </a:r>
            <a:r>
              <a:rPr lang="en-US" altLang="ja-JP" sz="1050" dirty="0">
                <a:latin typeface="BIZ UDPゴシック" panose="020B0400000000000000" pitchFamily="50" charset="-128"/>
                <a:ea typeface="BIZ UDPゴシック" panose="020B0400000000000000" pitchFamily="50" charset="-128"/>
              </a:rPr>
              <a:t>PowerPoint</a:t>
            </a:r>
            <a:r>
              <a:rPr lang="ja-JP" altLang="en-US" sz="1050" dirty="0">
                <a:latin typeface="BIZ UDPゴシック" panose="020B0400000000000000" pitchFamily="50" charset="-128"/>
                <a:ea typeface="BIZ UDPゴシック" panose="020B0400000000000000" pitchFamily="50" charset="-128"/>
              </a:rPr>
              <a:t>データ</a:t>
            </a:r>
            <a:r>
              <a:rPr lang="en-US" altLang="ja-JP" sz="1050" dirty="0">
                <a:latin typeface="BIZ UDPゴシック" panose="020B0400000000000000" pitchFamily="50" charset="-128"/>
                <a:ea typeface="BIZ UDPゴシック" panose="020B0400000000000000" pitchFamily="50" charset="-128"/>
              </a:rPr>
              <a:t>(.pptx)</a:t>
            </a:r>
            <a:r>
              <a:rPr lang="ja-JP" altLang="en-US" sz="1050" dirty="0">
                <a:latin typeface="BIZ UDPゴシック" panose="020B0400000000000000" pitchFamily="50" charset="-128"/>
                <a:ea typeface="BIZ UDPゴシック" panose="020B0400000000000000" pitchFamily="50" charset="-128"/>
              </a:rPr>
              <a:t>をダウンロードいただけます</a:t>
            </a:r>
          </a:p>
        </p:txBody>
      </p:sp>
      <p:sp>
        <p:nvSpPr>
          <p:cNvPr id="16" name="正方形/長方形 15">
            <a:extLst>
              <a:ext uri="{FF2B5EF4-FFF2-40B4-BE49-F238E27FC236}">
                <a16:creationId xmlns:a16="http://schemas.microsoft.com/office/drawing/2014/main" id="{757E0531-835A-4E29-8E91-A83A2A5015CB}"/>
              </a:ext>
            </a:extLst>
          </p:cNvPr>
          <p:cNvSpPr/>
          <p:nvPr/>
        </p:nvSpPr>
        <p:spPr>
          <a:xfrm>
            <a:off x="6027946" y="5660947"/>
            <a:ext cx="1737976" cy="253916"/>
          </a:xfrm>
          <a:prstGeom prst="rect">
            <a:avLst/>
          </a:prstGeom>
          <a:solidFill>
            <a:srgbClr val="F77014"/>
          </a:solidFill>
        </p:spPr>
        <p:txBody>
          <a:bodyPr wrap="square">
            <a:spAutoFit/>
          </a:bodyPr>
          <a:lstStyle/>
          <a:p>
            <a:r>
              <a:rPr lang="ja-JP" altLang="en-US" sz="1050" dirty="0">
                <a:solidFill>
                  <a:schemeClr val="bg1"/>
                </a:solidFill>
                <a:latin typeface="BIZ UDPゴシック" panose="020B0400000000000000" pitchFamily="50" charset="-128"/>
                <a:ea typeface="BIZ UDPゴシック" panose="020B0400000000000000" pitchFamily="50" charset="-128"/>
              </a:rPr>
              <a:t>本書の最新版ダウンロード</a:t>
            </a:r>
          </a:p>
        </p:txBody>
      </p:sp>
      <p:sp>
        <p:nvSpPr>
          <p:cNvPr id="18" name="テキスト ボックス 17">
            <a:extLst>
              <a:ext uri="{FF2B5EF4-FFF2-40B4-BE49-F238E27FC236}">
                <a16:creationId xmlns:a16="http://schemas.microsoft.com/office/drawing/2014/main" id="{B21EDB10-E33B-45DB-A744-2FC4272F799E}"/>
              </a:ext>
            </a:extLst>
          </p:cNvPr>
          <p:cNvSpPr txBox="1"/>
          <p:nvPr/>
        </p:nvSpPr>
        <p:spPr>
          <a:xfrm>
            <a:off x="1213171" y="595083"/>
            <a:ext cx="2118509" cy="276999"/>
          </a:xfrm>
          <a:prstGeom prst="rect">
            <a:avLst/>
          </a:prstGeom>
          <a:noFill/>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目次・本書ご利用にあたって</a:t>
            </a:r>
          </a:p>
        </p:txBody>
      </p:sp>
      <p:sp>
        <p:nvSpPr>
          <p:cNvPr id="19" name="テキスト ボックス 18">
            <a:extLst>
              <a:ext uri="{FF2B5EF4-FFF2-40B4-BE49-F238E27FC236}">
                <a16:creationId xmlns:a16="http://schemas.microsoft.com/office/drawing/2014/main" id="{AC4B39F5-B3C6-4B96-AD46-97D9FA0CBD3C}"/>
              </a:ext>
            </a:extLst>
          </p:cNvPr>
          <p:cNvSpPr txBox="1"/>
          <p:nvPr/>
        </p:nvSpPr>
        <p:spPr>
          <a:xfrm>
            <a:off x="3198549" y="614966"/>
            <a:ext cx="1743728" cy="276999"/>
          </a:xfrm>
          <a:prstGeom prst="rect">
            <a:avLst/>
          </a:prstGeom>
          <a:noFill/>
        </p:spPr>
        <p:txBody>
          <a:bodyPr wrap="square" rtlCol="0">
            <a:spAutoFit/>
          </a:bodyPr>
          <a:lstStyle/>
          <a:p>
            <a:pPr algn="r"/>
            <a:r>
              <a:rPr kumimoji="1" lang="ja-JP" altLang="en-US" sz="1200" dirty="0">
                <a:latin typeface="BIZ UDPゴシック" panose="020B0400000000000000" pitchFamily="50" charset="-128"/>
                <a:ea typeface="BIZ UDPゴシック" panose="020B0400000000000000" pitchFamily="50" charset="-128"/>
              </a:rPr>
              <a:t>・・・・・・・・・・・・・・・・</a:t>
            </a:r>
          </a:p>
        </p:txBody>
      </p:sp>
      <p:sp>
        <p:nvSpPr>
          <p:cNvPr id="20" name="テキスト ボックス 19">
            <a:extLst>
              <a:ext uri="{FF2B5EF4-FFF2-40B4-BE49-F238E27FC236}">
                <a16:creationId xmlns:a16="http://schemas.microsoft.com/office/drawing/2014/main" id="{67E690E8-BCA4-4976-958B-C36F13325F8A}"/>
              </a:ext>
            </a:extLst>
          </p:cNvPr>
          <p:cNvSpPr txBox="1"/>
          <p:nvPr/>
        </p:nvSpPr>
        <p:spPr>
          <a:xfrm>
            <a:off x="4826178" y="610445"/>
            <a:ext cx="359468" cy="276999"/>
          </a:xfrm>
          <a:prstGeom prst="rect">
            <a:avLst/>
          </a:prstGeom>
          <a:noFill/>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1</a:t>
            </a:r>
          </a:p>
        </p:txBody>
      </p:sp>
      <p:sp>
        <p:nvSpPr>
          <p:cNvPr id="21" name="テキスト ボックス 20">
            <a:extLst>
              <a:ext uri="{FF2B5EF4-FFF2-40B4-BE49-F238E27FC236}">
                <a16:creationId xmlns:a16="http://schemas.microsoft.com/office/drawing/2014/main" id="{66542556-5764-44F5-8D3D-7F81FF950474}"/>
              </a:ext>
            </a:extLst>
          </p:cNvPr>
          <p:cNvSpPr txBox="1"/>
          <p:nvPr/>
        </p:nvSpPr>
        <p:spPr>
          <a:xfrm>
            <a:off x="1213171" y="838024"/>
            <a:ext cx="2886270" cy="276999"/>
          </a:xfrm>
          <a:prstGeom prst="rect">
            <a:avLst/>
          </a:prstGeom>
          <a:noFill/>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SDGs</a:t>
            </a:r>
            <a:r>
              <a:rPr kumimoji="1" lang="ja-JP" altLang="en-US" sz="1200" dirty="0">
                <a:latin typeface="BIZ UDPゴシック" panose="020B0400000000000000" pitchFamily="50" charset="-128"/>
                <a:ea typeface="BIZ UDPゴシック" panose="020B0400000000000000" pitchFamily="50" charset="-128"/>
              </a:rPr>
              <a:t>先進県「徳島」ならではのメリット</a:t>
            </a:r>
          </a:p>
        </p:txBody>
      </p:sp>
      <p:sp>
        <p:nvSpPr>
          <p:cNvPr id="22" name="テキスト ボックス 21">
            <a:extLst>
              <a:ext uri="{FF2B5EF4-FFF2-40B4-BE49-F238E27FC236}">
                <a16:creationId xmlns:a16="http://schemas.microsoft.com/office/drawing/2014/main" id="{6458181B-B3B7-49F4-8D68-D6BE5EA3FAF3}"/>
              </a:ext>
            </a:extLst>
          </p:cNvPr>
          <p:cNvSpPr txBox="1"/>
          <p:nvPr/>
        </p:nvSpPr>
        <p:spPr>
          <a:xfrm>
            <a:off x="3198549" y="840655"/>
            <a:ext cx="1743728" cy="276999"/>
          </a:xfrm>
          <a:prstGeom prst="rect">
            <a:avLst/>
          </a:prstGeom>
          <a:noFill/>
        </p:spPr>
        <p:txBody>
          <a:bodyPr wrap="square" rtlCol="0">
            <a:spAutoFit/>
          </a:bodyPr>
          <a:lstStyle/>
          <a:p>
            <a:pPr algn="r"/>
            <a:r>
              <a:rPr kumimoji="1" lang="ja-JP" altLang="en-US" sz="1200" dirty="0">
                <a:latin typeface="BIZ UDPゴシック" panose="020B0400000000000000" pitchFamily="50" charset="-128"/>
                <a:ea typeface="BIZ UDPゴシック" panose="020B0400000000000000" pitchFamily="50" charset="-128"/>
              </a:rPr>
              <a:t>・・・・・・・・・・</a:t>
            </a:r>
          </a:p>
        </p:txBody>
      </p:sp>
      <p:sp>
        <p:nvSpPr>
          <p:cNvPr id="23" name="テキスト ボックス 22">
            <a:extLst>
              <a:ext uri="{FF2B5EF4-FFF2-40B4-BE49-F238E27FC236}">
                <a16:creationId xmlns:a16="http://schemas.microsoft.com/office/drawing/2014/main" id="{09434747-A0CA-42C8-B42C-98295538E553}"/>
              </a:ext>
            </a:extLst>
          </p:cNvPr>
          <p:cNvSpPr txBox="1"/>
          <p:nvPr/>
        </p:nvSpPr>
        <p:spPr>
          <a:xfrm>
            <a:off x="4826178" y="836134"/>
            <a:ext cx="359468" cy="276999"/>
          </a:xfrm>
          <a:prstGeom prst="rect">
            <a:avLst/>
          </a:prstGeom>
          <a:noFill/>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2</a:t>
            </a:r>
          </a:p>
        </p:txBody>
      </p:sp>
      <p:grpSp>
        <p:nvGrpSpPr>
          <p:cNvPr id="37" name="グループ化 36">
            <a:extLst>
              <a:ext uri="{FF2B5EF4-FFF2-40B4-BE49-F238E27FC236}">
                <a16:creationId xmlns:a16="http://schemas.microsoft.com/office/drawing/2014/main" id="{1D5B83B4-918B-865C-D120-2DAD07F81F9A}"/>
              </a:ext>
            </a:extLst>
          </p:cNvPr>
          <p:cNvGrpSpPr/>
          <p:nvPr/>
        </p:nvGrpSpPr>
        <p:grpSpPr>
          <a:xfrm>
            <a:off x="1213171" y="1395927"/>
            <a:ext cx="4141597" cy="732026"/>
            <a:chOff x="1213171" y="1305675"/>
            <a:chExt cx="4141597" cy="732026"/>
          </a:xfrm>
        </p:grpSpPr>
        <p:sp>
          <p:nvSpPr>
            <p:cNvPr id="27" name="テキスト ボックス 26">
              <a:extLst>
                <a:ext uri="{FF2B5EF4-FFF2-40B4-BE49-F238E27FC236}">
                  <a16:creationId xmlns:a16="http://schemas.microsoft.com/office/drawing/2014/main" id="{62DF589C-24D4-4088-B3E5-B68E0C8F86A0}"/>
                </a:ext>
              </a:extLst>
            </p:cNvPr>
            <p:cNvSpPr txBox="1"/>
            <p:nvPr/>
          </p:nvSpPr>
          <p:spPr>
            <a:xfrm>
              <a:off x="1213171" y="1305675"/>
              <a:ext cx="2118509" cy="276999"/>
            </a:xfrm>
            <a:prstGeom prst="rect">
              <a:avLst/>
            </a:prstGeom>
            <a:noFill/>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SDGs</a:t>
              </a:r>
              <a:r>
                <a:rPr kumimoji="1" lang="ja-JP" altLang="en-US" sz="1200" dirty="0">
                  <a:latin typeface="BIZ UDPゴシック" panose="020B0400000000000000" pitchFamily="50" charset="-128"/>
                  <a:ea typeface="BIZ UDPゴシック" panose="020B0400000000000000" pitchFamily="50" charset="-128"/>
                </a:rPr>
                <a:t>を学ぶ①　東部エリア</a:t>
              </a:r>
            </a:p>
          </p:txBody>
        </p:sp>
        <p:sp>
          <p:nvSpPr>
            <p:cNvPr id="28" name="テキスト ボックス 27">
              <a:extLst>
                <a:ext uri="{FF2B5EF4-FFF2-40B4-BE49-F238E27FC236}">
                  <a16:creationId xmlns:a16="http://schemas.microsoft.com/office/drawing/2014/main" id="{DCCBF394-F3B4-44F3-9882-E1999701ADF3}"/>
                </a:ext>
              </a:extLst>
            </p:cNvPr>
            <p:cNvSpPr txBox="1"/>
            <p:nvPr/>
          </p:nvSpPr>
          <p:spPr>
            <a:xfrm>
              <a:off x="3218320" y="1325558"/>
              <a:ext cx="1743728" cy="276999"/>
            </a:xfrm>
            <a:prstGeom prst="rect">
              <a:avLst/>
            </a:prstGeom>
            <a:noFill/>
          </p:spPr>
          <p:txBody>
            <a:bodyPr wrap="square" rtlCol="0">
              <a:spAutoFit/>
            </a:bodyPr>
            <a:lstStyle/>
            <a:p>
              <a:pPr algn="r"/>
              <a:r>
                <a:rPr kumimoji="1" lang="ja-JP" altLang="en-US" sz="1200" dirty="0">
                  <a:latin typeface="BIZ UDPゴシック" panose="020B0400000000000000" pitchFamily="50" charset="-128"/>
                  <a:ea typeface="BIZ UDPゴシック" panose="020B0400000000000000" pitchFamily="50" charset="-128"/>
                </a:rPr>
                <a:t>・・・・・・・・・・・・・・・・</a:t>
              </a:r>
            </a:p>
          </p:txBody>
        </p:sp>
        <p:sp>
          <p:nvSpPr>
            <p:cNvPr id="29" name="テキスト ボックス 28">
              <a:extLst>
                <a:ext uri="{FF2B5EF4-FFF2-40B4-BE49-F238E27FC236}">
                  <a16:creationId xmlns:a16="http://schemas.microsoft.com/office/drawing/2014/main" id="{0027FA1F-D61A-4C19-B9B6-E9B44DDD25EE}"/>
                </a:ext>
              </a:extLst>
            </p:cNvPr>
            <p:cNvSpPr txBox="1"/>
            <p:nvPr/>
          </p:nvSpPr>
          <p:spPr>
            <a:xfrm>
              <a:off x="4826178" y="1321037"/>
              <a:ext cx="528590" cy="276999"/>
            </a:xfrm>
            <a:prstGeom prst="rect">
              <a:avLst/>
            </a:prstGeom>
            <a:noFill/>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3-4</a:t>
              </a:r>
            </a:p>
          </p:txBody>
        </p:sp>
        <p:sp>
          <p:nvSpPr>
            <p:cNvPr id="30" name="テキスト ボックス 29">
              <a:extLst>
                <a:ext uri="{FF2B5EF4-FFF2-40B4-BE49-F238E27FC236}">
                  <a16:creationId xmlns:a16="http://schemas.microsoft.com/office/drawing/2014/main" id="{95AE31AD-E0AA-49F3-9288-C55BAD3B1FDF}"/>
                </a:ext>
              </a:extLst>
            </p:cNvPr>
            <p:cNvSpPr txBox="1"/>
            <p:nvPr/>
          </p:nvSpPr>
          <p:spPr>
            <a:xfrm>
              <a:off x="1213171" y="1522311"/>
              <a:ext cx="2196105" cy="276999"/>
            </a:xfrm>
            <a:prstGeom prst="rect">
              <a:avLst/>
            </a:prstGeom>
            <a:noFill/>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SDGs</a:t>
              </a:r>
              <a:r>
                <a:rPr kumimoji="1" lang="ja-JP" altLang="en-US" sz="1200" dirty="0">
                  <a:latin typeface="BIZ UDPゴシック" panose="020B0400000000000000" pitchFamily="50" charset="-128"/>
                  <a:ea typeface="BIZ UDPゴシック" panose="020B0400000000000000" pitchFamily="50" charset="-128"/>
                </a:rPr>
                <a:t>を学ぶ②　西部エリア</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3504B7BA-EAD0-4FE7-9A90-CC0CB942B589}"/>
                </a:ext>
              </a:extLst>
            </p:cNvPr>
            <p:cNvSpPr txBox="1"/>
            <p:nvPr/>
          </p:nvSpPr>
          <p:spPr>
            <a:xfrm>
              <a:off x="3218320" y="1542194"/>
              <a:ext cx="1743728" cy="276999"/>
            </a:xfrm>
            <a:prstGeom prst="rect">
              <a:avLst/>
            </a:prstGeom>
            <a:noFill/>
          </p:spPr>
          <p:txBody>
            <a:bodyPr wrap="square" rtlCol="0">
              <a:spAutoFit/>
            </a:bodyPr>
            <a:lstStyle/>
            <a:p>
              <a:pPr algn="r"/>
              <a:r>
                <a:rPr kumimoji="1" lang="ja-JP" altLang="en-US" sz="1200" dirty="0">
                  <a:latin typeface="BIZ UDPゴシック" panose="020B0400000000000000" pitchFamily="50" charset="-128"/>
                  <a:ea typeface="BIZ UDPゴシック" panose="020B0400000000000000" pitchFamily="50" charset="-128"/>
                </a:rPr>
                <a:t>・・・・・・・・・・・・・・・・</a:t>
              </a:r>
            </a:p>
          </p:txBody>
        </p:sp>
        <p:sp>
          <p:nvSpPr>
            <p:cNvPr id="32" name="テキスト ボックス 31">
              <a:extLst>
                <a:ext uri="{FF2B5EF4-FFF2-40B4-BE49-F238E27FC236}">
                  <a16:creationId xmlns:a16="http://schemas.microsoft.com/office/drawing/2014/main" id="{945FFF8C-46CE-48DC-9558-18ECFBC6A04A}"/>
                </a:ext>
              </a:extLst>
            </p:cNvPr>
            <p:cNvSpPr txBox="1"/>
            <p:nvPr/>
          </p:nvSpPr>
          <p:spPr>
            <a:xfrm>
              <a:off x="4826178" y="1537673"/>
              <a:ext cx="528590" cy="276999"/>
            </a:xfrm>
            <a:prstGeom prst="rect">
              <a:avLst/>
            </a:prstGeom>
            <a:noFill/>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5-6</a:t>
              </a:r>
            </a:p>
          </p:txBody>
        </p:sp>
        <p:sp>
          <p:nvSpPr>
            <p:cNvPr id="33" name="テキスト ボックス 32">
              <a:extLst>
                <a:ext uri="{FF2B5EF4-FFF2-40B4-BE49-F238E27FC236}">
                  <a16:creationId xmlns:a16="http://schemas.microsoft.com/office/drawing/2014/main" id="{A8A6C3DA-DAA0-412E-9BFD-8B04EBD74D0C}"/>
                </a:ext>
              </a:extLst>
            </p:cNvPr>
            <p:cNvSpPr txBox="1"/>
            <p:nvPr/>
          </p:nvSpPr>
          <p:spPr>
            <a:xfrm>
              <a:off x="1213171" y="1740819"/>
              <a:ext cx="2140497" cy="276999"/>
            </a:xfrm>
            <a:prstGeom prst="rect">
              <a:avLst/>
            </a:prstGeom>
            <a:noFill/>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SDGs</a:t>
              </a:r>
              <a:r>
                <a:rPr kumimoji="1" lang="ja-JP" altLang="en-US" sz="1200" dirty="0">
                  <a:latin typeface="BIZ UDPゴシック" panose="020B0400000000000000" pitchFamily="50" charset="-128"/>
                  <a:ea typeface="BIZ UDPゴシック" panose="020B0400000000000000" pitchFamily="50" charset="-128"/>
                </a:rPr>
                <a:t>を学ぶ③　南部エリア</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34" name="テキスト ボックス 33">
              <a:extLst>
                <a:ext uri="{FF2B5EF4-FFF2-40B4-BE49-F238E27FC236}">
                  <a16:creationId xmlns:a16="http://schemas.microsoft.com/office/drawing/2014/main" id="{80FC09BC-4572-4C8F-8CB9-F512A283115E}"/>
                </a:ext>
              </a:extLst>
            </p:cNvPr>
            <p:cNvSpPr txBox="1"/>
            <p:nvPr/>
          </p:nvSpPr>
          <p:spPr>
            <a:xfrm>
              <a:off x="3218320" y="1760702"/>
              <a:ext cx="1743728" cy="276999"/>
            </a:xfrm>
            <a:prstGeom prst="rect">
              <a:avLst/>
            </a:prstGeom>
            <a:noFill/>
          </p:spPr>
          <p:txBody>
            <a:bodyPr wrap="square" rtlCol="0">
              <a:spAutoFit/>
            </a:bodyPr>
            <a:lstStyle/>
            <a:p>
              <a:pPr algn="r"/>
              <a:r>
                <a:rPr kumimoji="1" lang="ja-JP" altLang="en-US" sz="1200" dirty="0">
                  <a:latin typeface="BIZ UDPゴシック" panose="020B0400000000000000" pitchFamily="50" charset="-128"/>
                  <a:ea typeface="BIZ UDPゴシック" panose="020B0400000000000000" pitchFamily="50" charset="-128"/>
                </a:rPr>
                <a:t>・・・・・・・・・・・・・・・・</a:t>
              </a:r>
            </a:p>
          </p:txBody>
        </p:sp>
        <p:sp>
          <p:nvSpPr>
            <p:cNvPr id="35" name="テキスト ボックス 34">
              <a:extLst>
                <a:ext uri="{FF2B5EF4-FFF2-40B4-BE49-F238E27FC236}">
                  <a16:creationId xmlns:a16="http://schemas.microsoft.com/office/drawing/2014/main" id="{6911E792-51DD-49F3-884E-1368CDAA0B16}"/>
                </a:ext>
              </a:extLst>
            </p:cNvPr>
            <p:cNvSpPr txBox="1"/>
            <p:nvPr/>
          </p:nvSpPr>
          <p:spPr>
            <a:xfrm>
              <a:off x="4826178" y="1756181"/>
              <a:ext cx="528590" cy="276999"/>
            </a:xfrm>
            <a:prstGeom prst="rect">
              <a:avLst/>
            </a:prstGeom>
            <a:noFill/>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7-8</a:t>
              </a:r>
            </a:p>
          </p:txBody>
        </p:sp>
      </p:grpSp>
      <p:grpSp>
        <p:nvGrpSpPr>
          <p:cNvPr id="38" name="グループ化 37">
            <a:extLst>
              <a:ext uri="{FF2B5EF4-FFF2-40B4-BE49-F238E27FC236}">
                <a16:creationId xmlns:a16="http://schemas.microsoft.com/office/drawing/2014/main" id="{A548ED60-2089-CF14-E221-C79C4D2366EA}"/>
              </a:ext>
            </a:extLst>
          </p:cNvPr>
          <p:cNvGrpSpPr/>
          <p:nvPr/>
        </p:nvGrpSpPr>
        <p:grpSpPr>
          <a:xfrm>
            <a:off x="1213394" y="4143826"/>
            <a:ext cx="4659291" cy="549523"/>
            <a:chOff x="1213394" y="4071183"/>
            <a:chExt cx="4659291" cy="549523"/>
          </a:xfrm>
        </p:grpSpPr>
        <p:sp>
          <p:nvSpPr>
            <p:cNvPr id="66" name="テキスト ボックス 65">
              <a:extLst>
                <a:ext uri="{FF2B5EF4-FFF2-40B4-BE49-F238E27FC236}">
                  <a16:creationId xmlns:a16="http://schemas.microsoft.com/office/drawing/2014/main" id="{0A9F76CB-67C9-42C5-B3DB-1BA2478829DE}"/>
                </a:ext>
              </a:extLst>
            </p:cNvPr>
            <p:cNvSpPr txBox="1"/>
            <p:nvPr/>
          </p:nvSpPr>
          <p:spPr>
            <a:xfrm>
              <a:off x="1215171" y="4071183"/>
              <a:ext cx="1153983" cy="276999"/>
            </a:xfrm>
            <a:prstGeom prst="rect">
              <a:avLst/>
            </a:prstGeom>
            <a:noFill/>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モデルコース</a:t>
              </a:r>
            </a:p>
          </p:txBody>
        </p:sp>
        <p:sp>
          <p:nvSpPr>
            <p:cNvPr id="67" name="テキスト ボックス 66">
              <a:extLst>
                <a:ext uri="{FF2B5EF4-FFF2-40B4-BE49-F238E27FC236}">
                  <a16:creationId xmlns:a16="http://schemas.microsoft.com/office/drawing/2014/main" id="{80BC4694-AE20-4E7F-A77A-0DA7E2E365FE}"/>
                </a:ext>
              </a:extLst>
            </p:cNvPr>
            <p:cNvSpPr txBox="1"/>
            <p:nvPr/>
          </p:nvSpPr>
          <p:spPr>
            <a:xfrm>
              <a:off x="3274763" y="4077307"/>
              <a:ext cx="1743728" cy="276999"/>
            </a:xfrm>
            <a:prstGeom prst="rect">
              <a:avLst/>
            </a:prstGeom>
            <a:noFill/>
          </p:spPr>
          <p:txBody>
            <a:bodyPr wrap="square" rtlCol="0">
              <a:spAutoFit/>
            </a:bodyPr>
            <a:lstStyle/>
            <a:p>
              <a:pPr algn="r"/>
              <a:r>
                <a:rPr kumimoji="1" lang="ja-JP" altLang="en-US" sz="1200" dirty="0">
                  <a:latin typeface="BIZ UDPゴシック" panose="020B0400000000000000" pitchFamily="50" charset="-128"/>
                  <a:ea typeface="BIZ UDPゴシック" panose="020B0400000000000000" pitchFamily="50" charset="-128"/>
                </a:rPr>
                <a:t>・・・・・・・・・・・・・・・・</a:t>
              </a:r>
            </a:p>
          </p:txBody>
        </p:sp>
        <p:sp>
          <p:nvSpPr>
            <p:cNvPr id="68" name="テキスト ボックス 67">
              <a:extLst>
                <a:ext uri="{FF2B5EF4-FFF2-40B4-BE49-F238E27FC236}">
                  <a16:creationId xmlns:a16="http://schemas.microsoft.com/office/drawing/2014/main" id="{D41B3695-59DC-4E89-BC4E-C51116BD2254}"/>
                </a:ext>
              </a:extLst>
            </p:cNvPr>
            <p:cNvSpPr txBox="1"/>
            <p:nvPr/>
          </p:nvSpPr>
          <p:spPr>
            <a:xfrm>
              <a:off x="4882620" y="4072786"/>
              <a:ext cx="695745" cy="276999"/>
            </a:xfrm>
            <a:prstGeom prst="rect">
              <a:avLst/>
            </a:prstGeom>
            <a:noFill/>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16-19</a:t>
              </a:r>
            </a:p>
          </p:txBody>
        </p:sp>
        <p:sp>
          <p:nvSpPr>
            <p:cNvPr id="69" name="テキスト ボックス 68">
              <a:extLst>
                <a:ext uri="{FF2B5EF4-FFF2-40B4-BE49-F238E27FC236}">
                  <a16:creationId xmlns:a16="http://schemas.microsoft.com/office/drawing/2014/main" id="{85DE0C78-D485-4CEB-9023-1886E6C2B133}"/>
                </a:ext>
              </a:extLst>
            </p:cNvPr>
            <p:cNvSpPr txBox="1"/>
            <p:nvPr/>
          </p:nvSpPr>
          <p:spPr>
            <a:xfrm>
              <a:off x="1213394" y="4343707"/>
              <a:ext cx="1894438" cy="276999"/>
            </a:xfrm>
            <a:prstGeom prst="rect">
              <a:avLst/>
            </a:prstGeom>
            <a:noFill/>
          </p:spPr>
          <p:txBody>
            <a:bodyPr wrap="square" rtlCol="0">
              <a:spAutoFit/>
            </a:bodyPr>
            <a:lstStyle/>
            <a:p>
              <a:r>
                <a:rPr kumimoji="1" lang="zh-TW" altLang="en-US" sz="1200" dirty="0">
                  <a:latin typeface="BIZ UDPゴシック" panose="020B0400000000000000" pitchFamily="50" charset="-128"/>
                  <a:ea typeface="BIZ UDPゴシック" panose="020B0400000000000000" pitchFamily="50" charset="-128"/>
                </a:rPr>
                <a:t>教育旅行受入宿泊施設</a:t>
              </a:r>
            </a:p>
          </p:txBody>
        </p:sp>
        <p:sp>
          <p:nvSpPr>
            <p:cNvPr id="70" name="テキスト ボックス 69">
              <a:extLst>
                <a:ext uri="{FF2B5EF4-FFF2-40B4-BE49-F238E27FC236}">
                  <a16:creationId xmlns:a16="http://schemas.microsoft.com/office/drawing/2014/main" id="{D12E49EE-9EA2-4ADF-B7C2-5B10F2A456D7}"/>
                </a:ext>
              </a:extLst>
            </p:cNvPr>
            <p:cNvSpPr txBox="1"/>
            <p:nvPr/>
          </p:nvSpPr>
          <p:spPr>
            <a:xfrm>
              <a:off x="3274763" y="4312048"/>
              <a:ext cx="1743728" cy="276999"/>
            </a:xfrm>
            <a:prstGeom prst="rect">
              <a:avLst/>
            </a:prstGeom>
            <a:noFill/>
          </p:spPr>
          <p:txBody>
            <a:bodyPr wrap="square" rtlCol="0">
              <a:spAutoFit/>
            </a:bodyPr>
            <a:lstStyle/>
            <a:p>
              <a:pPr algn="r"/>
              <a:r>
                <a:rPr kumimoji="1" lang="ja-JP" altLang="en-US" sz="1200" dirty="0">
                  <a:latin typeface="BIZ UDPゴシック" panose="020B0400000000000000" pitchFamily="50" charset="-128"/>
                  <a:ea typeface="BIZ UDPゴシック" panose="020B0400000000000000" pitchFamily="50" charset="-128"/>
                </a:rPr>
                <a:t>・・・・・・・・・・・・・・・・</a:t>
              </a:r>
            </a:p>
          </p:txBody>
        </p:sp>
        <p:sp>
          <p:nvSpPr>
            <p:cNvPr id="71" name="テキスト ボックス 70">
              <a:extLst>
                <a:ext uri="{FF2B5EF4-FFF2-40B4-BE49-F238E27FC236}">
                  <a16:creationId xmlns:a16="http://schemas.microsoft.com/office/drawing/2014/main" id="{2AF3484C-7B19-45DF-8B50-1F51900DE2CC}"/>
                </a:ext>
              </a:extLst>
            </p:cNvPr>
            <p:cNvSpPr txBox="1"/>
            <p:nvPr/>
          </p:nvSpPr>
          <p:spPr>
            <a:xfrm>
              <a:off x="4882621" y="4307527"/>
              <a:ext cx="990064" cy="276999"/>
            </a:xfrm>
            <a:prstGeom prst="rect">
              <a:avLst/>
            </a:prstGeom>
            <a:noFill/>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20</a:t>
              </a:r>
            </a:p>
          </p:txBody>
        </p:sp>
      </p:grpSp>
      <p:sp>
        <p:nvSpPr>
          <p:cNvPr id="87" name="テキスト ボックス 86">
            <a:extLst>
              <a:ext uri="{FF2B5EF4-FFF2-40B4-BE49-F238E27FC236}">
                <a16:creationId xmlns:a16="http://schemas.microsoft.com/office/drawing/2014/main" id="{8E79CBE4-56FD-4204-A039-FBE33AC8F185}"/>
              </a:ext>
            </a:extLst>
          </p:cNvPr>
          <p:cNvSpPr txBox="1"/>
          <p:nvPr/>
        </p:nvSpPr>
        <p:spPr>
          <a:xfrm>
            <a:off x="1235159" y="4894925"/>
            <a:ext cx="2118509" cy="276999"/>
          </a:xfrm>
          <a:prstGeom prst="rect">
            <a:avLst/>
          </a:prstGeom>
          <a:noFill/>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主な交通機関でのアクセス</a:t>
            </a:r>
          </a:p>
        </p:txBody>
      </p:sp>
      <p:sp>
        <p:nvSpPr>
          <p:cNvPr id="88" name="テキスト ボックス 87">
            <a:extLst>
              <a:ext uri="{FF2B5EF4-FFF2-40B4-BE49-F238E27FC236}">
                <a16:creationId xmlns:a16="http://schemas.microsoft.com/office/drawing/2014/main" id="{7639BBC2-18BA-47C5-839E-B714E24B174F}"/>
              </a:ext>
            </a:extLst>
          </p:cNvPr>
          <p:cNvSpPr txBox="1"/>
          <p:nvPr/>
        </p:nvSpPr>
        <p:spPr>
          <a:xfrm>
            <a:off x="3296751" y="4914808"/>
            <a:ext cx="1743728" cy="276999"/>
          </a:xfrm>
          <a:prstGeom prst="rect">
            <a:avLst/>
          </a:prstGeom>
          <a:noFill/>
        </p:spPr>
        <p:txBody>
          <a:bodyPr wrap="square" rtlCol="0">
            <a:spAutoFit/>
          </a:bodyPr>
          <a:lstStyle/>
          <a:p>
            <a:pPr algn="r"/>
            <a:r>
              <a:rPr kumimoji="1" lang="ja-JP" altLang="en-US" sz="1200" dirty="0">
                <a:latin typeface="BIZ UDPゴシック" panose="020B0400000000000000" pitchFamily="50" charset="-128"/>
                <a:ea typeface="BIZ UDPゴシック" panose="020B0400000000000000" pitchFamily="50" charset="-128"/>
              </a:rPr>
              <a:t>・・・・・・・・・・・・・・・・</a:t>
            </a:r>
          </a:p>
        </p:txBody>
      </p:sp>
      <p:sp>
        <p:nvSpPr>
          <p:cNvPr id="89" name="テキスト ボックス 88">
            <a:extLst>
              <a:ext uri="{FF2B5EF4-FFF2-40B4-BE49-F238E27FC236}">
                <a16:creationId xmlns:a16="http://schemas.microsoft.com/office/drawing/2014/main" id="{961A0DF6-402E-4354-923C-E1074D5493DC}"/>
              </a:ext>
            </a:extLst>
          </p:cNvPr>
          <p:cNvSpPr txBox="1"/>
          <p:nvPr/>
        </p:nvSpPr>
        <p:spPr>
          <a:xfrm>
            <a:off x="4904608" y="4910287"/>
            <a:ext cx="695745" cy="276999"/>
          </a:xfrm>
          <a:prstGeom prst="rect">
            <a:avLst/>
          </a:prstGeom>
          <a:noFill/>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21</a:t>
            </a:r>
          </a:p>
        </p:txBody>
      </p:sp>
      <p:sp>
        <p:nvSpPr>
          <p:cNvPr id="90" name="テキスト ボックス 89">
            <a:extLst>
              <a:ext uri="{FF2B5EF4-FFF2-40B4-BE49-F238E27FC236}">
                <a16:creationId xmlns:a16="http://schemas.microsoft.com/office/drawing/2014/main" id="{5901B17D-E6E0-4C49-861C-346BC0C0EC2E}"/>
              </a:ext>
            </a:extLst>
          </p:cNvPr>
          <p:cNvSpPr txBox="1"/>
          <p:nvPr/>
        </p:nvSpPr>
        <p:spPr>
          <a:xfrm>
            <a:off x="1235159" y="5129666"/>
            <a:ext cx="2793633" cy="276999"/>
          </a:xfrm>
          <a:prstGeom prst="rect">
            <a:avLst/>
          </a:prstGeom>
          <a:noFill/>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探究・体験コンテンツ　お問い合わせ先</a:t>
            </a:r>
          </a:p>
        </p:txBody>
      </p:sp>
      <p:sp>
        <p:nvSpPr>
          <p:cNvPr id="91" name="テキスト ボックス 90">
            <a:extLst>
              <a:ext uri="{FF2B5EF4-FFF2-40B4-BE49-F238E27FC236}">
                <a16:creationId xmlns:a16="http://schemas.microsoft.com/office/drawing/2014/main" id="{5B0A4B2F-D9F3-4029-94C8-D284920A8354}"/>
              </a:ext>
            </a:extLst>
          </p:cNvPr>
          <p:cNvSpPr txBox="1"/>
          <p:nvPr/>
        </p:nvSpPr>
        <p:spPr>
          <a:xfrm>
            <a:off x="3296751" y="5149549"/>
            <a:ext cx="1743728" cy="276999"/>
          </a:xfrm>
          <a:prstGeom prst="rect">
            <a:avLst/>
          </a:prstGeom>
          <a:noFill/>
        </p:spPr>
        <p:txBody>
          <a:bodyPr wrap="square" rtlCol="0">
            <a:spAutoFit/>
          </a:bodyPr>
          <a:lstStyle/>
          <a:p>
            <a:pPr algn="r"/>
            <a:r>
              <a:rPr kumimoji="1" lang="ja-JP" altLang="en-US" sz="1200" dirty="0">
                <a:latin typeface="BIZ UDPゴシック" panose="020B0400000000000000" pitchFamily="50" charset="-128"/>
                <a:ea typeface="BIZ UDPゴシック" panose="020B0400000000000000" pitchFamily="50" charset="-128"/>
              </a:rPr>
              <a:t>・・・・・・・・・・・・</a:t>
            </a:r>
          </a:p>
        </p:txBody>
      </p:sp>
      <p:sp>
        <p:nvSpPr>
          <p:cNvPr id="92" name="テキスト ボックス 91">
            <a:extLst>
              <a:ext uri="{FF2B5EF4-FFF2-40B4-BE49-F238E27FC236}">
                <a16:creationId xmlns:a16="http://schemas.microsoft.com/office/drawing/2014/main" id="{9C7CCB7E-D5CF-4419-BB60-0CA848958CF4}"/>
              </a:ext>
            </a:extLst>
          </p:cNvPr>
          <p:cNvSpPr txBox="1"/>
          <p:nvPr/>
        </p:nvSpPr>
        <p:spPr>
          <a:xfrm>
            <a:off x="4904609" y="5145028"/>
            <a:ext cx="528590" cy="276999"/>
          </a:xfrm>
          <a:prstGeom prst="rect">
            <a:avLst/>
          </a:prstGeom>
          <a:noFill/>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22</a:t>
            </a:r>
          </a:p>
        </p:txBody>
      </p:sp>
      <p:sp>
        <p:nvSpPr>
          <p:cNvPr id="93" name="テキスト ボックス 92">
            <a:extLst>
              <a:ext uri="{FF2B5EF4-FFF2-40B4-BE49-F238E27FC236}">
                <a16:creationId xmlns:a16="http://schemas.microsoft.com/office/drawing/2014/main" id="{01E78C64-C1D9-4EF3-B6E4-904C690AE179}"/>
              </a:ext>
            </a:extLst>
          </p:cNvPr>
          <p:cNvSpPr txBox="1"/>
          <p:nvPr/>
        </p:nvSpPr>
        <p:spPr>
          <a:xfrm>
            <a:off x="1235159" y="5360817"/>
            <a:ext cx="865246" cy="276999"/>
          </a:xfrm>
          <a:prstGeom prst="rect">
            <a:avLst/>
          </a:prstGeom>
          <a:noFill/>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データ集</a:t>
            </a:r>
          </a:p>
        </p:txBody>
      </p:sp>
      <p:sp>
        <p:nvSpPr>
          <p:cNvPr id="94" name="テキスト ボックス 93">
            <a:extLst>
              <a:ext uri="{FF2B5EF4-FFF2-40B4-BE49-F238E27FC236}">
                <a16:creationId xmlns:a16="http://schemas.microsoft.com/office/drawing/2014/main" id="{D4B99AB8-9F76-41EF-9302-189EB7756F08}"/>
              </a:ext>
            </a:extLst>
          </p:cNvPr>
          <p:cNvSpPr txBox="1"/>
          <p:nvPr/>
        </p:nvSpPr>
        <p:spPr>
          <a:xfrm>
            <a:off x="3296750" y="5380700"/>
            <a:ext cx="1743728" cy="276999"/>
          </a:xfrm>
          <a:prstGeom prst="rect">
            <a:avLst/>
          </a:prstGeom>
          <a:noFill/>
        </p:spPr>
        <p:txBody>
          <a:bodyPr wrap="square" rtlCol="0">
            <a:spAutoFit/>
          </a:bodyPr>
          <a:lstStyle/>
          <a:p>
            <a:pPr algn="r"/>
            <a:r>
              <a:rPr kumimoji="1" lang="ja-JP" altLang="en-US" sz="1200" dirty="0">
                <a:latin typeface="BIZ UDPゴシック" panose="020B0400000000000000" pitchFamily="50" charset="-128"/>
                <a:ea typeface="BIZ UDPゴシック" panose="020B0400000000000000" pitchFamily="50" charset="-128"/>
              </a:rPr>
              <a:t>・・・・・・・・・・・・・・・・</a:t>
            </a:r>
          </a:p>
        </p:txBody>
      </p:sp>
      <p:sp>
        <p:nvSpPr>
          <p:cNvPr id="95" name="テキスト ボックス 94">
            <a:extLst>
              <a:ext uri="{FF2B5EF4-FFF2-40B4-BE49-F238E27FC236}">
                <a16:creationId xmlns:a16="http://schemas.microsoft.com/office/drawing/2014/main" id="{858D1768-92B7-421F-B945-DB5CF4FC0C90}"/>
              </a:ext>
            </a:extLst>
          </p:cNvPr>
          <p:cNvSpPr txBox="1"/>
          <p:nvPr/>
        </p:nvSpPr>
        <p:spPr>
          <a:xfrm>
            <a:off x="4904608" y="5376179"/>
            <a:ext cx="528590" cy="276999"/>
          </a:xfrm>
          <a:prstGeom prst="rect">
            <a:avLst/>
          </a:prstGeom>
          <a:noFill/>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23</a:t>
            </a:r>
          </a:p>
        </p:txBody>
      </p:sp>
      <p:pic>
        <p:nvPicPr>
          <p:cNvPr id="10" name="図 9">
            <a:extLst>
              <a:ext uri="{FF2B5EF4-FFF2-40B4-BE49-F238E27FC236}">
                <a16:creationId xmlns:a16="http://schemas.microsoft.com/office/drawing/2014/main" id="{D5807406-E98E-4AA7-9CB0-BB52538FB6E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258225" y="5216873"/>
            <a:ext cx="1245502" cy="1245502"/>
          </a:xfrm>
          <a:prstGeom prst="rect">
            <a:avLst/>
          </a:prstGeom>
        </p:spPr>
      </p:pic>
      <p:grpSp>
        <p:nvGrpSpPr>
          <p:cNvPr id="6" name="グループ化 5">
            <a:extLst>
              <a:ext uri="{FF2B5EF4-FFF2-40B4-BE49-F238E27FC236}">
                <a16:creationId xmlns:a16="http://schemas.microsoft.com/office/drawing/2014/main" id="{F799A893-B914-36B5-2B6B-44EB04816749}"/>
              </a:ext>
            </a:extLst>
          </p:cNvPr>
          <p:cNvGrpSpPr/>
          <p:nvPr/>
        </p:nvGrpSpPr>
        <p:grpSpPr>
          <a:xfrm>
            <a:off x="1186012" y="3151375"/>
            <a:ext cx="4342673" cy="794196"/>
            <a:chOff x="1186012" y="2662744"/>
            <a:chExt cx="4342673" cy="794196"/>
          </a:xfrm>
        </p:grpSpPr>
        <p:sp>
          <p:nvSpPr>
            <p:cNvPr id="41" name="テキスト ボックス 40">
              <a:extLst>
                <a:ext uri="{FF2B5EF4-FFF2-40B4-BE49-F238E27FC236}">
                  <a16:creationId xmlns:a16="http://schemas.microsoft.com/office/drawing/2014/main" id="{5A568BCB-B385-4776-AA95-D36573010777}"/>
                </a:ext>
              </a:extLst>
            </p:cNvPr>
            <p:cNvSpPr txBox="1"/>
            <p:nvPr/>
          </p:nvSpPr>
          <p:spPr>
            <a:xfrm>
              <a:off x="4835435" y="2678106"/>
              <a:ext cx="678736" cy="276999"/>
            </a:xfrm>
            <a:prstGeom prst="rect">
              <a:avLst/>
            </a:prstGeom>
            <a:noFill/>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10-13</a:t>
              </a:r>
            </a:p>
          </p:txBody>
        </p:sp>
        <p:sp>
          <p:nvSpPr>
            <p:cNvPr id="48" name="テキスト ボックス 47">
              <a:extLst>
                <a:ext uri="{FF2B5EF4-FFF2-40B4-BE49-F238E27FC236}">
                  <a16:creationId xmlns:a16="http://schemas.microsoft.com/office/drawing/2014/main" id="{2B4E5101-7E89-4E31-A532-47CA0420268A}"/>
                </a:ext>
              </a:extLst>
            </p:cNvPr>
            <p:cNvSpPr txBox="1"/>
            <p:nvPr/>
          </p:nvSpPr>
          <p:spPr>
            <a:xfrm>
              <a:off x="1186012" y="2908798"/>
              <a:ext cx="2722218" cy="276999"/>
            </a:xfrm>
            <a:prstGeom prst="rect">
              <a:avLst/>
            </a:prstGeom>
            <a:noFill/>
          </p:spPr>
          <p:txBody>
            <a:bodyPr wrap="square" rtlCol="0">
              <a:spAutoFit/>
            </a:bodyPr>
            <a:lstStyle/>
            <a:p>
              <a:pPr algn="r"/>
              <a:r>
                <a:rPr kumimoji="1" lang="ja-JP" altLang="en-US" sz="1200" dirty="0">
                  <a:latin typeface="BIZ UDPゴシック" panose="020B0400000000000000" pitchFamily="50" charset="-128"/>
                  <a:ea typeface="BIZ UDPゴシック" panose="020B0400000000000000" pitchFamily="50" charset="-128"/>
                </a:rPr>
                <a:t>（南部）</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49" name="テキスト ボックス 48">
              <a:extLst>
                <a:ext uri="{FF2B5EF4-FFF2-40B4-BE49-F238E27FC236}">
                  <a16:creationId xmlns:a16="http://schemas.microsoft.com/office/drawing/2014/main" id="{DF0588D9-9902-4333-9F87-B2573F94C103}"/>
                </a:ext>
              </a:extLst>
            </p:cNvPr>
            <p:cNvSpPr txBox="1"/>
            <p:nvPr/>
          </p:nvSpPr>
          <p:spPr>
            <a:xfrm>
              <a:off x="3233115" y="2917490"/>
              <a:ext cx="1743728" cy="276999"/>
            </a:xfrm>
            <a:prstGeom prst="rect">
              <a:avLst/>
            </a:prstGeom>
            <a:noFill/>
          </p:spPr>
          <p:txBody>
            <a:bodyPr wrap="square" rtlCol="0">
              <a:spAutoFit/>
            </a:bodyPr>
            <a:lstStyle/>
            <a:p>
              <a:pPr algn="r"/>
              <a:r>
                <a:rPr kumimoji="1" lang="ja-JP" altLang="en-US" sz="1200" dirty="0">
                  <a:latin typeface="BIZ UDPゴシック" panose="020B0400000000000000" pitchFamily="50" charset="-128"/>
                  <a:ea typeface="BIZ UDPゴシック" panose="020B0400000000000000" pitchFamily="50" charset="-128"/>
                </a:rPr>
                <a:t>・・・・・・・・・・・・</a:t>
              </a:r>
            </a:p>
          </p:txBody>
        </p:sp>
        <p:sp>
          <p:nvSpPr>
            <p:cNvPr id="50" name="テキスト ボックス 49">
              <a:extLst>
                <a:ext uri="{FF2B5EF4-FFF2-40B4-BE49-F238E27FC236}">
                  <a16:creationId xmlns:a16="http://schemas.microsoft.com/office/drawing/2014/main" id="{2A559EB5-9FA3-4A53-AF84-07DACC12A739}"/>
                </a:ext>
              </a:extLst>
            </p:cNvPr>
            <p:cNvSpPr txBox="1"/>
            <p:nvPr/>
          </p:nvSpPr>
          <p:spPr>
            <a:xfrm>
              <a:off x="4840896" y="2931922"/>
              <a:ext cx="678736" cy="276999"/>
            </a:xfrm>
            <a:prstGeom prst="rect">
              <a:avLst/>
            </a:prstGeom>
            <a:noFill/>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14</a:t>
              </a:r>
            </a:p>
          </p:txBody>
        </p:sp>
        <p:sp>
          <p:nvSpPr>
            <p:cNvPr id="51" name="テキスト ボックス 50">
              <a:extLst>
                <a:ext uri="{FF2B5EF4-FFF2-40B4-BE49-F238E27FC236}">
                  <a16:creationId xmlns:a16="http://schemas.microsoft.com/office/drawing/2014/main" id="{F93FAE0D-1EE7-4E8A-A6A3-D6C11E6C3FAA}"/>
                </a:ext>
              </a:extLst>
            </p:cNvPr>
            <p:cNvSpPr txBox="1"/>
            <p:nvPr/>
          </p:nvSpPr>
          <p:spPr>
            <a:xfrm>
              <a:off x="1186012" y="3153169"/>
              <a:ext cx="2722218" cy="276999"/>
            </a:xfrm>
            <a:prstGeom prst="rect">
              <a:avLst/>
            </a:prstGeom>
            <a:noFill/>
          </p:spPr>
          <p:txBody>
            <a:bodyPr wrap="square" rtlCol="0">
              <a:spAutoFit/>
            </a:bodyPr>
            <a:lstStyle/>
            <a:p>
              <a:pPr algn="r"/>
              <a:r>
                <a:rPr kumimoji="1" lang="ja-JP" altLang="en-US" sz="1200" dirty="0">
                  <a:latin typeface="BIZ UDPゴシック" panose="020B0400000000000000" pitchFamily="50" charset="-128"/>
                  <a:ea typeface="BIZ UDPゴシック" panose="020B0400000000000000" pitchFamily="50" charset="-128"/>
                </a:rPr>
                <a:t>（西部）</a:t>
              </a:r>
            </a:p>
          </p:txBody>
        </p:sp>
        <p:sp>
          <p:nvSpPr>
            <p:cNvPr id="52" name="テキスト ボックス 51">
              <a:extLst>
                <a:ext uri="{FF2B5EF4-FFF2-40B4-BE49-F238E27FC236}">
                  <a16:creationId xmlns:a16="http://schemas.microsoft.com/office/drawing/2014/main" id="{04940F73-8F0B-417D-BF4B-8CD322F1F67B}"/>
                </a:ext>
              </a:extLst>
            </p:cNvPr>
            <p:cNvSpPr txBox="1"/>
            <p:nvPr/>
          </p:nvSpPr>
          <p:spPr>
            <a:xfrm>
              <a:off x="3242091" y="3173052"/>
              <a:ext cx="1743728" cy="276999"/>
            </a:xfrm>
            <a:prstGeom prst="rect">
              <a:avLst/>
            </a:prstGeom>
            <a:noFill/>
          </p:spPr>
          <p:txBody>
            <a:bodyPr wrap="square" rtlCol="0">
              <a:spAutoFit/>
            </a:bodyPr>
            <a:lstStyle/>
            <a:p>
              <a:pPr algn="r"/>
              <a:r>
                <a:rPr kumimoji="1" lang="ja-JP" altLang="en-US" sz="1200" dirty="0">
                  <a:latin typeface="BIZ UDPゴシック" panose="020B0400000000000000" pitchFamily="50" charset="-128"/>
                  <a:ea typeface="BIZ UDPゴシック" panose="020B0400000000000000" pitchFamily="50" charset="-128"/>
                </a:rPr>
                <a:t>・・・・・・・・・・・・</a:t>
              </a:r>
            </a:p>
          </p:txBody>
        </p:sp>
        <p:sp>
          <p:nvSpPr>
            <p:cNvPr id="53" name="テキスト ボックス 52">
              <a:extLst>
                <a:ext uri="{FF2B5EF4-FFF2-40B4-BE49-F238E27FC236}">
                  <a16:creationId xmlns:a16="http://schemas.microsoft.com/office/drawing/2014/main" id="{E8A16E9E-B527-45A4-99E2-872CA37BF82D}"/>
                </a:ext>
              </a:extLst>
            </p:cNvPr>
            <p:cNvSpPr txBox="1"/>
            <p:nvPr/>
          </p:nvSpPr>
          <p:spPr>
            <a:xfrm>
              <a:off x="4849949" y="3179941"/>
              <a:ext cx="678736" cy="276999"/>
            </a:xfrm>
            <a:prstGeom prst="rect">
              <a:avLst/>
            </a:prstGeom>
            <a:noFill/>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15</a:t>
              </a:r>
            </a:p>
          </p:txBody>
        </p:sp>
        <p:sp>
          <p:nvSpPr>
            <p:cNvPr id="40" name="テキスト ボックス 39">
              <a:extLst>
                <a:ext uri="{FF2B5EF4-FFF2-40B4-BE49-F238E27FC236}">
                  <a16:creationId xmlns:a16="http://schemas.microsoft.com/office/drawing/2014/main" id="{701364DA-C2DA-4278-A270-76C56C8F8EF0}"/>
                </a:ext>
              </a:extLst>
            </p:cNvPr>
            <p:cNvSpPr txBox="1"/>
            <p:nvPr/>
          </p:nvSpPr>
          <p:spPr>
            <a:xfrm>
              <a:off x="3227577" y="2673508"/>
              <a:ext cx="1743728" cy="276999"/>
            </a:xfrm>
            <a:prstGeom prst="rect">
              <a:avLst/>
            </a:prstGeom>
            <a:noFill/>
          </p:spPr>
          <p:txBody>
            <a:bodyPr wrap="square" rtlCol="0">
              <a:spAutoFit/>
            </a:bodyPr>
            <a:lstStyle/>
            <a:p>
              <a:pPr algn="r"/>
              <a:r>
                <a:rPr kumimoji="1" lang="ja-JP" altLang="en-US" sz="1200" dirty="0">
                  <a:latin typeface="BIZ UDPゴシック" panose="020B0400000000000000" pitchFamily="50" charset="-128"/>
                  <a:ea typeface="BIZ UDPゴシック" panose="020B0400000000000000" pitchFamily="50" charset="-128"/>
                </a:rPr>
                <a:t>・・・・・・・・・・・・</a:t>
              </a:r>
            </a:p>
          </p:txBody>
        </p:sp>
        <p:sp>
          <p:nvSpPr>
            <p:cNvPr id="39" name="テキスト ボックス 38">
              <a:extLst>
                <a:ext uri="{FF2B5EF4-FFF2-40B4-BE49-F238E27FC236}">
                  <a16:creationId xmlns:a16="http://schemas.microsoft.com/office/drawing/2014/main" id="{6DC9B56A-CF76-41A3-864D-AF0F09CE7181}"/>
                </a:ext>
              </a:extLst>
            </p:cNvPr>
            <p:cNvSpPr txBox="1"/>
            <p:nvPr/>
          </p:nvSpPr>
          <p:spPr>
            <a:xfrm>
              <a:off x="1213171" y="2662744"/>
              <a:ext cx="2716680" cy="276999"/>
            </a:xfrm>
            <a:prstGeom prst="rect">
              <a:avLst/>
            </a:prstGeom>
            <a:noFill/>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徳島ならではの体験コンテンツ（東部）　</a:t>
              </a:r>
            </a:p>
          </p:txBody>
        </p:sp>
      </p:grpSp>
      <p:grpSp>
        <p:nvGrpSpPr>
          <p:cNvPr id="9" name="グループ化 8">
            <a:extLst>
              <a:ext uri="{FF2B5EF4-FFF2-40B4-BE49-F238E27FC236}">
                <a16:creationId xmlns:a16="http://schemas.microsoft.com/office/drawing/2014/main" id="{5A503CF7-28A2-6370-5918-BFFF0DD57D76}"/>
              </a:ext>
            </a:extLst>
          </p:cNvPr>
          <p:cNvGrpSpPr/>
          <p:nvPr/>
        </p:nvGrpSpPr>
        <p:grpSpPr>
          <a:xfrm>
            <a:off x="-1728279" y="2822681"/>
            <a:ext cx="774367" cy="633851"/>
            <a:chOff x="-1048586" y="909267"/>
            <a:chExt cx="774367" cy="633851"/>
          </a:xfrm>
        </p:grpSpPr>
        <p:pic>
          <p:nvPicPr>
            <p:cNvPr id="11" name="図 10">
              <a:extLst>
                <a:ext uri="{FF2B5EF4-FFF2-40B4-BE49-F238E27FC236}">
                  <a16:creationId xmlns:a16="http://schemas.microsoft.com/office/drawing/2014/main" id="{ABF66B3F-67EE-66C2-535F-3907C0D57BE0}"/>
                </a:ext>
              </a:extLst>
            </p:cNvPr>
            <p:cNvPicPr>
              <a:picLocks noChangeAspect="1"/>
            </p:cNvPicPr>
            <p:nvPr/>
          </p:nvPicPr>
          <p:blipFill>
            <a:blip r:embed="rId2" cstate="email">
              <a:clrChange>
                <a:clrFrom>
                  <a:srgbClr val="FEFEFE"/>
                </a:clrFrom>
                <a:clrTo>
                  <a:srgbClr val="FEFEFE">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48586" y="909267"/>
              <a:ext cx="774367" cy="592520"/>
            </a:xfrm>
            <a:prstGeom prst="rect">
              <a:avLst/>
            </a:prstGeom>
            <a:noFill/>
          </p:spPr>
        </p:pic>
        <p:sp>
          <p:nvSpPr>
            <p:cNvPr id="12" name="テキスト ボックス 11">
              <a:extLst>
                <a:ext uri="{FF2B5EF4-FFF2-40B4-BE49-F238E27FC236}">
                  <a16:creationId xmlns:a16="http://schemas.microsoft.com/office/drawing/2014/main" id="{147C111C-66E6-5A8C-89AD-D72F14116CE5}"/>
                </a:ext>
              </a:extLst>
            </p:cNvPr>
            <p:cNvSpPr txBox="1"/>
            <p:nvPr/>
          </p:nvSpPr>
          <p:spPr>
            <a:xfrm>
              <a:off x="-973949" y="958343"/>
              <a:ext cx="638383" cy="584775"/>
            </a:xfrm>
            <a:prstGeom prst="rect">
              <a:avLst/>
            </a:prstGeom>
            <a:noFill/>
          </p:spPr>
          <p:txBody>
            <a:bodyPr wrap="square" rtlCol="0">
              <a:spAutoFit/>
            </a:bodyPr>
            <a:lstStyle/>
            <a:p>
              <a:pPr algn="ctr"/>
              <a:r>
                <a:rPr lang="en-US" altLang="ja-JP" sz="3200" b="1" dirty="0">
                  <a:solidFill>
                    <a:srgbClr val="497351"/>
                  </a:solidFill>
                  <a:latin typeface="Agency FB" panose="020B0503020202020204" pitchFamily="34" charset="0"/>
                </a:rPr>
                <a:t>04</a:t>
              </a:r>
              <a:endParaRPr lang="ja-JP" altLang="en-US" sz="3200" b="1" dirty="0">
                <a:solidFill>
                  <a:srgbClr val="497351"/>
                </a:solidFill>
                <a:latin typeface="Agency FB" panose="020B0503020202020204" pitchFamily="34" charset="0"/>
              </a:endParaRPr>
            </a:p>
          </p:txBody>
        </p:sp>
      </p:grpSp>
      <p:sp>
        <p:nvSpPr>
          <p:cNvPr id="7" name="テキスト ボックス 6">
            <a:extLst>
              <a:ext uri="{FF2B5EF4-FFF2-40B4-BE49-F238E27FC236}">
                <a16:creationId xmlns:a16="http://schemas.microsoft.com/office/drawing/2014/main" id="{61B6D86A-1255-3A3E-2B4C-155DB247356B}"/>
              </a:ext>
            </a:extLst>
          </p:cNvPr>
          <p:cNvSpPr txBox="1"/>
          <p:nvPr/>
        </p:nvSpPr>
        <p:spPr>
          <a:xfrm>
            <a:off x="457555" y="584979"/>
            <a:ext cx="638383" cy="584775"/>
          </a:xfrm>
          <a:prstGeom prst="rect">
            <a:avLst/>
          </a:prstGeom>
          <a:solidFill>
            <a:schemeClr val="accent5">
              <a:lumMod val="50000"/>
            </a:schemeClr>
          </a:solidFill>
        </p:spPr>
        <p:txBody>
          <a:bodyPr wrap="square" rtlCol="0">
            <a:spAutoFit/>
          </a:bodyPr>
          <a:lstStyle/>
          <a:p>
            <a:pPr algn="ctr"/>
            <a:r>
              <a:rPr lang="en-US" altLang="ja-JP" sz="3200" b="1" dirty="0">
                <a:solidFill>
                  <a:schemeClr val="bg1"/>
                </a:solidFill>
                <a:latin typeface="Agency FB" panose="020B0503020202020204" pitchFamily="34" charset="0"/>
              </a:rPr>
              <a:t>01</a:t>
            </a:r>
            <a:endParaRPr lang="ja-JP" altLang="en-US" sz="3200" b="1" dirty="0">
              <a:solidFill>
                <a:schemeClr val="bg1"/>
              </a:solidFill>
              <a:latin typeface="Agency FB" panose="020B0503020202020204" pitchFamily="34" charset="0"/>
            </a:endParaRPr>
          </a:p>
        </p:txBody>
      </p:sp>
      <p:sp>
        <p:nvSpPr>
          <p:cNvPr id="17" name="テキスト ボックス 16">
            <a:extLst>
              <a:ext uri="{FF2B5EF4-FFF2-40B4-BE49-F238E27FC236}">
                <a16:creationId xmlns:a16="http://schemas.microsoft.com/office/drawing/2014/main" id="{6BF0D173-E88C-74A9-5E22-2E5E86A580AB}"/>
              </a:ext>
            </a:extLst>
          </p:cNvPr>
          <p:cNvSpPr txBox="1"/>
          <p:nvPr/>
        </p:nvSpPr>
        <p:spPr>
          <a:xfrm>
            <a:off x="457555" y="1464085"/>
            <a:ext cx="638383" cy="584775"/>
          </a:xfrm>
          <a:prstGeom prst="rect">
            <a:avLst/>
          </a:prstGeom>
          <a:solidFill>
            <a:schemeClr val="accent5">
              <a:lumMod val="50000"/>
            </a:schemeClr>
          </a:solidFill>
        </p:spPr>
        <p:txBody>
          <a:bodyPr wrap="square" rtlCol="0">
            <a:spAutoFit/>
          </a:bodyPr>
          <a:lstStyle/>
          <a:p>
            <a:pPr algn="ctr"/>
            <a:r>
              <a:rPr lang="en-US" altLang="ja-JP" sz="3200" b="1" dirty="0">
                <a:solidFill>
                  <a:schemeClr val="bg1"/>
                </a:solidFill>
                <a:latin typeface="Agency FB" panose="020B0503020202020204" pitchFamily="34" charset="0"/>
              </a:rPr>
              <a:t>02</a:t>
            </a:r>
            <a:endParaRPr lang="ja-JP" altLang="en-US" sz="3200" b="1" dirty="0">
              <a:solidFill>
                <a:schemeClr val="bg1"/>
              </a:solidFill>
              <a:latin typeface="Agency FB" panose="020B0503020202020204" pitchFamily="34" charset="0"/>
            </a:endParaRPr>
          </a:p>
        </p:txBody>
      </p:sp>
      <p:sp>
        <p:nvSpPr>
          <p:cNvPr id="24" name="テキスト ボックス 23">
            <a:extLst>
              <a:ext uri="{FF2B5EF4-FFF2-40B4-BE49-F238E27FC236}">
                <a16:creationId xmlns:a16="http://schemas.microsoft.com/office/drawing/2014/main" id="{262383CE-18D0-F324-FC57-7B2B4B6B3D72}"/>
              </a:ext>
            </a:extLst>
          </p:cNvPr>
          <p:cNvSpPr txBox="1"/>
          <p:nvPr/>
        </p:nvSpPr>
        <p:spPr>
          <a:xfrm>
            <a:off x="457555" y="2343191"/>
            <a:ext cx="638383" cy="584775"/>
          </a:xfrm>
          <a:prstGeom prst="rect">
            <a:avLst/>
          </a:prstGeom>
          <a:solidFill>
            <a:schemeClr val="accent5">
              <a:lumMod val="50000"/>
            </a:schemeClr>
          </a:solidFill>
        </p:spPr>
        <p:txBody>
          <a:bodyPr wrap="square" rtlCol="0">
            <a:spAutoFit/>
          </a:bodyPr>
          <a:lstStyle/>
          <a:p>
            <a:pPr algn="ctr"/>
            <a:r>
              <a:rPr lang="en-US" altLang="ja-JP" sz="3200" b="1" dirty="0">
                <a:solidFill>
                  <a:schemeClr val="bg1"/>
                </a:solidFill>
                <a:latin typeface="Agency FB" panose="020B0503020202020204" pitchFamily="34" charset="0"/>
              </a:rPr>
              <a:t>03</a:t>
            </a:r>
            <a:endParaRPr lang="ja-JP" altLang="en-US" sz="3200" b="1" dirty="0">
              <a:solidFill>
                <a:schemeClr val="bg1"/>
              </a:solidFill>
              <a:latin typeface="Agency FB" panose="020B0503020202020204" pitchFamily="34" charset="0"/>
            </a:endParaRPr>
          </a:p>
        </p:txBody>
      </p:sp>
      <p:sp>
        <p:nvSpPr>
          <p:cNvPr id="25" name="テキスト ボックス 24">
            <a:extLst>
              <a:ext uri="{FF2B5EF4-FFF2-40B4-BE49-F238E27FC236}">
                <a16:creationId xmlns:a16="http://schemas.microsoft.com/office/drawing/2014/main" id="{947B152B-609F-BC9C-6A90-CA3BD721C61F}"/>
              </a:ext>
            </a:extLst>
          </p:cNvPr>
          <p:cNvSpPr txBox="1"/>
          <p:nvPr/>
        </p:nvSpPr>
        <p:spPr>
          <a:xfrm>
            <a:off x="457555" y="3222297"/>
            <a:ext cx="638383" cy="584775"/>
          </a:xfrm>
          <a:prstGeom prst="rect">
            <a:avLst/>
          </a:prstGeom>
          <a:solidFill>
            <a:schemeClr val="accent5">
              <a:lumMod val="50000"/>
            </a:schemeClr>
          </a:solidFill>
        </p:spPr>
        <p:txBody>
          <a:bodyPr wrap="square" rtlCol="0">
            <a:spAutoFit/>
          </a:bodyPr>
          <a:lstStyle/>
          <a:p>
            <a:pPr algn="ctr"/>
            <a:r>
              <a:rPr lang="en-US" altLang="ja-JP" sz="3200" b="1" dirty="0">
                <a:solidFill>
                  <a:schemeClr val="bg1"/>
                </a:solidFill>
                <a:latin typeface="Agency FB" panose="020B0503020202020204" pitchFamily="34" charset="0"/>
              </a:rPr>
              <a:t>04</a:t>
            </a:r>
            <a:endParaRPr lang="ja-JP" altLang="en-US" sz="3200" b="1" dirty="0">
              <a:solidFill>
                <a:schemeClr val="bg1"/>
              </a:solidFill>
              <a:latin typeface="Agency FB" panose="020B0503020202020204" pitchFamily="34" charset="0"/>
            </a:endParaRPr>
          </a:p>
        </p:txBody>
      </p:sp>
      <p:sp>
        <p:nvSpPr>
          <p:cNvPr id="26" name="テキスト ボックス 25">
            <a:extLst>
              <a:ext uri="{FF2B5EF4-FFF2-40B4-BE49-F238E27FC236}">
                <a16:creationId xmlns:a16="http://schemas.microsoft.com/office/drawing/2014/main" id="{908D9BAA-D926-9BEB-B471-242ED0A21995}"/>
              </a:ext>
            </a:extLst>
          </p:cNvPr>
          <p:cNvSpPr txBox="1"/>
          <p:nvPr/>
        </p:nvSpPr>
        <p:spPr>
          <a:xfrm>
            <a:off x="457555" y="4101403"/>
            <a:ext cx="638383" cy="584775"/>
          </a:xfrm>
          <a:prstGeom prst="rect">
            <a:avLst/>
          </a:prstGeom>
          <a:solidFill>
            <a:schemeClr val="accent5">
              <a:lumMod val="50000"/>
            </a:schemeClr>
          </a:solidFill>
        </p:spPr>
        <p:txBody>
          <a:bodyPr wrap="square" rtlCol="0">
            <a:spAutoFit/>
          </a:bodyPr>
          <a:lstStyle/>
          <a:p>
            <a:pPr algn="ctr"/>
            <a:r>
              <a:rPr lang="en-US" altLang="ja-JP" sz="3200" b="1" dirty="0">
                <a:solidFill>
                  <a:schemeClr val="bg1"/>
                </a:solidFill>
                <a:latin typeface="Agency FB" panose="020B0503020202020204" pitchFamily="34" charset="0"/>
              </a:rPr>
              <a:t>05</a:t>
            </a:r>
            <a:endParaRPr lang="ja-JP" altLang="en-US" sz="3200" b="1" dirty="0">
              <a:solidFill>
                <a:schemeClr val="bg1"/>
              </a:solidFill>
              <a:latin typeface="Agency FB" panose="020B0503020202020204" pitchFamily="34" charset="0"/>
            </a:endParaRPr>
          </a:p>
        </p:txBody>
      </p:sp>
      <p:sp>
        <p:nvSpPr>
          <p:cNvPr id="36" name="テキスト ボックス 35">
            <a:extLst>
              <a:ext uri="{FF2B5EF4-FFF2-40B4-BE49-F238E27FC236}">
                <a16:creationId xmlns:a16="http://schemas.microsoft.com/office/drawing/2014/main" id="{B6DD6AB3-BE47-5A6F-238A-B51AE3AB9579}"/>
              </a:ext>
            </a:extLst>
          </p:cNvPr>
          <p:cNvSpPr txBox="1"/>
          <p:nvPr/>
        </p:nvSpPr>
        <p:spPr>
          <a:xfrm>
            <a:off x="457555" y="4980511"/>
            <a:ext cx="638383" cy="584775"/>
          </a:xfrm>
          <a:prstGeom prst="rect">
            <a:avLst/>
          </a:prstGeom>
          <a:solidFill>
            <a:schemeClr val="accent5">
              <a:lumMod val="50000"/>
            </a:schemeClr>
          </a:solidFill>
        </p:spPr>
        <p:txBody>
          <a:bodyPr wrap="square" rtlCol="0">
            <a:spAutoFit/>
          </a:bodyPr>
          <a:lstStyle/>
          <a:p>
            <a:pPr algn="ctr"/>
            <a:r>
              <a:rPr lang="en-US" altLang="ja-JP" sz="3200" b="1" dirty="0">
                <a:solidFill>
                  <a:schemeClr val="bg1"/>
                </a:solidFill>
                <a:latin typeface="Agency FB" panose="020B0503020202020204" pitchFamily="34" charset="0"/>
              </a:rPr>
              <a:t>06</a:t>
            </a:r>
            <a:endParaRPr lang="ja-JP" altLang="en-US" sz="3200" b="1" dirty="0">
              <a:solidFill>
                <a:schemeClr val="bg1"/>
              </a:solidFill>
              <a:latin typeface="Agency FB" panose="020B0503020202020204" pitchFamily="34" charset="0"/>
            </a:endParaRPr>
          </a:p>
        </p:txBody>
      </p:sp>
      <p:sp>
        <p:nvSpPr>
          <p:cNvPr id="42" name="テキスト ボックス 41">
            <a:extLst>
              <a:ext uri="{FF2B5EF4-FFF2-40B4-BE49-F238E27FC236}">
                <a16:creationId xmlns:a16="http://schemas.microsoft.com/office/drawing/2014/main" id="{E0CD3AD3-AF38-881E-8F2B-4CC35D625F8A}"/>
              </a:ext>
            </a:extLst>
          </p:cNvPr>
          <p:cNvSpPr txBox="1"/>
          <p:nvPr/>
        </p:nvSpPr>
        <p:spPr>
          <a:xfrm>
            <a:off x="3198549" y="2452908"/>
            <a:ext cx="1743728" cy="276999"/>
          </a:xfrm>
          <a:prstGeom prst="rect">
            <a:avLst/>
          </a:prstGeom>
          <a:noFill/>
        </p:spPr>
        <p:txBody>
          <a:bodyPr wrap="square" rtlCol="0">
            <a:spAutoFit/>
          </a:bodyPr>
          <a:lstStyle/>
          <a:p>
            <a:pPr algn="r"/>
            <a:r>
              <a:rPr kumimoji="1" lang="ja-JP" altLang="en-US" sz="1200" dirty="0">
                <a:latin typeface="BIZ UDPゴシック" panose="020B0400000000000000" pitchFamily="50" charset="-128"/>
                <a:ea typeface="BIZ UDPゴシック" panose="020B0400000000000000" pitchFamily="50" charset="-128"/>
              </a:rPr>
              <a:t>・・・・・・・・・・・・・</a:t>
            </a:r>
          </a:p>
        </p:txBody>
      </p:sp>
      <p:sp>
        <p:nvSpPr>
          <p:cNvPr id="43" name="テキスト ボックス 42">
            <a:extLst>
              <a:ext uri="{FF2B5EF4-FFF2-40B4-BE49-F238E27FC236}">
                <a16:creationId xmlns:a16="http://schemas.microsoft.com/office/drawing/2014/main" id="{BE5F840D-1300-B173-A905-FC6E75B5E140}"/>
              </a:ext>
            </a:extLst>
          </p:cNvPr>
          <p:cNvSpPr txBox="1"/>
          <p:nvPr/>
        </p:nvSpPr>
        <p:spPr>
          <a:xfrm>
            <a:off x="4806407" y="2447441"/>
            <a:ext cx="678736" cy="276999"/>
          </a:xfrm>
          <a:prstGeom prst="rect">
            <a:avLst/>
          </a:prstGeom>
          <a:noFill/>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９</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44" name="テキスト ボックス 43">
            <a:extLst>
              <a:ext uri="{FF2B5EF4-FFF2-40B4-BE49-F238E27FC236}">
                <a16:creationId xmlns:a16="http://schemas.microsoft.com/office/drawing/2014/main" id="{E6A23CDA-25F5-164E-FF22-6F2CDF547E02}"/>
              </a:ext>
            </a:extLst>
          </p:cNvPr>
          <p:cNvSpPr txBox="1"/>
          <p:nvPr/>
        </p:nvSpPr>
        <p:spPr>
          <a:xfrm>
            <a:off x="1245202" y="2443509"/>
            <a:ext cx="2825211" cy="276999"/>
          </a:xfrm>
          <a:prstGeom prst="rect">
            <a:avLst/>
          </a:prstGeom>
          <a:noFill/>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教育旅行の受け入れ体制・安全対策</a:t>
            </a:r>
          </a:p>
        </p:txBody>
      </p:sp>
    </p:spTree>
    <p:extLst>
      <p:ext uri="{BB962C8B-B14F-4D97-AF65-F5344CB8AC3E}">
        <p14:creationId xmlns:p14="http://schemas.microsoft.com/office/powerpoint/2010/main" val="1086690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3F2ED7A9-EA8F-4A5F-A54D-4CBFF296816F}"/>
              </a:ext>
            </a:extLst>
          </p:cNvPr>
          <p:cNvSpPr txBox="1"/>
          <p:nvPr/>
        </p:nvSpPr>
        <p:spPr>
          <a:xfrm>
            <a:off x="452438" y="-20370"/>
            <a:ext cx="565761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モデルコース（飛行機利用＿首都圏発着　</a:t>
            </a:r>
            <a:r>
              <a:rPr kumimoji="1" lang="en-US" altLang="ja-JP"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泊</a:t>
            </a:r>
            <a:r>
              <a:rPr kumimoji="1" lang="en-US" altLang="ja-JP"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日利用）</a:t>
            </a:r>
          </a:p>
        </p:txBody>
      </p:sp>
      <p:graphicFrame>
        <p:nvGraphicFramePr>
          <p:cNvPr id="5" name="表 4">
            <a:extLst>
              <a:ext uri="{FF2B5EF4-FFF2-40B4-BE49-F238E27FC236}">
                <a16:creationId xmlns:a16="http://schemas.microsoft.com/office/drawing/2014/main" id="{FF364607-5104-48FA-B808-2E9AD91D17E9}"/>
              </a:ext>
            </a:extLst>
          </p:cNvPr>
          <p:cNvGraphicFramePr>
            <a:graphicFrameLocks noGrp="1"/>
          </p:cNvGraphicFramePr>
          <p:nvPr>
            <p:extLst>
              <p:ext uri="{D42A27DB-BD31-4B8C-83A1-F6EECF244321}">
                <p14:modId xmlns:p14="http://schemas.microsoft.com/office/powerpoint/2010/main" val="3481098119"/>
              </p:ext>
            </p:extLst>
          </p:nvPr>
        </p:nvGraphicFramePr>
        <p:xfrm>
          <a:off x="272142" y="383642"/>
          <a:ext cx="9360846" cy="2314840"/>
        </p:xfrm>
        <a:graphic>
          <a:graphicData uri="http://schemas.openxmlformats.org/drawingml/2006/table">
            <a:tbl>
              <a:tblPr firstRow="1" bandRow="1">
                <a:tableStyleId>{93296810-A885-4BE3-A3E7-6D5BEEA58F35}</a:tableStyleId>
              </a:tblPr>
              <a:tblGrid>
                <a:gridCol w="798505">
                  <a:extLst>
                    <a:ext uri="{9D8B030D-6E8A-4147-A177-3AD203B41FA5}">
                      <a16:colId xmlns:a16="http://schemas.microsoft.com/office/drawing/2014/main" val="2916848908"/>
                    </a:ext>
                  </a:extLst>
                </a:gridCol>
                <a:gridCol w="8562341">
                  <a:extLst>
                    <a:ext uri="{9D8B030D-6E8A-4147-A177-3AD203B41FA5}">
                      <a16:colId xmlns:a16="http://schemas.microsoft.com/office/drawing/2014/main" val="3007386885"/>
                    </a:ext>
                  </a:extLst>
                </a:gridCol>
              </a:tblGrid>
              <a:tr h="370840">
                <a:tc gridSpan="2">
                  <a:txBody>
                    <a:bodyPr/>
                    <a:lstStyle/>
                    <a:p>
                      <a:r>
                        <a:rPr kumimoji="1" lang="ja-JP" altLang="en-US" sz="1400" dirty="0">
                          <a:latin typeface="BIZ UDPゴシック" panose="020B0400000000000000" pitchFamily="50" charset="-128"/>
                          <a:ea typeface="BIZ UDPゴシック" panose="020B0400000000000000" pitchFamily="50" charset="-128"/>
                        </a:rPr>
                        <a:t>南部エリア</a:t>
                      </a:r>
                      <a:r>
                        <a:rPr kumimoji="1" lang="en-US" altLang="ja-JP" sz="1400" dirty="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東部エリア　</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みなみ阿波よくばり体験は１体験あたり約１クラス程度です。南部の宿泊は約</a:t>
                      </a:r>
                      <a:r>
                        <a:rPr kumimoji="1" lang="en-US" altLang="ja-JP" sz="1200" dirty="0">
                          <a:latin typeface="BIZ UDPゴシック" panose="020B0400000000000000" pitchFamily="50" charset="-128"/>
                          <a:ea typeface="BIZ UDPゴシック" panose="020B0400000000000000" pitchFamily="50" charset="-128"/>
                        </a:rPr>
                        <a:t>260</a:t>
                      </a:r>
                      <a:r>
                        <a:rPr kumimoji="1" lang="ja-JP" altLang="en-US" sz="1200" dirty="0">
                          <a:latin typeface="BIZ UDPゴシック" panose="020B0400000000000000" pitchFamily="50" charset="-128"/>
                          <a:ea typeface="BIZ UDPゴシック" panose="020B0400000000000000" pitchFamily="50" charset="-128"/>
                        </a:rPr>
                        <a:t>名（複数施設）です。</a:t>
                      </a:r>
                      <a:endParaRPr kumimoji="1" lang="ja-JP" altLang="en-US" sz="14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50000"/>
                      </a:schemeClr>
                    </a:solidFill>
                  </a:tcPr>
                </a:tc>
                <a:tc hMerge="1">
                  <a:txBody>
                    <a:bodyPr/>
                    <a:lstStyle/>
                    <a:p>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2727051"/>
                  </a:ext>
                </a:extLst>
              </a:tr>
              <a:tr h="648000">
                <a:tc>
                  <a:txBody>
                    <a:bodyPr/>
                    <a:lstStyle/>
                    <a:p>
                      <a:r>
                        <a:rPr kumimoji="1" lang="ja-JP" altLang="en-US" sz="1100" dirty="0">
                          <a:latin typeface="BIZ UDPゴシック" panose="020B0400000000000000" pitchFamily="50" charset="-128"/>
                          <a:ea typeface="BIZ UDPゴシック" panose="020B0400000000000000" pitchFamily="50" charset="-128"/>
                        </a:rPr>
                        <a:t>１日目</a:t>
                      </a:r>
                    </a:p>
                  </a:txBody>
                  <a:tcPr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kumimoji="1" lang="ja-JP" altLang="en-US" sz="1100" dirty="0">
                          <a:latin typeface="BIZ UDPゴシック" panose="020B0400000000000000" pitchFamily="50" charset="-128"/>
                          <a:ea typeface="BIZ UDPゴシック" panose="020B0400000000000000" pitchFamily="50" charset="-128"/>
                        </a:rPr>
                        <a:t>               ✈                                  🚌                                  🚌                                                           🚌</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羽田空港 ーーー 徳島阿波おどり空港　ーーー 昼食（鳴門又は徳島） ーーー  </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【SDG</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ｓを学ぶ③</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南阿波よくばり体験 </a:t>
                      </a:r>
                      <a:r>
                        <a:rPr kumimoji="1" lang="ja-JP" altLang="en-US" sz="1100" dirty="0">
                          <a:latin typeface="BIZ UDPゴシック" panose="020B0400000000000000" pitchFamily="50" charset="-128"/>
                          <a:ea typeface="BIZ UDPゴシック" panose="020B0400000000000000" pitchFamily="50" charset="-128"/>
                        </a:rPr>
                        <a:t>ーーー 南部</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              </a:t>
                      </a:r>
                      <a:r>
                        <a:rPr kumimoji="1" lang="ja-JP" altLang="en-US" sz="800" dirty="0">
                          <a:latin typeface="BIZ UDPゴシック" panose="020B0400000000000000" pitchFamily="50" charset="-128"/>
                          <a:ea typeface="BIZ UDPゴシック" panose="020B0400000000000000" pitchFamily="50" charset="-128"/>
                        </a:rPr>
                        <a:t>午前便                                                                                                              </a:t>
                      </a:r>
                      <a:r>
                        <a:rPr kumimoji="1" lang="en-US" altLang="ja-JP" sz="800" dirty="0">
                          <a:latin typeface="BIZ UDPゴシック" panose="020B0400000000000000" pitchFamily="50" charset="-128"/>
                          <a:ea typeface="BIZ UDPゴシック" panose="020B0400000000000000" pitchFamily="50" charset="-128"/>
                        </a:rPr>
                        <a:t>15:00                                                  17:30               18:00</a:t>
                      </a:r>
                      <a:endParaRPr kumimoji="1" lang="ja-JP" altLang="en-US" sz="8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813883850"/>
                  </a:ext>
                </a:extLst>
              </a:tr>
              <a:tr h="648000">
                <a:tc>
                  <a:txBody>
                    <a:bodyPr/>
                    <a:lstStyle/>
                    <a:p>
                      <a:r>
                        <a:rPr kumimoji="1" lang="ja-JP" altLang="en-US" sz="1100" dirty="0">
                          <a:latin typeface="BIZ UDPゴシック" panose="020B0400000000000000" pitchFamily="50" charset="-128"/>
                          <a:ea typeface="BIZ UDPゴシック" panose="020B0400000000000000" pitchFamily="50" charset="-128"/>
                        </a:rPr>
                        <a:t>２日目</a:t>
                      </a:r>
                    </a:p>
                  </a:txBody>
                  <a:tcPr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kumimoji="1" lang="ja-JP" altLang="en-US" sz="1100" dirty="0">
                          <a:latin typeface="BIZ UDPゴシック" panose="020B0400000000000000" pitchFamily="50" charset="-128"/>
                          <a:ea typeface="BIZ UDPゴシック" panose="020B0400000000000000" pitchFamily="50" charset="-128"/>
                        </a:rPr>
                        <a:t>         🚌                                        🚌                            🚌</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南部 ーーー </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【SDG</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ｓを学ぶ①</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上勝町 </a:t>
                      </a:r>
                      <a:r>
                        <a:rPr kumimoji="1" lang="ja-JP" altLang="en-US" sz="1100" dirty="0">
                          <a:latin typeface="BIZ UDPゴシック" panose="020B0400000000000000" pitchFamily="50" charset="-128"/>
                          <a:ea typeface="BIZ UDPゴシック" panose="020B0400000000000000" pitchFamily="50" charset="-128"/>
                        </a:rPr>
                        <a:t>ーーー </a:t>
                      </a:r>
                      <a:r>
                        <a:rPr kumimoji="1" lang="ja-JP" altLang="en-US" sz="1100" b="1" dirty="0">
                          <a:latin typeface="BIZ UDPゴシック" panose="020B0400000000000000" pitchFamily="50" charset="-128"/>
                          <a:ea typeface="BIZ UDPゴシック" panose="020B0400000000000000" pitchFamily="50" charset="-128"/>
                        </a:rPr>
                        <a:t>阿波おどり会館 </a:t>
                      </a:r>
                      <a:r>
                        <a:rPr kumimoji="1" lang="ja-JP" altLang="en-US" sz="1100" dirty="0">
                          <a:latin typeface="BIZ UDPゴシック" panose="020B0400000000000000" pitchFamily="50" charset="-128"/>
                          <a:ea typeface="BIZ UDPゴシック" panose="020B0400000000000000" pitchFamily="50" charset="-128"/>
                        </a:rPr>
                        <a:t>ーーー 鳴門市</a:t>
                      </a:r>
                      <a:endParaRPr kumimoji="1" lang="en-US" altLang="ja-JP" sz="1100" dirty="0">
                        <a:latin typeface="BIZ UDPゴシック" panose="020B0400000000000000" pitchFamily="50" charset="-128"/>
                        <a:ea typeface="BIZ UDPゴシック" panose="020B0400000000000000" pitchFamily="50" charset="-128"/>
                      </a:endParaRPr>
                    </a:p>
                    <a:p>
                      <a:r>
                        <a:rPr kumimoji="1" lang="en-US" altLang="ja-JP" sz="800" dirty="0">
                          <a:latin typeface="BIZ UDPゴシック" panose="020B0400000000000000" pitchFamily="50" charset="-128"/>
                          <a:ea typeface="BIZ UDPゴシック" panose="020B0400000000000000" pitchFamily="50" charset="-128"/>
                        </a:rPr>
                        <a:t> 8:30               10:00                          14:00              15:30          17:00              17:45</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75244162"/>
                  </a:ext>
                </a:extLst>
              </a:tr>
              <a:tr h="648000">
                <a:tc>
                  <a:txBody>
                    <a:bodyPr/>
                    <a:lstStyle/>
                    <a:p>
                      <a:r>
                        <a:rPr kumimoji="1" lang="ja-JP" altLang="en-US" sz="1100" dirty="0">
                          <a:latin typeface="BIZ UDPゴシック" panose="020B0400000000000000" pitchFamily="50" charset="-128"/>
                          <a:ea typeface="BIZ UDPゴシック" panose="020B0400000000000000" pitchFamily="50" charset="-128"/>
                        </a:rPr>
                        <a:t>３日目</a:t>
                      </a:r>
                    </a:p>
                  </a:txBody>
                  <a:tcPr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kumimoji="1" lang="ja-JP" altLang="en-US" sz="1100" dirty="0">
                          <a:latin typeface="BIZ UDPゴシック" panose="020B0400000000000000" pitchFamily="50" charset="-128"/>
                          <a:ea typeface="BIZ UDPゴシック" panose="020B0400000000000000" pitchFamily="50" charset="-128"/>
                        </a:rPr>
                        <a:t>           🚌                          🚌                         🚌                           🚌                                  ✈</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鳴門市ーーー </a:t>
                      </a:r>
                      <a:r>
                        <a:rPr kumimoji="1" lang="ja-JP" altLang="en-US" sz="1100" b="1" dirty="0">
                          <a:latin typeface="BIZ UDPゴシック" panose="020B0400000000000000" pitchFamily="50" charset="-128"/>
                          <a:ea typeface="BIZ UDPゴシック" panose="020B0400000000000000" pitchFamily="50" charset="-128"/>
                        </a:rPr>
                        <a:t>鳴門市ドイツ館 </a:t>
                      </a:r>
                      <a:r>
                        <a:rPr kumimoji="1" lang="ja-JP" altLang="en-US" sz="1100" dirty="0">
                          <a:latin typeface="BIZ UDPゴシック" panose="020B0400000000000000" pitchFamily="50" charset="-128"/>
                          <a:ea typeface="BIZ UDPゴシック" panose="020B0400000000000000" pitchFamily="50" charset="-128"/>
                        </a:rPr>
                        <a:t>ーーー 昼食（鳴門市） ーーー </a:t>
                      </a:r>
                      <a:r>
                        <a:rPr kumimoji="1" lang="ja-JP" altLang="en-US" sz="1100" b="1" dirty="0">
                          <a:latin typeface="BIZ UDPゴシック" panose="020B0400000000000000" pitchFamily="50" charset="-128"/>
                          <a:ea typeface="BIZ UDPゴシック" panose="020B0400000000000000" pitchFamily="50" charset="-128"/>
                        </a:rPr>
                        <a:t>大塚国際美術館 </a:t>
                      </a:r>
                      <a:r>
                        <a:rPr kumimoji="1" lang="ja-JP" altLang="en-US" sz="1100" dirty="0">
                          <a:latin typeface="BIZ UDPゴシック" panose="020B0400000000000000" pitchFamily="50" charset="-128"/>
                          <a:ea typeface="BIZ UDPゴシック" panose="020B0400000000000000" pitchFamily="50" charset="-128"/>
                        </a:rPr>
                        <a:t>ーーー 徳島阿波おどり空港 ーーー 羽田空港</a:t>
                      </a:r>
                      <a:endParaRPr kumimoji="1" lang="en-US" altLang="ja-JP" sz="1100" dirty="0">
                        <a:latin typeface="BIZ UDPゴシック" panose="020B0400000000000000" pitchFamily="50" charset="-128"/>
                        <a:ea typeface="BIZ UDPゴシック" panose="020B0400000000000000" pitchFamily="50" charset="-128"/>
                      </a:endParaRPr>
                    </a:p>
                    <a:p>
                      <a:r>
                        <a:rPr kumimoji="1" lang="en-US" altLang="ja-JP" sz="800" dirty="0">
                          <a:latin typeface="BIZ UDPゴシック" panose="020B0400000000000000" pitchFamily="50" charset="-128"/>
                          <a:ea typeface="BIZ UDPゴシック" panose="020B0400000000000000" pitchFamily="50" charset="-128"/>
                        </a:rPr>
                        <a:t>    8:30              9:00           10:30             11:00      12:00               12:15           14:15                                                    </a:t>
                      </a:r>
                      <a:r>
                        <a:rPr kumimoji="1" lang="ja-JP" altLang="en-US" sz="800" dirty="0">
                          <a:latin typeface="BIZ UDPゴシック" panose="020B0400000000000000" pitchFamily="50" charset="-128"/>
                          <a:ea typeface="BIZ UDPゴシック" panose="020B0400000000000000" pitchFamily="50" charset="-128"/>
                        </a:rPr>
                        <a:t>夕方以降便</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624523952"/>
                  </a:ext>
                </a:extLst>
              </a:tr>
            </a:tbl>
          </a:graphicData>
        </a:graphic>
      </p:graphicFrame>
      <p:graphicFrame>
        <p:nvGraphicFramePr>
          <p:cNvPr id="6" name="表 5">
            <a:extLst>
              <a:ext uri="{FF2B5EF4-FFF2-40B4-BE49-F238E27FC236}">
                <a16:creationId xmlns:a16="http://schemas.microsoft.com/office/drawing/2014/main" id="{FB5437E5-2540-4D71-B023-1A2F00053928}"/>
              </a:ext>
            </a:extLst>
          </p:cNvPr>
          <p:cNvGraphicFramePr>
            <a:graphicFrameLocks noGrp="1"/>
          </p:cNvGraphicFramePr>
          <p:nvPr>
            <p:extLst>
              <p:ext uri="{D42A27DB-BD31-4B8C-83A1-F6EECF244321}">
                <p14:modId xmlns:p14="http://schemas.microsoft.com/office/powerpoint/2010/main" val="1279198568"/>
              </p:ext>
            </p:extLst>
          </p:nvPr>
        </p:nvGraphicFramePr>
        <p:xfrm>
          <a:off x="272142" y="2814290"/>
          <a:ext cx="9360846" cy="2314840"/>
        </p:xfrm>
        <a:graphic>
          <a:graphicData uri="http://schemas.openxmlformats.org/drawingml/2006/table">
            <a:tbl>
              <a:tblPr firstRow="1" bandRow="1">
                <a:tableStyleId>{93296810-A885-4BE3-A3E7-6D5BEEA58F35}</a:tableStyleId>
              </a:tblPr>
              <a:tblGrid>
                <a:gridCol w="798505">
                  <a:extLst>
                    <a:ext uri="{9D8B030D-6E8A-4147-A177-3AD203B41FA5}">
                      <a16:colId xmlns:a16="http://schemas.microsoft.com/office/drawing/2014/main" val="2916848908"/>
                    </a:ext>
                  </a:extLst>
                </a:gridCol>
                <a:gridCol w="8562341">
                  <a:extLst>
                    <a:ext uri="{9D8B030D-6E8A-4147-A177-3AD203B41FA5}">
                      <a16:colId xmlns:a16="http://schemas.microsoft.com/office/drawing/2014/main" val="3007386885"/>
                    </a:ext>
                  </a:extLst>
                </a:gridCol>
              </a:tblGrid>
              <a:tr h="370840">
                <a:tc gridSpan="2">
                  <a:txBody>
                    <a:bodyPr/>
                    <a:lstStyle/>
                    <a:p>
                      <a:r>
                        <a:rPr kumimoji="1" lang="ja-JP" altLang="en-US" sz="1400" dirty="0">
                          <a:latin typeface="BIZ UDPゴシック" panose="020B0400000000000000" pitchFamily="50" charset="-128"/>
                          <a:ea typeface="BIZ UDPゴシック" panose="020B0400000000000000" pitchFamily="50" charset="-128"/>
                        </a:rPr>
                        <a:t>東部エリア</a:t>
                      </a:r>
                      <a:r>
                        <a:rPr kumimoji="1" lang="en-US" altLang="ja-JP" sz="1400" dirty="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西部エリア　</a:t>
                      </a:r>
                      <a:r>
                        <a:rPr kumimoji="1" lang="en-US" altLang="ja-JP" sz="1200" dirty="0">
                          <a:latin typeface="BIZ UDPゴシック" panose="020B0400000000000000" pitchFamily="50" charset="-128"/>
                          <a:ea typeface="BIZ UDPゴシック" panose="020B0400000000000000" pitchFamily="50" charset="-128"/>
                        </a:rPr>
                        <a:t>※60</a:t>
                      </a:r>
                      <a:r>
                        <a:rPr kumimoji="1" lang="ja-JP" altLang="en-US" sz="1200" dirty="0">
                          <a:latin typeface="BIZ UDPゴシック" panose="020B0400000000000000" pitchFamily="50" charset="-128"/>
                          <a:ea typeface="BIZ UDPゴシック" panose="020B0400000000000000" pitchFamily="50" charset="-128"/>
                        </a:rPr>
                        <a:t>名のコースになります。藍染体験と施設見学を入れ替えるようになります。</a:t>
                      </a:r>
                      <a:endParaRPr kumimoji="1" lang="ja-JP" altLang="en-US" sz="14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50000"/>
                      </a:schemeClr>
                    </a:solidFill>
                  </a:tcPr>
                </a:tc>
                <a:tc hMerge="1">
                  <a:txBody>
                    <a:bodyPr/>
                    <a:lstStyle/>
                    <a:p>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2727051"/>
                  </a:ext>
                </a:extLst>
              </a:tr>
              <a:tr h="648000">
                <a:tc>
                  <a:txBody>
                    <a:bodyPr/>
                    <a:lstStyle/>
                    <a:p>
                      <a:r>
                        <a:rPr kumimoji="1" lang="ja-JP" altLang="en-US" sz="1100" dirty="0">
                          <a:latin typeface="BIZ UDPゴシック" panose="020B0400000000000000" pitchFamily="50" charset="-128"/>
                          <a:ea typeface="BIZ UDPゴシック" panose="020B0400000000000000" pitchFamily="50" charset="-128"/>
                        </a:rPr>
                        <a:t>１日目</a:t>
                      </a:r>
                    </a:p>
                  </a:txBody>
                  <a:tcPr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kumimoji="1" lang="ja-JP" altLang="en-US" sz="1100" dirty="0">
                          <a:latin typeface="BIZ UDPゴシック" panose="020B0400000000000000" pitchFamily="50" charset="-128"/>
                          <a:ea typeface="BIZ UDPゴシック" panose="020B0400000000000000" pitchFamily="50" charset="-128"/>
                        </a:rPr>
                        <a:t>               ✈                                 🚌                                         🚌</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羽田空港 ーーー 徳島阿波おどり空港 ーーー </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【SDG</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ｓを学ぶ①</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上勝町 </a:t>
                      </a:r>
                      <a:r>
                        <a:rPr kumimoji="1" lang="ja-JP" altLang="en-US" sz="1100" dirty="0">
                          <a:latin typeface="BIZ UDPゴシック" panose="020B0400000000000000" pitchFamily="50" charset="-128"/>
                          <a:ea typeface="BIZ UDPゴシック" panose="020B0400000000000000" pitchFamily="50" charset="-128"/>
                        </a:rPr>
                        <a:t>ーーー 徳島市内</a:t>
                      </a:r>
                      <a:endParaRPr kumimoji="1" lang="en-US" altLang="ja-JP" sz="1100" dirty="0">
                        <a:latin typeface="BIZ UDPゴシック" panose="020B0400000000000000" pitchFamily="50" charset="-128"/>
                        <a:ea typeface="BIZ UDPゴシック" panose="020B0400000000000000" pitchFamily="50" charset="-128"/>
                      </a:endParaRPr>
                    </a:p>
                    <a:p>
                      <a:r>
                        <a:rPr kumimoji="1" lang="en-US" altLang="ja-JP" sz="800" dirty="0">
                          <a:latin typeface="BIZ UDPゴシック" panose="020B0400000000000000" pitchFamily="50" charset="-128"/>
                          <a:ea typeface="BIZ UDPゴシック" panose="020B0400000000000000" pitchFamily="50" charset="-128"/>
                        </a:rPr>
                        <a:t>                  </a:t>
                      </a:r>
                      <a:r>
                        <a:rPr kumimoji="1" lang="ja-JP" altLang="en-US" sz="800" dirty="0">
                          <a:latin typeface="BIZ UDPゴシック" panose="020B0400000000000000" pitchFamily="50" charset="-128"/>
                          <a:ea typeface="BIZ UDPゴシック" panose="020B0400000000000000" pitchFamily="50" charset="-128"/>
                        </a:rPr>
                        <a:t> 午前便                                                       </a:t>
                      </a:r>
                      <a:r>
                        <a:rPr kumimoji="1" lang="en-US" altLang="ja-JP" sz="800" dirty="0">
                          <a:latin typeface="BIZ UDPゴシック" panose="020B0400000000000000" pitchFamily="50" charset="-128"/>
                          <a:ea typeface="BIZ UDPゴシック" panose="020B0400000000000000" pitchFamily="50" charset="-128"/>
                        </a:rPr>
                        <a:t>13:00                            17:30             18:30</a:t>
                      </a:r>
                      <a:endParaRPr kumimoji="1" lang="ja-JP" altLang="en-US" sz="8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813883850"/>
                  </a:ext>
                </a:extLst>
              </a:tr>
              <a:tr h="648000">
                <a:tc>
                  <a:txBody>
                    <a:bodyPr/>
                    <a:lstStyle/>
                    <a:p>
                      <a:r>
                        <a:rPr kumimoji="1" lang="ja-JP" altLang="en-US" sz="1100" dirty="0">
                          <a:latin typeface="BIZ UDPゴシック" panose="020B0400000000000000" pitchFamily="50" charset="-128"/>
                          <a:ea typeface="BIZ UDPゴシック" panose="020B0400000000000000" pitchFamily="50" charset="-128"/>
                        </a:rPr>
                        <a:t>２日目</a:t>
                      </a:r>
                    </a:p>
                  </a:txBody>
                  <a:tcPr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rPr>
                        <a:t>            🚌                                                    🚙</a:t>
                      </a:r>
                      <a:r>
                        <a:rPr kumimoji="1" lang="ja-JP" altLang="en-US" sz="800" dirty="0">
                          <a:latin typeface="BIZ UDPゴシック" panose="020B0400000000000000" pitchFamily="50" charset="-128"/>
                          <a:ea typeface="BIZ UDPゴシック" panose="020B0400000000000000" pitchFamily="50" charset="-128"/>
                        </a:rPr>
                        <a:t>（各家庭の車で移動）</a:t>
                      </a:r>
                      <a:endParaRPr kumimoji="1" lang="en-US" altLang="ja-JP" sz="8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rPr>
                        <a:t>徳島市 ーーー </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【SDG</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ｓを学ぶ②</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 そらの郷山里物語 </a:t>
                      </a:r>
                      <a:r>
                        <a:rPr kumimoji="1" lang="ja-JP" altLang="en-US" sz="1100" dirty="0">
                          <a:latin typeface="BIZ UDPゴシック" panose="020B0400000000000000" pitchFamily="50" charset="-128"/>
                          <a:ea typeface="BIZ UDPゴシック" panose="020B0400000000000000" pitchFamily="50" charset="-128"/>
                        </a:rPr>
                        <a:t>ーーー 民泊</a:t>
                      </a:r>
                      <a:endParaRPr kumimoji="1" lang="en-US" altLang="ja-JP" sz="11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a:latin typeface="BIZ UDPゴシック" panose="020B0400000000000000" pitchFamily="50" charset="-128"/>
                          <a:ea typeface="BIZ UDPゴシック" panose="020B0400000000000000" pitchFamily="50" charset="-128"/>
                        </a:rPr>
                        <a:t>     8:30               9:30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75244162"/>
                  </a:ext>
                </a:extLst>
              </a:tr>
              <a:tr h="648000">
                <a:tc>
                  <a:txBody>
                    <a:bodyPr/>
                    <a:lstStyle/>
                    <a:p>
                      <a:r>
                        <a:rPr kumimoji="1" lang="ja-JP" altLang="en-US" sz="1100" dirty="0">
                          <a:latin typeface="BIZ UDPゴシック" panose="020B0400000000000000" pitchFamily="50" charset="-128"/>
                          <a:ea typeface="BIZ UDPゴシック" panose="020B0400000000000000" pitchFamily="50" charset="-128"/>
                        </a:rPr>
                        <a:t>３日目</a:t>
                      </a:r>
                    </a:p>
                  </a:txBody>
                  <a:tcPr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kumimoji="1" lang="ja-JP" altLang="en-US" sz="1100" dirty="0">
                          <a:latin typeface="BIZ UDPゴシック" panose="020B0400000000000000" pitchFamily="50" charset="-128"/>
                          <a:ea typeface="BIZ UDPゴシック" panose="020B0400000000000000" pitchFamily="50" charset="-128"/>
                        </a:rPr>
                        <a:t>　　　　 🚌                           🚌                         🚌                               🚌                                 ✈</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民泊 ーーー </a:t>
                      </a:r>
                      <a:r>
                        <a:rPr kumimoji="1" lang="ja-JP" altLang="en-US" sz="1100" b="1" dirty="0">
                          <a:latin typeface="BIZ UDPゴシック" panose="020B0400000000000000" pitchFamily="50" charset="-128"/>
                          <a:ea typeface="BIZ UDPゴシック" panose="020B0400000000000000" pitchFamily="50" charset="-128"/>
                        </a:rPr>
                        <a:t>うだつの町並み </a:t>
                      </a:r>
                      <a:r>
                        <a:rPr kumimoji="1" lang="ja-JP" altLang="en-US" sz="1100" dirty="0">
                          <a:latin typeface="BIZ UDPゴシック" panose="020B0400000000000000" pitchFamily="50" charset="-128"/>
                          <a:ea typeface="BIZ UDPゴシック" panose="020B0400000000000000" pitchFamily="50" charset="-128"/>
                        </a:rPr>
                        <a:t>ーーー 昼食（美馬市） ーーー </a:t>
                      </a:r>
                      <a:r>
                        <a:rPr kumimoji="1" lang="ja-JP" altLang="en-US" sz="1100" b="1" dirty="0">
                          <a:latin typeface="BIZ UDPゴシック" panose="020B0400000000000000" pitchFamily="50" charset="-128"/>
                          <a:ea typeface="BIZ UDPゴシック" panose="020B0400000000000000" pitchFamily="50" charset="-128"/>
                        </a:rPr>
                        <a:t>技の館（藍染体験） </a:t>
                      </a:r>
                      <a:r>
                        <a:rPr kumimoji="1" lang="ja-JP" altLang="en-US" sz="1100" dirty="0">
                          <a:latin typeface="BIZ UDPゴシック" panose="020B0400000000000000" pitchFamily="50" charset="-128"/>
                          <a:ea typeface="BIZ UDPゴシック" panose="020B0400000000000000" pitchFamily="50" charset="-128"/>
                        </a:rPr>
                        <a:t>ーーー 徳島阿波おどり空港 ーーー 羽田空港</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800" dirty="0">
                          <a:latin typeface="BIZ UDPゴシック" panose="020B0400000000000000" pitchFamily="50" charset="-128"/>
                          <a:ea typeface="BIZ UDPゴシック" panose="020B0400000000000000" pitchFamily="50" charset="-128"/>
                        </a:rPr>
                        <a:t>　　　　　　　　　　　 </a:t>
                      </a:r>
                      <a:r>
                        <a:rPr kumimoji="1" lang="en-US" altLang="ja-JP" sz="800" dirty="0">
                          <a:latin typeface="BIZ UDPゴシック" panose="020B0400000000000000" pitchFamily="50" charset="-128"/>
                          <a:ea typeface="BIZ UDPゴシック" panose="020B0400000000000000" pitchFamily="50" charset="-128"/>
                        </a:rPr>
                        <a:t>9:30           10:30              11:00      </a:t>
                      </a:r>
                      <a:r>
                        <a:rPr kumimoji="1" lang="en-US" altLang="ja-JP" sz="800" dirty="0">
                          <a:solidFill>
                            <a:schemeClr val="tx1"/>
                          </a:solidFill>
                          <a:latin typeface="BIZ UDPゴシック" panose="020B0400000000000000" pitchFamily="50" charset="-128"/>
                          <a:ea typeface="BIZ UDPゴシック" panose="020B0400000000000000" pitchFamily="50" charset="-128"/>
                        </a:rPr>
                        <a:t>12:00              12:45                14:15                                                   </a:t>
                      </a:r>
                      <a:r>
                        <a:rPr kumimoji="1" lang="ja-JP" altLang="en-US" sz="800" dirty="0">
                          <a:latin typeface="BIZ UDPゴシック" panose="020B0400000000000000" pitchFamily="50" charset="-128"/>
                          <a:ea typeface="BIZ UDPゴシック" panose="020B0400000000000000" pitchFamily="50" charset="-128"/>
                        </a:rPr>
                        <a:t>夕方以降便</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624523952"/>
                  </a:ext>
                </a:extLst>
              </a:tr>
            </a:tbl>
          </a:graphicData>
        </a:graphic>
      </p:graphicFrame>
      <p:graphicFrame>
        <p:nvGraphicFramePr>
          <p:cNvPr id="2" name="表 1">
            <a:extLst>
              <a:ext uri="{FF2B5EF4-FFF2-40B4-BE49-F238E27FC236}">
                <a16:creationId xmlns:a16="http://schemas.microsoft.com/office/drawing/2014/main" id="{9709AB77-28D9-4EA3-819E-0E17ACA359D9}"/>
              </a:ext>
            </a:extLst>
          </p:cNvPr>
          <p:cNvGraphicFramePr>
            <a:graphicFrameLocks noGrp="1"/>
          </p:cNvGraphicFramePr>
          <p:nvPr>
            <p:extLst>
              <p:ext uri="{D42A27DB-BD31-4B8C-83A1-F6EECF244321}">
                <p14:modId xmlns:p14="http://schemas.microsoft.com/office/powerpoint/2010/main" val="3819215713"/>
              </p:ext>
            </p:extLst>
          </p:nvPr>
        </p:nvGraphicFramePr>
        <p:xfrm>
          <a:off x="270697" y="5244937"/>
          <a:ext cx="9360844" cy="1375995"/>
        </p:xfrm>
        <a:graphic>
          <a:graphicData uri="http://schemas.openxmlformats.org/drawingml/2006/table">
            <a:tbl>
              <a:tblPr firstRow="1" bandRow="1">
                <a:tableStyleId>{5C22544A-7EE6-4342-B048-85BDC9FD1C3A}</a:tableStyleId>
              </a:tblPr>
              <a:tblGrid>
                <a:gridCol w="1310573">
                  <a:extLst>
                    <a:ext uri="{9D8B030D-6E8A-4147-A177-3AD203B41FA5}">
                      <a16:colId xmlns:a16="http://schemas.microsoft.com/office/drawing/2014/main" val="2739578409"/>
                    </a:ext>
                  </a:extLst>
                </a:gridCol>
                <a:gridCol w="3549751">
                  <a:extLst>
                    <a:ext uri="{9D8B030D-6E8A-4147-A177-3AD203B41FA5}">
                      <a16:colId xmlns:a16="http://schemas.microsoft.com/office/drawing/2014/main" val="2550690737"/>
                    </a:ext>
                  </a:extLst>
                </a:gridCol>
                <a:gridCol w="1125130">
                  <a:extLst>
                    <a:ext uri="{9D8B030D-6E8A-4147-A177-3AD203B41FA5}">
                      <a16:colId xmlns:a16="http://schemas.microsoft.com/office/drawing/2014/main" val="2010402652"/>
                    </a:ext>
                  </a:extLst>
                </a:gridCol>
                <a:gridCol w="1125130">
                  <a:extLst>
                    <a:ext uri="{9D8B030D-6E8A-4147-A177-3AD203B41FA5}">
                      <a16:colId xmlns:a16="http://schemas.microsoft.com/office/drawing/2014/main" val="2207996417"/>
                    </a:ext>
                  </a:extLst>
                </a:gridCol>
                <a:gridCol w="1125130">
                  <a:extLst>
                    <a:ext uri="{9D8B030D-6E8A-4147-A177-3AD203B41FA5}">
                      <a16:colId xmlns:a16="http://schemas.microsoft.com/office/drawing/2014/main" val="2043683928"/>
                    </a:ext>
                  </a:extLst>
                </a:gridCol>
                <a:gridCol w="1125130">
                  <a:extLst>
                    <a:ext uri="{9D8B030D-6E8A-4147-A177-3AD203B41FA5}">
                      <a16:colId xmlns:a16="http://schemas.microsoft.com/office/drawing/2014/main" val="1401629608"/>
                    </a:ext>
                  </a:extLst>
                </a:gridCol>
              </a:tblGrid>
              <a:tr h="294856">
                <a:tc rowSpan="2" gridSpan="2">
                  <a:txBody>
                    <a:bodyPr/>
                    <a:lstStyle/>
                    <a:p>
                      <a:pPr algn="ctr"/>
                      <a:r>
                        <a:rPr kumimoji="1" lang="ja-JP" altLang="en-US" sz="1200" dirty="0">
                          <a:latin typeface="BIZ UDPゴシック" panose="020B0400000000000000" pitchFamily="50" charset="-128"/>
                          <a:ea typeface="BIZ UDPゴシック" panose="020B0400000000000000" pitchFamily="50" charset="-128"/>
                        </a:rPr>
                        <a:t>航空情報（予定機材）</a:t>
                      </a:r>
                    </a:p>
                  </a:txBody>
                  <a:tcPr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rowSpan="2" hMerge="1">
                  <a:txBody>
                    <a:bodyPr/>
                    <a:lstStyle/>
                    <a:p>
                      <a:pPr algn="ctr"/>
                      <a:endParaRPr kumimoji="1" lang="ja-JP" altLang="en-US" sz="1200" dirty="0">
                        <a:latin typeface="BIZ UDPゴシック" panose="020B0400000000000000" pitchFamily="50" charset="-128"/>
                        <a:ea typeface="BIZ UDPゴシック" panose="020B0400000000000000" pitchFamily="50" charset="-128"/>
                      </a:endParaRPr>
                    </a:p>
                  </a:txBody>
                  <a:tcPr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gridSpan="2">
                  <a:txBody>
                    <a:bodyPr/>
                    <a:lstStyle/>
                    <a:p>
                      <a:pPr algn="ctr"/>
                      <a:r>
                        <a:rPr kumimoji="1" lang="ja-JP" altLang="en-US" sz="1200" dirty="0">
                          <a:latin typeface="BIZ UDPゴシック" panose="020B0400000000000000" pitchFamily="50" charset="-128"/>
                          <a:ea typeface="BIZ UDPゴシック" panose="020B0400000000000000" pitchFamily="50" charset="-128"/>
                        </a:rPr>
                        <a:t>羽田⇒徳島（約</a:t>
                      </a:r>
                      <a:r>
                        <a:rPr kumimoji="1" lang="en-US" altLang="ja-JP" sz="1200" dirty="0">
                          <a:latin typeface="BIZ UDPゴシック" panose="020B0400000000000000" pitchFamily="50" charset="-128"/>
                          <a:ea typeface="BIZ UDPゴシック" panose="020B0400000000000000" pitchFamily="50" charset="-128"/>
                        </a:rPr>
                        <a:t>75</a:t>
                      </a:r>
                      <a:r>
                        <a:rPr kumimoji="1" lang="ja-JP" altLang="en-US" sz="1200" dirty="0">
                          <a:latin typeface="BIZ UDPゴシック" panose="020B0400000000000000" pitchFamily="50" charset="-128"/>
                          <a:ea typeface="BIZ UDPゴシック" panose="020B0400000000000000" pitchFamily="50" charset="-128"/>
                        </a:rPr>
                        <a:t>分）</a:t>
                      </a:r>
                    </a:p>
                  </a:txBody>
                  <a:tcPr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hMerge="1">
                  <a:txBody>
                    <a:bodyPr/>
                    <a:lstStyle/>
                    <a:p>
                      <a:endParaRPr kumimoji="1" lang="ja-JP" altLang="en-US" dirty="0"/>
                    </a:p>
                  </a:txBody>
                  <a:tcPr/>
                </a:tc>
                <a:tc gridSpan="2">
                  <a:txBody>
                    <a:bodyPr/>
                    <a:lstStyle/>
                    <a:p>
                      <a:pPr algn="ctr"/>
                      <a:r>
                        <a:rPr kumimoji="1" lang="ja-JP" altLang="en-US" sz="1200" dirty="0">
                          <a:latin typeface="BIZ UDPゴシック" panose="020B0400000000000000" pitchFamily="50" charset="-128"/>
                          <a:ea typeface="BIZ UDPゴシック" panose="020B0400000000000000" pitchFamily="50" charset="-128"/>
                        </a:rPr>
                        <a:t>徳島⇒羽田（約</a:t>
                      </a:r>
                      <a:r>
                        <a:rPr kumimoji="1" lang="en-US" altLang="ja-JP" sz="1200" dirty="0">
                          <a:latin typeface="BIZ UDPゴシック" panose="020B0400000000000000" pitchFamily="50" charset="-128"/>
                          <a:ea typeface="BIZ UDPゴシック" panose="020B0400000000000000" pitchFamily="50" charset="-128"/>
                        </a:rPr>
                        <a:t>80</a:t>
                      </a:r>
                      <a:r>
                        <a:rPr kumimoji="1" lang="ja-JP" altLang="en-US" sz="1200" dirty="0">
                          <a:latin typeface="BIZ UDPゴシック" panose="020B0400000000000000" pitchFamily="50" charset="-128"/>
                          <a:ea typeface="BIZ UDPゴシック" panose="020B0400000000000000" pitchFamily="50" charset="-128"/>
                        </a:rPr>
                        <a:t>分）</a:t>
                      </a:r>
                    </a:p>
                  </a:txBody>
                  <a:tcPr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hMerge="1">
                  <a:txBody>
                    <a:bodyPr/>
                    <a:lstStyle/>
                    <a:p>
                      <a:endParaRPr kumimoji="1" lang="ja-JP" altLang="en-US" dirty="0"/>
                    </a:p>
                  </a:txBody>
                  <a:tcPr/>
                </a:tc>
                <a:extLst>
                  <a:ext uri="{0D108BD9-81ED-4DB2-BD59-A6C34878D82A}">
                    <a16:rowId xmlns:a16="http://schemas.microsoft.com/office/drawing/2014/main" val="1423239046"/>
                  </a:ext>
                </a:extLst>
              </a:tr>
              <a:tr h="294856">
                <a:tc gridSpan="2" vMerge="1">
                  <a:txBody>
                    <a:bodyPr/>
                    <a:lstStyle/>
                    <a:p>
                      <a:endParaRPr kumimoji="1" lang="ja-JP" altLang="en-US" dirty="0"/>
                    </a:p>
                  </a:txBody>
                  <a:tcPr/>
                </a:tc>
                <a:tc hMerge="1" vMerge="1">
                  <a:txBody>
                    <a:bodyPr/>
                    <a:lstStyle/>
                    <a:p>
                      <a:pPr algn="ctr"/>
                      <a:endParaRPr kumimoji="1" lang="ja-JP" altLang="en-US" sz="1200" b="1" dirty="0">
                        <a:solidFill>
                          <a:schemeClr val="bg1"/>
                        </a:solidFill>
                        <a:latin typeface="BIZ UDPゴシック" panose="020B0400000000000000" pitchFamily="50" charset="-128"/>
                        <a:ea typeface="BIZ UDPゴシック" panose="020B0400000000000000" pitchFamily="50" charset="-128"/>
                      </a:endParaRPr>
                    </a:p>
                  </a:txBody>
                  <a:tcPr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午前</a:t>
                      </a:r>
                    </a:p>
                  </a:txBody>
                  <a:tcPr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午後</a:t>
                      </a:r>
                    </a:p>
                  </a:txBody>
                  <a:tcPr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午前</a:t>
                      </a:r>
                    </a:p>
                  </a:txBody>
                  <a:tcPr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午後</a:t>
                      </a:r>
                    </a:p>
                  </a:txBody>
                  <a:tcPr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442307892"/>
                  </a:ext>
                </a:extLst>
              </a:tr>
              <a:tr h="491427">
                <a:tc>
                  <a:txBody>
                    <a:bodyPr/>
                    <a:lstStyle/>
                    <a:p>
                      <a:pPr algn="ctr"/>
                      <a:r>
                        <a:rPr kumimoji="1" lang="ja-JP" altLang="en-US" sz="1200" dirty="0">
                          <a:latin typeface="BIZ UDPゴシック" panose="020B0400000000000000" pitchFamily="50" charset="-128"/>
                          <a:ea typeface="BIZ UDPゴシック" panose="020B0400000000000000" pitchFamily="50" charset="-128"/>
                        </a:rPr>
                        <a:t>日本航空　</a:t>
                      </a:r>
                    </a:p>
                  </a:txBody>
                  <a:tcPr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kern="1200" dirty="0">
                          <a:solidFill>
                            <a:schemeClr val="dk1"/>
                          </a:solidFill>
                          <a:effectLst/>
                          <a:latin typeface="BIZ UDPゴシック" panose="020B0400000000000000" pitchFamily="50" charset="-128"/>
                          <a:ea typeface="BIZ UDPゴシック" panose="020B0400000000000000" pitchFamily="50" charset="-128"/>
                          <a:cs typeface="+mn-cs"/>
                        </a:rPr>
                        <a:t>・ボーイング</a:t>
                      </a:r>
                      <a:r>
                        <a:rPr kumimoji="1" lang="en-US" altLang="ja-JP" sz="1200" b="1" i="0" kern="1200" dirty="0">
                          <a:solidFill>
                            <a:schemeClr val="dk1"/>
                          </a:solidFill>
                          <a:effectLst/>
                          <a:latin typeface="BIZ UDPゴシック" panose="020B0400000000000000" pitchFamily="50" charset="-128"/>
                          <a:ea typeface="BIZ UDPゴシック" panose="020B0400000000000000" pitchFamily="50" charset="-128"/>
                          <a:cs typeface="+mn-cs"/>
                        </a:rPr>
                        <a:t>737-800</a:t>
                      </a:r>
                      <a:r>
                        <a:rPr kumimoji="1" lang="ja-JP" altLang="en-US" sz="1200" b="1" i="0" kern="1200" dirty="0">
                          <a:solidFill>
                            <a:schemeClr val="dk1"/>
                          </a:solidFill>
                          <a:effectLst/>
                          <a:latin typeface="BIZ UDPゴシック" panose="020B0400000000000000" pitchFamily="50" charset="-128"/>
                          <a:ea typeface="BIZ UDPゴシック" panose="020B0400000000000000" pitchFamily="50" charset="-128"/>
                          <a:cs typeface="+mn-cs"/>
                        </a:rPr>
                        <a:t>（総座席数</a:t>
                      </a:r>
                      <a:r>
                        <a:rPr kumimoji="1" lang="en-US" altLang="ja-JP" sz="1200" b="1" i="0" kern="1200" dirty="0">
                          <a:solidFill>
                            <a:schemeClr val="dk1"/>
                          </a:solidFill>
                          <a:effectLst/>
                          <a:latin typeface="BIZ UDPゴシック" panose="020B0400000000000000" pitchFamily="50" charset="-128"/>
                          <a:ea typeface="BIZ UDPゴシック" panose="020B0400000000000000" pitchFamily="50" charset="-128"/>
                          <a:cs typeface="+mn-cs"/>
                        </a:rPr>
                        <a:t>165</a:t>
                      </a:r>
                      <a:r>
                        <a:rPr kumimoji="1" lang="ja-JP" altLang="en-US" sz="1200" b="1" i="0" kern="1200" dirty="0">
                          <a:solidFill>
                            <a:schemeClr val="dk1"/>
                          </a:solidFill>
                          <a:effectLst/>
                          <a:latin typeface="BIZ UDPゴシック" panose="020B0400000000000000" pitchFamily="50" charset="-128"/>
                          <a:ea typeface="BIZ UDPゴシック" panose="020B0400000000000000" pitchFamily="50" charset="-128"/>
                          <a:cs typeface="+mn-cs"/>
                        </a:rPr>
                        <a:t>席）</a:t>
                      </a:r>
                      <a:endParaRPr kumimoji="1" lang="en-US" altLang="ja-JP" sz="1200" b="1" i="0" kern="1200" dirty="0">
                        <a:solidFill>
                          <a:schemeClr val="dk1"/>
                        </a:solidFill>
                        <a:effectLst/>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kern="1200" dirty="0">
                          <a:solidFill>
                            <a:schemeClr val="dk1"/>
                          </a:solidFill>
                          <a:effectLst/>
                          <a:latin typeface="BIZ UDPゴシック" panose="020B0400000000000000" pitchFamily="50" charset="-128"/>
                          <a:ea typeface="BIZ UDPゴシック" panose="020B0400000000000000" pitchFamily="50" charset="-128"/>
                          <a:cs typeface="+mn-cs"/>
                        </a:rPr>
                        <a:t>・ボーイング</a:t>
                      </a:r>
                      <a:r>
                        <a:rPr kumimoji="1" lang="en-US" altLang="ja-JP" sz="1200" b="1" i="0" kern="1200" dirty="0">
                          <a:solidFill>
                            <a:schemeClr val="dk1"/>
                          </a:solidFill>
                          <a:effectLst/>
                          <a:latin typeface="BIZ UDPゴシック" panose="020B0400000000000000" pitchFamily="50" charset="-128"/>
                          <a:ea typeface="BIZ UDPゴシック" panose="020B0400000000000000" pitchFamily="50" charset="-128"/>
                          <a:cs typeface="+mn-cs"/>
                        </a:rPr>
                        <a:t>767-300ER</a:t>
                      </a:r>
                      <a:r>
                        <a:rPr kumimoji="1" lang="ja-JP" altLang="en-US" sz="1200" b="1" i="0" kern="1200" dirty="0">
                          <a:solidFill>
                            <a:schemeClr val="dk1"/>
                          </a:solidFill>
                          <a:effectLst/>
                          <a:latin typeface="BIZ UDPゴシック" panose="020B0400000000000000" pitchFamily="50" charset="-128"/>
                          <a:ea typeface="BIZ UDPゴシック" panose="020B0400000000000000" pitchFamily="50" charset="-128"/>
                          <a:cs typeface="+mn-cs"/>
                        </a:rPr>
                        <a:t>（総座席数</a:t>
                      </a:r>
                      <a:r>
                        <a:rPr kumimoji="1" lang="en-US" altLang="ja-JP" sz="1200" b="1" i="0" kern="1200" dirty="0">
                          <a:solidFill>
                            <a:schemeClr val="dk1"/>
                          </a:solidFill>
                          <a:effectLst/>
                          <a:latin typeface="BIZ UDPゴシック" panose="020B0400000000000000" pitchFamily="50" charset="-128"/>
                          <a:ea typeface="BIZ UDPゴシック" panose="020B0400000000000000" pitchFamily="50" charset="-128"/>
                          <a:cs typeface="+mn-cs"/>
                        </a:rPr>
                        <a:t>252</a:t>
                      </a:r>
                      <a:r>
                        <a:rPr kumimoji="1" lang="ja-JP" altLang="en-US" sz="1200" b="1" i="0" kern="1200" dirty="0">
                          <a:solidFill>
                            <a:schemeClr val="dk1"/>
                          </a:solidFill>
                          <a:effectLst/>
                          <a:latin typeface="BIZ UDPゴシック" panose="020B0400000000000000" pitchFamily="50" charset="-128"/>
                          <a:ea typeface="BIZ UDPゴシック" panose="020B0400000000000000" pitchFamily="50" charset="-128"/>
                          <a:cs typeface="+mn-cs"/>
                        </a:rPr>
                        <a:t>席）</a:t>
                      </a:r>
                      <a:endParaRPr kumimoji="1" lang="en-US" altLang="ja-JP" sz="1200" b="1" i="0" kern="1200" dirty="0">
                        <a:solidFill>
                          <a:schemeClr val="dk1"/>
                        </a:solidFill>
                        <a:effectLst/>
                        <a:latin typeface="BIZ UDPゴシック" panose="020B0400000000000000" pitchFamily="50" charset="-128"/>
                        <a:ea typeface="BIZ UDPゴシック" panose="020B0400000000000000" pitchFamily="50" charset="-128"/>
                        <a:cs typeface="+mn-cs"/>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200" dirty="0">
                          <a:latin typeface="BIZ UDPゴシック" panose="020B0400000000000000" pitchFamily="50" charset="-128"/>
                          <a:ea typeface="BIZ UDPゴシック" panose="020B0400000000000000" pitchFamily="50" charset="-128"/>
                        </a:rPr>
                        <a:t>２本</a:t>
                      </a:r>
                      <a:endParaRPr kumimoji="1" lang="en-US" altLang="ja-JP" sz="1200" dirty="0">
                        <a:latin typeface="BIZ UDPゴシック" panose="020B0400000000000000" pitchFamily="50" charset="-128"/>
                        <a:ea typeface="BIZ UDPゴシック" panose="020B0400000000000000" pitchFamily="50" charset="-128"/>
                      </a:endParaRPr>
                    </a:p>
                  </a:txBody>
                  <a:tcPr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200" dirty="0">
                          <a:latin typeface="BIZ UDPゴシック" panose="020B0400000000000000" pitchFamily="50" charset="-128"/>
                          <a:ea typeface="BIZ UDPゴシック" panose="020B0400000000000000" pitchFamily="50" charset="-128"/>
                        </a:rPr>
                        <a:t>４本</a:t>
                      </a:r>
                    </a:p>
                  </a:txBody>
                  <a:tcPr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200" dirty="0">
                          <a:latin typeface="BIZ UDPゴシック" panose="020B0400000000000000" pitchFamily="50" charset="-128"/>
                          <a:ea typeface="BIZ UDPゴシック" panose="020B0400000000000000" pitchFamily="50" charset="-128"/>
                        </a:rPr>
                        <a:t>２本</a:t>
                      </a:r>
                    </a:p>
                  </a:txBody>
                  <a:tcPr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200" dirty="0">
                          <a:latin typeface="BIZ UDPゴシック" panose="020B0400000000000000" pitchFamily="50" charset="-128"/>
                          <a:ea typeface="BIZ UDPゴシック" panose="020B0400000000000000" pitchFamily="50" charset="-128"/>
                        </a:rPr>
                        <a:t>４本</a:t>
                      </a:r>
                    </a:p>
                  </a:txBody>
                  <a:tcPr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1186125"/>
                  </a:ext>
                </a:extLst>
              </a:tr>
              <a:tr h="294856">
                <a:tc>
                  <a:txBody>
                    <a:bodyPr/>
                    <a:lstStyle/>
                    <a:p>
                      <a:pPr algn="ctr"/>
                      <a:r>
                        <a:rPr kumimoji="1" lang="ja-JP" altLang="en-US" sz="1200" dirty="0">
                          <a:latin typeface="BIZ UDPゴシック" panose="020B0400000000000000" pitchFamily="50" charset="-128"/>
                          <a:ea typeface="BIZ UDPゴシック" panose="020B0400000000000000" pitchFamily="50" charset="-128"/>
                        </a:rPr>
                        <a:t>全日空</a:t>
                      </a:r>
                    </a:p>
                  </a:txBody>
                  <a:tcPr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kern="1200" dirty="0">
                          <a:solidFill>
                            <a:schemeClr val="dk1"/>
                          </a:solidFill>
                          <a:effectLst/>
                          <a:latin typeface="BIZ UDPゴシック" panose="020B0400000000000000" pitchFamily="50" charset="-128"/>
                          <a:ea typeface="BIZ UDPゴシック" panose="020B0400000000000000" pitchFamily="50" charset="-128"/>
                          <a:cs typeface="+mn-cs"/>
                        </a:rPr>
                        <a:t>・ボーイング</a:t>
                      </a:r>
                      <a:r>
                        <a:rPr kumimoji="1" lang="en-US" altLang="ja-JP" sz="1200" b="1" i="0" kern="1200" dirty="0">
                          <a:solidFill>
                            <a:schemeClr val="dk1"/>
                          </a:solidFill>
                          <a:effectLst/>
                          <a:latin typeface="BIZ UDPゴシック" panose="020B0400000000000000" pitchFamily="50" charset="-128"/>
                          <a:ea typeface="BIZ UDPゴシック" panose="020B0400000000000000" pitchFamily="50" charset="-128"/>
                          <a:cs typeface="+mn-cs"/>
                        </a:rPr>
                        <a:t>737-800</a:t>
                      </a:r>
                      <a:r>
                        <a:rPr kumimoji="1" lang="ja-JP" altLang="en-US" sz="1200" b="1" i="0" kern="1200" dirty="0">
                          <a:solidFill>
                            <a:schemeClr val="dk1"/>
                          </a:solidFill>
                          <a:effectLst/>
                          <a:latin typeface="BIZ UDPゴシック" panose="020B0400000000000000" pitchFamily="50" charset="-128"/>
                          <a:ea typeface="BIZ UDPゴシック" panose="020B0400000000000000" pitchFamily="50" charset="-128"/>
                          <a:cs typeface="+mn-cs"/>
                        </a:rPr>
                        <a:t>（総座席数</a:t>
                      </a:r>
                      <a:r>
                        <a:rPr kumimoji="1" lang="en-US" altLang="ja-JP" sz="1200" b="1" i="0" kern="1200" dirty="0">
                          <a:solidFill>
                            <a:schemeClr val="dk1"/>
                          </a:solidFill>
                          <a:effectLst/>
                          <a:latin typeface="BIZ UDPゴシック" panose="020B0400000000000000" pitchFamily="50" charset="-128"/>
                          <a:ea typeface="BIZ UDPゴシック" panose="020B0400000000000000" pitchFamily="50" charset="-128"/>
                          <a:cs typeface="+mn-cs"/>
                        </a:rPr>
                        <a:t>165</a:t>
                      </a:r>
                      <a:r>
                        <a:rPr kumimoji="1" lang="ja-JP" altLang="en-US" sz="1200" b="1" i="0" kern="1200" dirty="0">
                          <a:solidFill>
                            <a:schemeClr val="dk1"/>
                          </a:solidFill>
                          <a:effectLst/>
                          <a:latin typeface="BIZ UDPゴシック" panose="020B0400000000000000" pitchFamily="50" charset="-128"/>
                          <a:ea typeface="BIZ UDPゴシック" panose="020B0400000000000000" pitchFamily="50" charset="-128"/>
                          <a:cs typeface="+mn-cs"/>
                        </a:rPr>
                        <a:t>席）</a:t>
                      </a:r>
                      <a:endParaRPr kumimoji="1" lang="en-US" altLang="ja-JP" sz="1200" b="1" i="0" kern="1200" dirty="0">
                        <a:solidFill>
                          <a:schemeClr val="dk1"/>
                        </a:solidFill>
                        <a:effectLst/>
                        <a:latin typeface="BIZ UDPゴシック" panose="020B0400000000000000" pitchFamily="50" charset="-128"/>
                        <a:ea typeface="BIZ UDPゴシック" panose="020B0400000000000000" pitchFamily="50" charset="-128"/>
                        <a:cs typeface="+mn-cs"/>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200" dirty="0">
                          <a:latin typeface="BIZ UDPゴシック" panose="020B0400000000000000" pitchFamily="50" charset="-128"/>
                          <a:ea typeface="BIZ UDPゴシック" panose="020B0400000000000000" pitchFamily="50" charset="-128"/>
                        </a:rPr>
                        <a:t>1</a:t>
                      </a:r>
                      <a:r>
                        <a:rPr kumimoji="1" lang="ja-JP" altLang="en-US" sz="1200" dirty="0">
                          <a:latin typeface="BIZ UDPゴシック" panose="020B0400000000000000" pitchFamily="50" charset="-128"/>
                          <a:ea typeface="BIZ UDPゴシック" panose="020B0400000000000000" pitchFamily="50" charset="-128"/>
                        </a:rPr>
                        <a:t>本</a:t>
                      </a:r>
                    </a:p>
                  </a:txBody>
                  <a:tcPr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200" dirty="0">
                          <a:latin typeface="BIZ UDPゴシック" panose="020B0400000000000000" pitchFamily="50" charset="-128"/>
                          <a:ea typeface="BIZ UDPゴシック" panose="020B0400000000000000" pitchFamily="50" charset="-128"/>
                        </a:rPr>
                        <a:t>２本</a:t>
                      </a:r>
                    </a:p>
                  </a:txBody>
                  <a:tcPr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200" dirty="0">
                          <a:latin typeface="BIZ UDPゴシック" panose="020B0400000000000000" pitchFamily="50" charset="-128"/>
                          <a:ea typeface="BIZ UDPゴシック" panose="020B0400000000000000" pitchFamily="50" charset="-128"/>
                        </a:rPr>
                        <a:t>１本</a:t>
                      </a:r>
                    </a:p>
                  </a:txBody>
                  <a:tcPr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200" dirty="0">
                          <a:latin typeface="BIZ UDPゴシック" panose="020B0400000000000000" pitchFamily="50" charset="-128"/>
                          <a:ea typeface="BIZ UDPゴシック" panose="020B0400000000000000" pitchFamily="50" charset="-128"/>
                        </a:rPr>
                        <a:t>2</a:t>
                      </a:r>
                      <a:r>
                        <a:rPr kumimoji="1" lang="ja-JP" altLang="en-US" sz="1200" dirty="0">
                          <a:latin typeface="BIZ UDPゴシック" panose="020B0400000000000000" pitchFamily="50" charset="-128"/>
                          <a:ea typeface="BIZ UDPゴシック" panose="020B0400000000000000" pitchFamily="50" charset="-128"/>
                        </a:rPr>
                        <a:t>本</a:t>
                      </a:r>
                    </a:p>
                  </a:txBody>
                  <a:tcPr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440956"/>
                  </a:ext>
                </a:extLst>
              </a:tr>
            </a:tbl>
          </a:graphicData>
        </a:graphic>
      </p:graphicFrame>
      <p:sp>
        <p:nvSpPr>
          <p:cNvPr id="8" name="テキスト ボックス 7">
            <a:extLst>
              <a:ext uri="{FF2B5EF4-FFF2-40B4-BE49-F238E27FC236}">
                <a16:creationId xmlns:a16="http://schemas.microsoft.com/office/drawing/2014/main" id="{BF428E86-0C94-43C6-8A47-600590F08D18}"/>
              </a:ext>
            </a:extLst>
          </p:cNvPr>
          <p:cNvSpPr txBox="1"/>
          <p:nvPr/>
        </p:nvSpPr>
        <p:spPr>
          <a:xfrm>
            <a:off x="7158565" y="3548280"/>
            <a:ext cx="2357968" cy="584775"/>
          </a:xfrm>
          <a:prstGeom prst="rect">
            <a:avLst/>
          </a:prstGeom>
          <a:solidFill>
            <a:schemeClr val="accent4">
              <a:lumMod val="40000"/>
              <a:lumOff val="60000"/>
            </a:schemeClr>
          </a:solidFill>
          <a:ln w="12700">
            <a:solidFill>
              <a:schemeClr val="tx1"/>
            </a:solidFill>
          </a:ln>
        </p:spPr>
        <p:txBody>
          <a:bodyPr wrap="square" rtlCol="0">
            <a:spAutoFit/>
          </a:bodyPr>
          <a:lstStyle/>
          <a:p>
            <a:pPr algn="ct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ポイント</a:t>
            </a:r>
            <a:r>
              <a:rPr kumimoji="1" lang="en-US" altLang="ja-JP" sz="1100" dirty="0">
                <a:latin typeface="BIZ UDPゴシック" panose="020B0400000000000000" pitchFamily="50" charset="-128"/>
                <a:ea typeface="BIZ UDPゴシック" panose="020B0400000000000000" pitchFamily="50" charset="-128"/>
              </a:rPr>
              <a:t>】</a:t>
            </a:r>
          </a:p>
          <a:p>
            <a:r>
              <a:rPr kumimoji="1" lang="ja-JP" altLang="en-US" sz="1050" dirty="0">
                <a:latin typeface="BIZ UDPゴシック" panose="020B0400000000000000" pitchFamily="50" charset="-128"/>
                <a:ea typeface="BIZ UDPゴシック" panose="020B0400000000000000" pitchFamily="50" charset="-128"/>
              </a:rPr>
              <a:t>教育旅行で人気の「民泊」と「上勝町」を訪ねるコースです。</a:t>
            </a:r>
          </a:p>
        </p:txBody>
      </p:sp>
      <p:sp>
        <p:nvSpPr>
          <p:cNvPr id="10" name="テキスト ボックス 9">
            <a:extLst>
              <a:ext uri="{FF2B5EF4-FFF2-40B4-BE49-F238E27FC236}">
                <a16:creationId xmlns:a16="http://schemas.microsoft.com/office/drawing/2014/main" id="{8540C363-04C0-479E-BF1F-8CF54F41F253}"/>
              </a:ext>
            </a:extLst>
          </p:cNvPr>
          <p:cNvSpPr txBox="1"/>
          <p:nvPr/>
        </p:nvSpPr>
        <p:spPr>
          <a:xfrm>
            <a:off x="6786031" y="1435750"/>
            <a:ext cx="2730502" cy="584775"/>
          </a:xfrm>
          <a:prstGeom prst="rect">
            <a:avLst/>
          </a:prstGeom>
          <a:solidFill>
            <a:schemeClr val="accent4">
              <a:lumMod val="40000"/>
              <a:lumOff val="60000"/>
            </a:schemeClr>
          </a:solidFill>
          <a:ln w="12700">
            <a:solidFill>
              <a:schemeClr val="tx1"/>
            </a:solidFill>
          </a:ln>
        </p:spPr>
        <p:txBody>
          <a:bodyPr wrap="square" rtlCol="0">
            <a:spAutoFit/>
          </a:bodyPr>
          <a:lstStyle/>
          <a:p>
            <a:pPr algn="ct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ポイント</a:t>
            </a:r>
            <a:r>
              <a:rPr kumimoji="1" lang="en-US" altLang="ja-JP" sz="1100" dirty="0">
                <a:latin typeface="BIZ UDPゴシック" panose="020B0400000000000000" pitchFamily="50" charset="-128"/>
                <a:ea typeface="BIZ UDPゴシック" panose="020B0400000000000000" pitchFamily="50" charset="-128"/>
              </a:rPr>
              <a:t>】</a:t>
            </a:r>
          </a:p>
          <a:p>
            <a:r>
              <a:rPr kumimoji="1" lang="ja-JP" altLang="en-US" sz="1050" dirty="0">
                <a:latin typeface="BIZ UDPゴシック" panose="020B0400000000000000" pitchFamily="50" charset="-128"/>
                <a:ea typeface="BIZ UDPゴシック" panose="020B0400000000000000" pitchFamily="50" charset="-128"/>
              </a:rPr>
              <a:t>南部で体験、阿波踊り鑑賞、大塚国際美術館と徳島ならではを楽しめるコースです。</a:t>
            </a:r>
          </a:p>
        </p:txBody>
      </p:sp>
    </p:spTree>
    <p:extLst>
      <p:ext uri="{BB962C8B-B14F-4D97-AF65-F5344CB8AC3E}">
        <p14:creationId xmlns:p14="http://schemas.microsoft.com/office/powerpoint/2010/main" val="4248697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1D3E9C5F-236E-EFA9-68AB-3EE79EAE3837}"/>
              </a:ext>
            </a:extLst>
          </p:cNvPr>
          <p:cNvGraphicFramePr>
            <a:graphicFrameLocks noGrp="1"/>
          </p:cNvGraphicFramePr>
          <p:nvPr>
            <p:extLst>
              <p:ext uri="{D42A27DB-BD31-4B8C-83A1-F6EECF244321}">
                <p14:modId xmlns:p14="http://schemas.microsoft.com/office/powerpoint/2010/main" val="3763285288"/>
              </p:ext>
            </p:extLst>
          </p:nvPr>
        </p:nvGraphicFramePr>
        <p:xfrm>
          <a:off x="119992" y="379585"/>
          <a:ext cx="9666014" cy="2623712"/>
        </p:xfrm>
        <a:graphic>
          <a:graphicData uri="http://schemas.openxmlformats.org/drawingml/2006/table">
            <a:tbl>
              <a:tblPr firstRow="1" bandRow="1">
                <a:tableStyleId>{0505E3EF-67EA-436B-97B2-0124C06EBD24}</a:tableStyleId>
              </a:tblPr>
              <a:tblGrid>
                <a:gridCol w="371075">
                  <a:extLst>
                    <a:ext uri="{9D8B030D-6E8A-4147-A177-3AD203B41FA5}">
                      <a16:colId xmlns:a16="http://schemas.microsoft.com/office/drawing/2014/main" val="4069043572"/>
                    </a:ext>
                  </a:extLst>
                </a:gridCol>
                <a:gridCol w="601133">
                  <a:extLst>
                    <a:ext uri="{9D8B030D-6E8A-4147-A177-3AD203B41FA5}">
                      <a16:colId xmlns:a16="http://schemas.microsoft.com/office/drawing/2014/main" val="2947228972"/>
                    </a:ext>
                  </a:extLst>
                </a:gridCol>
                <a:gridCol w="2031387">
                  <a:extLst>
                    <a:ext uri="{9D8B030D-6E8A-4147-A177-3AD203B41FA5}">
                      <a16:colId xmlns:a16="http://schemas.microsoft.com/office/drawing/2014/main" val="306853094"/>
                    </a:ext>
                  </a:extLst>
                </a:gridCol>
                <a:gridCol w="1292723">
                  <a:extLst>
                    <a:ext uri="{9D8B030D-6E8A-4147-A177-3AD203B41FA5}">
                      <a16:colId xmlns:a16="http://schemas.microsoft.com/office/drawing/2014/main" val="1954794152"/>
                    </a:ext>
                  </a:extLst>
                </a:gridCol>
                <a:gridCol w="643081">
                  <a:extLst>
                    <a:ext uri="{9D8B030D-6E8A-4147-A177-3AD203B41FA5}">
                      <a16:colId xmlns:a16="http://schemas.microsoft.com/office/drawing/2014/main" val="4262775082"/>
                    </a:ext>
                  </a:extLst>
                </a:gridCol>
                <a:gridCol w="682454">
                  <a:extLst>
                    <a:ext uri="{9D8B030D-6E8A-4147-A177-3AD203B41FA5}">
                      <a16:colId xmlns:a16="http://schemas.microsoft.com/office/drawing/2014/main" val="362860249"/>
                    </a:ext>
                  </a:extLst>
                </a:gridCol>
                <a:gridCol w="756344">
                  <a:extLst>
                    <a:ext uri="{9D8B030D-6E8A-4147-A177-3AD203B41FA5}">
                      <a16:colId xmlns:a16="http://schemas.microsoft.com/office/drawing/2014/main" val="1586161771"/>
                    </a:ext>
                  </a:extLst>
                </a:gridCol>
                <a:gridCol w="766052">
                  <a:extLst>
                    <a:ext uri="{9D8B030D-6E8A-4147-A177-3AD203B41FA5}">
                      <a16:colId xmlns:a16="http://schemas.microsoft.com/office/drawing/2014/main" val="489694730"/>
                    </a:ext>
                  </a:extLst>
                </a:gridCol>
                <a:gridCol w="721827">
                  <a:extLst>
                    <a:ext uri="{9D8B030D-6E8A-4147-A177-3AD203B41FA5}">
                      <a16:colId xmlns:a16="http://schemas.microsoft.com/office/drawing/2014/main" val="1790966951"/>
                    </a:ext>
                  </a:extLst>
                </a:gridCol>
                <a:gridCol w="1799938">
                  <a:extLst>
                    <a:ext uri="{9D8B030D-6E8A-4147-A177-3AD203B41FA5}">
                      <a16:colId xmlns:a16="http://schemas.microsoft.com/office/drawing/2014/main" val="2349675529"/>
                    </a:ext>
                  </a:extLst>
                </a:gridCol>
              </a:tblGrid>
              <a:tr h="284233">
                <a:tc>
                  <a:txBody>
                    <a:bodyPr/>
                    <a:lstStyle/>
                    <a:p>
                      <a:pPr algn="ctr"/>
                      <a:endParaRPr kumimoji="1" lang="en-US" altLang="ja-JP" sz="1000" dirty="0">
                        <a:solidFill>
                          <a:schemeClr val="bg1"/>
                        </a:solidFill>
                      </a:endParaRP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a:r>
                        <a:rPr kumimoji="1" lang="ja-JP" altLang="en-US" sz="800" b="1" dirty="0">
                          <a:solidFill>
                            <a:schemeClr val="tx1"/>
                          </a:solidFill>
                          <a:latin typeface="BIZ UDPゴシック" panose="020B0400000000000000" pitchFamily="50" charset="-128"/>
                          <a:ea typeface="BIZ UDPゴシック" panose="020B0400000000000000" pitchFamily="50" charset="-128"/>
                        </a:rPr>
                        <a:t>地域</a:t>
                      </a:r>
                      <a:endParaRPr kumimoji="1" lang="en-US" altLang="ja-JP" sz="800" b="1" dirty="0">
                        <a:solidFill>
                          <a:schemeClr val="tx1"/>
                        </a:solidFill>
                        <a:latin typeface="BIZ UDPゴシック" panose="020B0400000000000000" pitchFamily="50" charset="-128"/>
                        <a:ea typeface="BIZ UDPゴシック" panose="020B0400000000000000" pitchFamily="50" charset="-128"/>
                      </a:endParaRP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a:r>
                        <a:rPr kumimoji="1" lang="ja-JP" altLang="en-US" sz="800" b="1" dirty="0">
                          <a:solidFill>
                            <a:schemeClr val="tx1"/>
                          </a:solidFill>
                          <a:latin typeface="BIZ UDPゴシック" panose="020B0400000000000000" pitchFamily="50" charset="-128"/>
                          <a:ea typeface="BIZ UDPゴシック" panose="020B0400000000000000" pitchFamily="50" charset="-128"/>
                        </a:rPr>
                        <a:t>宿泊施設名</a:t>
                      </a:r>
                    </a:p>
                  </a:txBody>
                  <a:tcPr anchor="ct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marL="0" marR="0" lvl="0" indent="0" algn="ctr" rtl="0">
                        <a:spcBef>
                          <a:spcPts val="0"/>
                        </a:spcBef>
                        <a:spcAft>
                          <a:spcPts val="0"/>
                        </a:spcAft>
                        <a:buNone/>
                      </a:pPr>
                      <a:r>
                        <a:rPr lang="ja-JP" altLang="en-US" sz="800" b="1" dirty="0">
                          <a:solidFill>
                            <a:schemeClr val="dk1"/>
                          </a:solidFill>
                          <a:latin typeface="BIZ UDPゴシック" panose="020B0400000000000000" pitchFamily="50" charset="-128"/>
                          <a:ea typeface="BIZ UDPゴシック" panose="020B0400000000000000" pitchFamily="50" charset="-128"/>
                          <a:cs typeface="Arial"/>
                          <a:sym typeface="Arial"/>
                        </a:rPr>
                        <a:t>連絡先</a:t>
                      </a:r>
                      <a:endParaRPr lang="ja-JP" altLang="en-US" sz="8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a:r>
                        <a:rPr kumimoji="1" lang="ja-JP" altLang="en-US" sz="800" b="1" dirty="0">
                          <a:solidFill>
                            <a:schemeClr val="tx1"/>
                          </a:solidFill>
                          <a:latin typeface="BIZ UDPゴシック" panose="020B0400000000000000" pitchFamily="50" charset="-128"/>
                          <a:ea typeface="BIZ UDPゴシック" panose="020B0400000000000000" pitchFamily="50" charset="-128"/>
                        </a:rPr>
                        <a:t>提供可能室数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a:r>
                        <a:rPr kumimoji="1" lang="ja-JP" altLang="en-US" sz="800" b="1" dirty="0">
                          <a:solidFill>
                            <a:schemeClr val="tx1"/>
                          </a:solidFill>
                          <a:latin typeface="BIZ UDPゴシック" panose="020B0400000000000000" pitchFamily="50" charset="-128"/>
                          <a:ea typeface="BIZ UDPゴシック" panose="020B0400000000000000" pitchFamily="50" charset="-128"/>
                        </a:rPr>
                        <a:t>最大受入</a:t>
                      </a:r>
                      <a:endParaRPr kumimoji="1" lang="en-US" altLang="ja-JP" sz="8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800" b="1" dirty="0">
                          <a:solidFill>
                            <a:schemeClr val="tx1"/>
                          </a:solidFill>
                          <a:latin typeface="BIZ UDPゴシック" panose="020B0400000000000000" pitchFamily="50" charset="-128"/>
                          <a:ea typeface="BIZ UDPゴシック" panose="020B0400000000000000" pitchFamily="50" charset="-128"/>
                        </a:rPr>
                        <a:t>人数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a:r>
                        <a:rPr kumimoji="1" lang="ja-JP" altLang="en-US" sz="800" b="1" dirty="0">
                          <a:solidFill>
                            <a:schemeClr val="tx1"/>
                          </a:solidFill>
                          <a:latin typeface="BIZ UDPゴシック" panose="020B0400000000000000" pitchFamily="50" charset="-128"/>
                          <a:ea typeface="BIZ UDPゴシック" panose="020B0400000000000000" pitchFamily="50" charset="-128"/>
                        </a:rPr>
                        <a:t>部屋タイプ</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marL="0" marR="0" lvl="0" indent="0" algn="ctr" rtl="0">
                        <a:spcBef>
                          <a:spcPts val="0"/>
                        </a:spcBef>
                        <a:spcAft>
                          <a:spcPts val="0"/>
                        </a:spcAft>
                        <a:buNone/>
                      </a:pPr>
                      <a:r>
                        <a:rPr lang="ja-JP" sz="800" b="1" dirty="0">
                          <a:solidFill>
                            <a:schemeClr val="dk1"/>
                          </a:solidFill>
                          <a:latin typeface="BIZ UDPゴシック" panose="020B0400000000000000" pitchFamily="50" charset="-128"/>
                          <a:ea typeface="BIZ UDPゴシック" panose="020B0400000000000000" pitchFamily="50" charset="-128"/>
                          <a:cs typeface="Arial"/>
                          <a:sym typeface="Arial"/>
                        </a:rPr>
                        <a:t>貸切</a:t>
                      </a:r>
                      <a:endParaRPr sz="800"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marL="0" marR="0" lvl="0" indent="0" algn="ctr" rtl="0">
                        <a:spcBef>
                          <a:spcPts val="0"/>
                        </a:spcBef>
                        <a:spcAft>
                          <a:spcPts val="0"/>
                        </a:spcAft>
                        <a:buNone/>
                      </a:pPr>
                      <a:r>
                        <a:rPr lang="ja-JP" sz="800" b="1" dirty="0">
                          <a:solidFill>
                            <a:schemeClr val="dk1"/>
                          </a:solidFill>
                          <a:latin typeface="BIZ UDPゴシック" panose="020B0400000000000000" pitchFamily="50" charset="-128"/>
                          <a:ea typeface="BIZ UDPゴシック" panose="020B0400000000000000" pitchFamily="50" charset="-128"/>
                          <a:cs typeface="Arial"/>
                          <a:sym typeface="Arial"/>
                        </a:rPr>
                        <a:t>昼食のみ</a:t>
                      </a:r>
                      <a:endParaRPr sz="800" b="1" dirty="0">
                        <a:solidFill>
                          <a:schemeClr val="dk1"/>
                        </a:solidFill>
                        <a:latin typeface="BIZ UDPゴシック" panose="020B0400000000000000" pitchFamily="50" charset="-128"/>
                        <a:ea typeface="BIZ UDPゴシック" panose="020B0400000000000000" pitchFamily="50" charset="-128"/>
                        <a:cs typeface="Arial"/>
                        <a:sym typeface="Arial"/>
                      </a:endParaRPr>
                    </a:p>
                    <a:p>
                      <a:pPr marL="0" marR="0" lvl="0" indent="0" algn="ctr" rtl="0">
                        <a:spcBef>
                          <a:spcPts val="0"/>
                        </a:spcBef>
                        <a:spcAft>
                          <a:spcPts val="0"/>
                        </a:spcAft>
                        <a:buNone/>
                      </a:pPr>
                      <a:r>
                        <a:rPr lang="ja-JP" sz="800" b="1" dirty="0">
                          <a:solidFill>
                            <a:schemeClr val="dk1"/>
                          </a:solidFill>
                          <a:latin typeface="BIZ UDPゴシック" panose="020B0400000000000000" pitchFamily="50" charset="-128"/>
                          <a:ea typeface="BIZ UDPゴシック" panose="020B0400000000000000" pitchFamily="50" charset="-128"/>
                          <a:cs typeface="Arial"/>
                          <a:sym typeface="Arial"/>
                        </a:rPr>
                        <a:t>利用</a:t>
                      </a:r>
                      <a:endParaRPr sz="800"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a:r>
                        <a:rPr kumimoji="1" lang="ja-JP" altLang="en-US" sz="800" b="1" dirty="0">
                          <a:solidFill>
                            <a:schemeClr val="tx1"/>
                          </a:solidFill>
                          <a:latin typeface="BIZ UDPゴシック" panose="020B0400000000000000" pitchFamily="50" charset="-128"/>
                          <a:ea typeface="BIZ UDPゴシック" panose="020B0400000000000000" pitchFamily="50" charset="-128"/>
                        </a:rPr>
                        <a:t>食事場所</a:t>
                      </a:r>
                    </a:p>
                  </a:txBody>
                  <a:tcPr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25203115"/>
                  </a:ext>
                </a:extLst>
              </a:tr>
              <a:tr h="413852">
                <a:tc rowSpan="6">
                  <a:txBody>
                    <a:bodyPr/>
                    <a:lstStyle/>
                    <a:p>
                      <a:pPr algn="ctr"/>
                      <a:r>
                        <a:rPr kumimoji="1" lang="ja-JP" altLang="en-US" sz="1400" b="1" dirty="0">
                          <a:solidFill>
                            <a:schemeClr val="bg1"/>
                          </a:solidFill>
                          <a:latin typeface="BIZ UDPゴシック" panose="020B0400000000000000" pitchFamily="50" charset="-128"/>
                          <a:ea typeface="BIZ UDPゴシック" panose="020B0400000000000000" pitchFamily="50" charset="-128"/>
                        </a:rPr>
                        <a:t>東</a:t>
                      </a:r>
                      <a:endParaRPr kumimoji="1" lang="en-US" altLang="ja-JP" sz="1400" b="1" dirty="0">
                        <a:solidFill>
                          <a:schemeClr val="bg1"/>
                        </a:solidFill>
                        <a:latin typeface="BIZ UDPゴシック" panose="020B0400000000000000" pitchFamily="50" charset="-128"/>
                        <a:ea typeface="BIZ UDPゴシック" panose="020B0400000000000000" pitchFamily="50" charset="-128"/>
                      </a:endParaRPr>
                    </a:p>
                    <a:p>
                      <a:pPr algn="ctr"/>
                      <a:endParaRPr kumimoji="1" lang="en-US" altLang="ja-JP" sz="1400" b="1"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400" b="1" dirty="0">
                          <a:solidFill>
                            <a:schemeClr val="bg1"/>
                          </a:solidFill>
                          <a:latin typeface="BIZ UDPゴシック" panose="020B0400000000000000" pitchFamily="50" charset="-128"/>
                          <a:ea typeface="BIZ UDPゴシック" panose="020B0400000000000000" pitchFamily="50" charset="-128"/>
                        </a:rPr>
                        <a:t>部</a:t>
                      </a:r>
                      <a:endParaRPr kumimoji="1" lang="ja-JP" altLang="en-US" sz="1400" b="1" dirty="0"/>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solidFill>
                      <a:srgbClr val="FF66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徳島市</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rgbClr val="F8CBAD"/>
                    </a:solidFill>
                  </a:tcPr>
                </a:tc>
                <a:tc>
                  <a:txBody>
                    <a:bodyPr/>
                    <a:lstStyle/>
                    <a:p>
                      <a:r>
                        <a:rPr kumimoji="1" lang="en-US" altLang="ja-JP" sz="1100" b="1" dirty="0">
                          <a:solidFill>
                            <a:schemeClr val="tx1"/>
                          </a:solidFill>
                          <a:latin typeface="BIZ UDPゴシック" panose="020B0400000000000000" pitchFamily="50" charset="-128"/>
                          <a:ea typeface="BIZ UDPゴシック" panose="020B0400000000000000" pitchFamily="50" charset="-128"/>
                        </a:rPr>
                        <a:t>JR</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ホテルクレメント徳島</a:t>
                      </a:r>
                    </a:p>
                  </a:txBody>
                  <a:tcPr anchor="ct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kumimoji="1" lang="en-US" altLang="ja-JP" sz="900" b="0" dirty="0">
                          <a:solidFill>
                            <a:schemeClr val="tx1"/>
                          </a:solidFill>
                          <a:latin typeface="BIZ UDPゴシック" panose="020B0400000000000000" pitchFamily="50" charset="-128"/>
                          <a:ea typeface="BIZ UDPゴシック" panose="020B0400000000000000" pitchFamily="50" charset="-128"/>
                        </a:rPr>
                        <a:t>088-656-3111</a:t>
                      </a:r>
                      <a:endParaRPr kumimoji="1" lang="ja-JP" altLang="en-US" sz="9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ー</a:t>
                      </a: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100</a:t>
                      </a: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名</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洋室　</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不可</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対応可</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chemeClr val="dk1"/>
                        </a:buClr>
                        <a:buSzPts val="800"/>
                        <a:buFont typeface="Arial"/>
                        <a:buNone/>
                      </a:pPr>
                      <a:r>
                        <a:rPr lang="ja-JP" sz="800" b="0" dirty="0">
                          <a:solidFill>
                            <a:schemeClr val="dk1"/>
                          </a:solidFill>
                          <a:latin typeface="BIZ UDPゴシック" panose="020B0400000000000000" pitchFamily="50" charset="-128"/>
                          <a:ea typeface="BIZ UDPゴシック" panose="020B0400000000000000" pitchFamily="50" charset="-128"/>
                          <a:cs typeface="Arial"/>
                          <a:sym typeface="Arial"/>
                        </a:rPr>
                        <a:t>宴会場・レストラン（バイキング）</a:t>
                      </a:r>
                      <a:endParaRPr sz="8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487311473"/>
                  </a:ext>
                </a:extLst>
              </a:tr>
              <a:tr h="374668">
                <a:tc vMerge="1">
                  <a:txBody>
                    <a:bodyPr/>
                    <a:lstStyle/>
                    <a:p>
                      <a:endParaRPr dirty="0"/>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rgbClr val="FF6600"/>
                    </a:solidFill>
                  </a:tcPr>
                </a:tc>
                <a:tc>
                  <a:txBody>
                    <a:bodyPr/>
                    <a:lstStyle/>
                    <a:p>
                      <a:pPr algn="ctr"/>
                      <a:r>
                        <a:rPr kumimoji="1" lang="ja-JP" altLang="en-US" sz="1000" b="0" dirty="0">
                          <a:solidFill>
                            <a:schemeClr val="tx1"/>
                          </a:solidFill>
                          <a:latin typeface="BIZ UDPゴシック" panose="020B0400000000000000" pitchFamily="50" charset="-128"/>
                          <a:ea typeface="BIZ UDPゴシック" panose="020B0400000000000000" pitchFamily="50" charset="-128"/>
                        </a:rPr>
                        <a:t>徳島市</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8CBAD"/>
                    </a:solidFill>
                  </a:tcPr>
                </a:tc>
                <a:tc>
                  <a:txBody>
                    <a:bodyPr/>
                    <a:lstStyle/>
                    <a:p>
                      <a:r>
                        <a:rPr kumimoji="1" lang="ja-JP" altLang="en-US" sz="1100" b="1" dirty="0">
                          <a:solidFill>
                            <a:schemeClr val="tx1"/>
                          </a:solidFill>
                          <a:latin typeface="BIZ UDPゴシック" panose="020B0400000000000000" pitchFamily="50" charset="-128"/>
                          <a:ea typeface="BIZ UDPゴシック" panose="020B0400000000000000" pitchFamily="50" charset="-128"/>
                        </a:rPr>
                        <a:t>ホテルサンシャイン徳島</a:t>
                      </a:r>
                    </a:p>
                  </a:txBody>
                  <a:tcPr anchor="ct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kumimoji="1" lang="en-US" altLang="ja-JP" sz="900" b="0" dirty="0">
                          <a:solidFill>
                            <a:schemeClr val="tx1"/>
                          </a:solidFill>
                          <a:latin typeface="BIZ UDPゴシック" panose="020B0400000000000000" pitchFamily="50" charset="-128"/>
                          <a:ea typeface="BIZ UDPゴシック" panose="020B0400000000000000" pitchFamily="50" charset="-128"/>
                        </a:rPr>
                        <a:t>088-622-2333</a:t>
                      </a:r>
                      <a:endParaRPr kumimoji="1" lang="ja-JP" altLang="en-US" sz="9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80室</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160</a:t>
                      </a: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名</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洋室・和室</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フロア</a:t>
                      </a: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p>
                      <a:pPr marL="0" marR="0" lvl="0" indent="0" algn="ct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貸切可※</a:t>
                      </a: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対応可</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chemeClr val="dk1"/>
                        </a:buClr>
                        <a:buSzPts val="800"/>
                        <a:buFont typeface="Arial"/>
                        <a:buNone/>
                      </a:pPr>
                      <a:r>
                        <a:rPr lang="ja-JP" sz="800" b="0" dirty="0">
                          <a:solidFill>
                            <a:schemeClr val="dk1"/>
                          </a:solidFill>
                          <a:latin typeface="BIZ UDPゴシック" panose="020B0400000000000000" pitchFamily="50" charset="-128"/>
                          <a:ea typeface="BIZ UDPゴシック" panose="020B0400000000000000" pitchFamily="50" charset="-128"/>
                          <a:cs typeface="Arial"/>
                          <a:sym typeface="Arial"/>
                        </a:rPr>
                        <a:t>洋室宴会場</a:t>
                      </a:r>
                      <a:r>
                        <a:rPr lang="ja-JP" sz="700" b="0" dirty="0">
                          <a:solidFill>
                            <a:schemeClr val="dk1"/>
                          </a:solidFill>
                          <a:latin typeface="BIZ UDPゴシック" panose="020B0400000000000000" pitchFamily="50" charset="-128"/>
                          <a:ea typeface="BIZ UDPゴシック" panose="020B0400000000000000" pitchFamily="50" charset="-128"/>
                          <a:cs typeface="Arial"/>
                          <a:sym typeface="Arial"/>
                        </a:rPr>
                        <a:t>（椅子・テーブル/和食・洋食セット）</a:t>
                      </a:r>
                      <a:endParaRPr sz="700" b="0" dirty="0">
                        <a:solidFill>
                          <a:schemeClr val="dk1"/>
                        </a:solidFill>
                        <a:latin typeface="BIZ UDPゴシック" panose="020B0400000000000000" pitchFamily="50" charset="-128"/>
                        <a:ea typeface="BIZ UDPゴシック" panose="020B0400000000000000" pitchFamily="50" charset="-128"/>
                        <a:cs typeface="Arial"/>
                        <a:sym typeface="Arial"/>
                      </a:endParaRPr>
                    </a:p>
                    <a:p>
                      <a:pPr marL="0" marR="0" lvl="0" indent="0" algn="l" rtl="0">
                        <a:lnSpc>
                          <a:spcPct val="100000"/>
                        </a:lnSpc>
                        <a:spcBef>
                          <a:spcPts val="0"/>
                        </a:spcBef>
                        <a:spcAft>
                          <a:spcPts val="0"/>
                        </a:spcAft>
                        <a:buClr>
                          <a:schemeClr val="dk1"/>
                        </a:buClr>
                        <a:buSzPts val="800"/>
                        <a:buFont typeface="Arial"/>
                        <a:buNone/>
                      </a:pPr>
                      <a:r>
                        <a:rPr lang="ja-JP" sz="800" b="0" dirty="0">
                          <a:solidFill>
                            <a:schemeClr val="dk1"/>
                          </a:solidFill>
                          <a:latin typeface="BIZ UDPゴシック" panose="020B0400000000000000" pitchFamily="50" charset="-128"/>
                          <a:ea typeface="BIZ UDPゴシック" panose="020B0400000000000000" pitchFamily="50" charset="-128"/>
                          <a:cs typeface="Arial"/>
                          <a:sym typeface="Arial"/>
                        </a:rPr>
                        <a:t>和室宴会場</a:t>
                      </a:r>
                      <a:r>
                        <a:rPr lang="ja-JP" sz="700" b="0" dirty="0">
                          <a:solidFill>
                            <a:schemeClr val="dk1"/>
                          </a:solidFill>
                          <a:latin typeface="BIZ UDPゴシック" panose="020B0400000000000000" pitchFamily="50" charset="-128"/>
                          <a:ea typeface="BIZ UDPゴシック" panose="020B0400000000000000" pitchFamily="50" charset="-128"/>
                          <a:cs typeface="Arial"/>
                          <a:sym typeface="Arial"/>
                        </a:rPr>
                        <a:t>（お膳・畳/和食・洋食セット）</a:t>
                      </a:r>
                      <a:endParaRPr sz="7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18706083"/>
                  </a:ext>
                </a:extLst>
              </a:tr>
              <a:tr h="310072">
                <a:tc vMerge="1">
                  <a:txBody>
                    <a:bodyPr/>
                    <a:lstStyle/>
                    <a:p>
                      <a:endParaRPr kumimoji="1" lang="ja-JP" altLang="en-US" dirty="0"/>
                    </a:p>
                  </a:txBody>
                  <a:tcPr/>
                </a:tc>
                <a:tc>
                  <a:txBody>
                    <a:bodyPr/>
                    <a:lstStyle/>
                    <a:p>
                      <a:pPr algn="ctr"/>
                      <a:r>
                        <a:rPr kumimoji="1" lang="ja-JP" altLang="en-US" sz="1000" b="0" dirty="0">
                          <a:solidFill>
                            <a:schemeClr val="tx1"/>
                          </a:solidFill>
                          <a:latin typeface="BIZ UDPゴシック" panose="020B0400000000000000" pitchFamily="50" charset="-128"/>
                          <a:ea typeface="BIZ UDPゴシック" panose="020B0400000000000000" pitchFamily="50" charset="-128"/>
                        </a:rPr>
                        <a:t>徳島市</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8CBAD"/>
                    </a:solidFill>
                  </a:tcPr>
                </a:tc>
                <a:tc>
                  <a:txBody>
                    <a:bodyPr/>
                    <a:lstStyle/>
                    <a:p>
                      <a:r>
                        <a:rPr kumimoji="1" lang="ja-JP" altLang="en-US" sz="1100" b="1" dirty="0">
                          <a:solidFill>
                            <a:schemeClr val="tx1"/>
                          </a:solidFill>
                          <a:latin typeface="BIZ UDPゴシック" panose="020B0400000000000000" pitchFamily="50" charset="-128"/>
                          <a:ea typeface="BIZ UDPゴシック" panose="020B0400000000000000" pitchFamily="50" charset="-128"/>
                        </a:rPr>
                        <a:t>徳島グランヴィリオホテル</a:t>
                      </a:r>
                    </a:p>
                  </a:txBody>
                  <a:tcPr anchor="ct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kumimoji="1" lang="en-US" altLang="ja-JP" sz="900" b="0" dirty="0">
                          <a:solidFill>
                            <a:schemeClr val="tx1"/>
                          </a:solidFill>
                          <a:latin typeface="BIZ UDPゴシック" panose="020B0400000000000000" pitchFamily="50" charset="-128"/>
                          <a:ea typeface="BIZ UDPゴシック" panose="020B0400000000000000" pitchFamily="50" charset="-128"/>
                        </a:rPr>
                        <a:t>088-624-1111</a:t>
                      </a:r>
                      <a:endParaRPr kumimoji="1" lang="ja-JP" altLang="en-US" sz="9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120室</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200</a:t>
                      </a: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名</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洋室</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フロア</a:t>
                      </a: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p>
                      <a:pPr marL="0" marR="0" lvl="0" indent="0" algn="ct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貸切可</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不可</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chemeClr val="dk1"/>
                        </a:buClr>
                        <a:buSzPts val="800"/>
                        <a:buFont typeface="Arial"/>
                        <a:buNone/>
                      </a:pPr>
                      <a:r>
                        <a:rPr lang="ja-JP" sz="800" b="0" dirty="0">
                          <a:solidFill>
                            <a:schemeClr val="dk1"/>
                          </a:solidFill>
                          <a:latin typeface="BIZ UDPゴシック" panose="020B0400000000000000" pitchFamily="50" charset="-128"/>
                          <a:ea typeface="BIZ UDPゴシック" panose="020B0400000000000000" pitchFamily="50" charset="-128"/>
                          <a:cs typeface="Arial"/>
                          <a:sym typeface="Arial"/>
                        </a:rPr>
                        <a:t>洋室宴会場・レストラン</a:t>
                      </a:r>
                      <a:endParaRPr sz="8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889695853"/>
                  </a:ext>
                </a:extLst>
              </a:tr>
              <a:tr h="310072">
                <a:tc vMerge="1">
                  <a:txBody>
                    <a:bodyPr/>
                    <a:lstStyle/>
                    <a:p>
                      <a:endParaRPr kumimoji="1" lang="ja-JP" altLang="en-US" dirty="0"/>
                    </a:p>
                  </a:txBody>
                  <a:tcPr>
                    <a:lnT w="28575" cap="flat" cmpd="sng" algn="ctr">
                      <a:solidFill>
                        <a:srgbClr val="002060"/>
                      </a:solidFill>
                      <a:prstDash val="solid"/>
                      <a:round/>
                      <a:headEnd type="none" w="med" len="med"/>
                      <a:tailEnd type="none" w="med" len="med"/>
                    </a:lnT>
                  </a:tcPr>
                </a:tc>
                <a:tc>
                  <a:txBody>
                    <a:bodyPr/>
                    <a:lstStyle/>
                    <a:p>
                      <a:pPr algn="ctr"/>
                      <a:r>
                        <a:rPr kumimoji="1" lang="ja-JP" altLang="en-US" sz="1000" b="0" dirty="0">
                          <a:solidFill>
                            <a:schemeClr val="tx1"/>
                          </a:solidFill>
                          <a:latin typeface="BIZ UDPゴシック" panose="020B0400000000000000" pitchFamily="50" charset="-128"/>
                          <a:ea typeface="BIZ UDPゴシック" panose="020B0400000000000000" pitchFamily="50" charset="-128"/>
                        </a:rPr>
                        <a:t>徳島市</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8CBAD"/>
                    </a:solidFill>
                  </a:tcPr>
                </a:tc>
                <a:tc>
                  <a:txBody>
                    <a:bodyPr/>
                    <a:lstStyle/>
                    <a:p>
                      <a:pPr marL="0" marR="0" lvl="0" indent="0" algn="l" rtl="0">
                        <a:spcBef>
                          <a:spcPts val="0"/>
                        </a:spcBef>
                        <a:spcAft>
                          <a:spcPts val="0"/>
                        </a:spcAft>
                        <a:buNone/>
                      </a:pPr>
                      <a:r>
                        <a:rPr lang="ja-JP" altLang="en-US" sz="1100" b="1" dirty="0">
                          <a:solidFill>
                            <a:schemeClr val="dk1"/>
                          </a:solidFill>
                          <a:latin typeface="BIZ UDPゴシック" panose="020B0400000000000000" pitchFamily="50" charset="-128"/>
                          <a:ea typeface="BIZ UDPゴシック" panose="020B0400000000000000" pitchFamily="50" charset="-128"/>
                          <a:cs typeface="Arial"/>
                          <a:sym typeface="Arial"/>
                        </a:rPr>
                        <a:t>徳島ワシントンホテルプラザ</a:t>
                      </a:r>
                      <a:endParaRPr lang="ja-JP" altLang="en-US" sz="1100" dirty="0">
                        <a:latin typeface="BIZ UDPゴシック" panose="020B0400000000000000" pitchFamily="50" charset="-128"/>
                        <a:ea typeface="BIZ UDPゴシック" panose="020B0400000000000000" pitchFamily="50" charset="-128"/>
                      </a:endParaRPr>
                    </a:p>
                  </a:txBody>
                  <a:tcPr anchor="ct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n-US" alt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088-653-7111</a:t>
                      </a:r>
                      <a:endPar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188室</a:t>
                      </a:r>
                      <a:endParaRPr sz="900"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220</a:t>
                      </a: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名</a:t>
                      </a:r>
                      <a:endParaRPr sz="900"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洋室</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フロア</a:t>
                      </a: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p>
                      <a:pPr marL="0" marR="0" lvl="0" indent="0" algn="ct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貸切可※</a:t>
                      </a: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要相談</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chemeClr val="dk1"/>
                        </a:buClr>
                        <a:buSzPts val="800"/>
                        <a:buFont typeface="Arial"/>
                        <a:buNone/>
                      </a:pPr>
                      <a:r>
                        <a:rPr lang="ja-JP" sz="800" b="0" dirty="0">
                          <a:solidFill>
                            <a:schemeClr val="dk1"/>
                          </a:solidFill>
                          <a:latin typeface="BIZ UDPゴシック" panose="020B0400000000000000" pitchFamily="50" charset="-128"/>
                          <a:ea typeface="BIZ UDPゴシック" panose="020B0400000000000000" pitchFamily="50" charset="-128"/>
                          <a:cs typeface="Arial"/>
                          <a:sym typeface="Arial"/>
                        </a:rPr>
                        <a:t>洋室宴会場</a:t>
                      </a:r>
                      <a:endParaRPr lang="en-US" altLang="ja-JP" sz="800" b="0" dirty="0">
                        <a:solidFill>
                          <a:schemeClr val="dk1"/>
                        </a:solidFill>
                        <a:latin typeface="BIZ UDPゴシック" panose="020B0400000000000000" pitchFamily="50" charset="-128"/>
                        <a:ea typeface="BIZ UDPゴシック" panose="020B0400000000000000" pitchFamily="50" charset="-128"/>
                        <a:cs typeface="Arial"/>
                        <a:sym typeface="Arial"/>
                      </a:endParaRPr>
                    </a:p>
                    <a:p>
                      <a:pPr marL="0" marR="0" lvl="0" indent="0" algn="l" rtl="0">
                        <a:lnSpc>
                          <a:spcPct val="100000"/>
                        </a:lnSpc>
                        <a:spcBef>
                          <a:spcPts val="0"/>
                        </a:spcBef>
                        <a:spcAft>
                          <a:spcPts val="0"/>
                        </a:spcAft>
                        <a:buClr>
                          <a:schemeClr val="dk1"/>
                        </a:buClr>
                        <a:buSzPts val="800"/>
                        <a:buFont typeface="Arial"/>
                        <a:buNone/>
                      </a:pPr>
                      <a:r>
                        <a:rPr lang="ja-JP" sz="700" b="0" dirty="0">
                          <a:solidFill>
                            <a:schemeClr val="dk1"/>
                          </a:solidFill>
                          <a:latin typeface="BIZ UDPゴシック" panose="020B0400000000000000" pitchFamily="50" charset="-128"/>
                          <a:ea typeface="BIZ UDPゴシック" panose="020B0400000000000000" pitchFamily="50" charset="-128"/>
                          <a:cs typeface="Arial"/>
                          <a:sym typeface="Arial"/>
                        </a:rPr>
                        <a:t>（椅子・テーブル/バイキング）</a:t>
                      </a:r>
                      <a:endParaRPr sz="7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71500253"/>
                  </a:ext>
                </a:extLst>
              </a:tr>
              <a:tr h="284233">
                <a:tc vMerge="1">
                  <a:txBody>
                    <a:bodyPr/>
                    <a:lstStyle/>
                    <a:p>
                      <a:pPr algn="ctr"/>
                      <a:endParaRPr kumimoji="1" lang="ja-JP" altLang="en-US" dirty="0"/>
                    </a:p>
                  </a:txBody>
                  <a:tcPr/>
                </a:tc>
                <a:tc>
                  <a:txBody>
                    <a:bodyPr/>
                    <a:lstStyle/>
                    <a:p>
                      <a:pPr algn="ctr"/>
                      <a:r>
                        <a:rPr kumimoji="1" lang="ja-JP" altLang="en-US" sz="1000" b="0" dirty="0">
                          <a:solidFill>
                            <a:schemeClr val="tx1"/>
                          </a:solidFill>
                          <a:latin typeface="BIZ UDPゴシック" panose="020B0400000000000000" pitchFamily="50" charset="-128"/>
                          <a:ea typeface="BIZ UDPゴシック" panose="020B0400000000000000" pitchFamily="50" charset="-128"/>
                        </a:rPr>
                        <a:t>鳴門市</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8CBAD"/>
                    </a:solidFill>
                  </a:tcPr>
                </a:tc>
                <a:tc>
                  <a:txBody>
                    <a:bodyPr/>
                    <a:lstStyle/>
                    <a:p>
                      <a:r>
                        <a:rPr kumimoji="1" lang="ja-JP" altLang="en-US" sz="1100" b="1" dirty="0">
                          <a:solidFill>
                            <a:schemeClr val="tx1"/>
                          </a:solidFill>
                          <a:latin typeface="BIZ UDPゴシック" panose="020B0400000000000000" pitchFamily="50" charset="-128"/>
                          <a:ea typeface="BIZ UDPゴシック" panose="020B0400000000000000" pitchFamily="50" charset="-128"/>
                        </a:rPr>
                        <a:t>アオアヲ ナルト リゾート</a:t>
                      </a:r>
                    </a:p>
                  </a:txBody>
                  <a:tcPr anchor="ct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kumimoji="1" lang="en-US" altLang="ja-JP" sz="900" b="0" dirty="0">
                          <a:solidFill>
                            <a:schemeClr val="tx1"/>
                          </a:solidFill>
                          <a:latin typeface="BIZ UDPゴシック" panose="020B0400000000000000" pitchFamily="50" charset="-128"/>
                          <a:ea typeface="BIZ UDPゴシック" panose="020B0400000000000000" pitchFamily="50" charset="-128"/>
                        </a:rPr>
                        <a:t>088-687-2580</a:t>
                      </a:r>
                      <a:endParaRPr kumimoji="1" lang="ja-JP" altLang="en-US" sz="9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a:t>
                      </a: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350</a:t>
                      </a: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名</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洋室・和室</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対応可</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対応可</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chemeClr val="dk1"/>
                        </a:buClr>
                        <a:buSzPts val="800"/>
                        <a:buFont typeface="Arial"/>
                        <a:buNone/>
                      </a:pPr>
                      <a:r>
                        <a:rPr lang="ja-JP" sz="800" b="0" dirty="0">
                          <a:solidFill>
                            <a:schemeClr val="dk1"/>
                          </a:solidFill>
                          <a:latin typeface="BIZ UDPゴシック" panose="020B0400000000000000" pitchFamily="50" charset="-128"/>
                          <a:ea typeface="BIZ UDPゴシック" panose="020B0400000000000000" pitchFamily="50" charset="-128"/>
                          <a:cs typeface="Arial"/>
                          <a:sym typeface="Arial"/>
                        </a:rPr>
                        <a:t>洋室宴会場</a:t>
                      </a:r>
                      <a:r>
                        <a:rPr lang="ja-JP" sz="700" b="0" dirty="0">
                          <a:solidFill>
                            <a:schemeClr val="dk1"/>
                          </a:solidFill>
                          <a:latin typeface="BIZ UDPゴシック" panose="020B0400000000000000" pitchFamily="50" charset="-128"/>
                          <a:ea typeface="BIZ UDPゴシック" panose="020B0400000000000000" pitchFamily="50" charset="-128"/>
                          <a:cs typeface="Arial"/>
                          <a:sym typeface="Arial"/>
                        </a:rPr>
                        <a:t>（椅子・テーブル/ビュッフェ）</a:t>
                      </a:r>
                      <a:endParaRPr sz="700" b="0" dirty="0">
                        <a:solidFill>
                          <a:schemeClr val="dk1"/>
                        </a:solidFill>
                        <a:latin typeface="BIZ UDPゴシック" panose="020B0400000000000000" pitchFamily="50" charset="-128"/>
                        <a:ea typeface="BIZ UDPゴシック" panose="020B0400000000000000" pitchFamily="50" charset="-128"/>
                        <a:cs typeface="Arial"/>
                        <a:sym typeface="Arial"/>
                      </a:endParaRPr>
                    </a:p>
                    <a:p>
                      <a:pPr marL="0" marR="0" lvl="0" indent="0" algn="l" rtl="0">
                        <a:lnSpc>
                          <a:spcPct val="100000"/>
                        </a:lnSpc>
                        <a:spcBef>
                          <a:spcPts val="0"/>
                        </a:spcBef>
                        <a:spcAft>
                          <a:spcPts val="0"/>
                        </a:spcAft>
                        <a:buClr>
                          <a:schemeClr val="dk1"/>
                        </a:buClr>
                        <a:buSzPts val="800"/>
                        <a:buFont typeface="Arial"/>
                        <a:buNone/>
                      </a:pPr>
                      <a:r>
                        <a:rPr lang="ja-JP" sz="800" b="0" dirty="0">
                          <a:solidFill>
                            <a:schemeClr val="dk1"/>
                          </a:solidFill>
                          <a:latin typeface="BIZ UDPゴシック" panose="020B0400000000000000" pitchFamily="50" charset="-128"/>
                          <a:ea typeface="BIZ UDPゴシック" panose="020B0400000000000000" pitchFamily="50" charset="-128"/>
                          <a:cs typeface="Arial"/>
                          <a:sym typeface="Arial"/>
                        </a:rPr>
                        <a:t>和室宴会場</a:t>
                      </a:r>
                      <a:r>
                        <a:rPr lang="ja-JP" sz="700" b="0" dirty="0">
                          <a:solidFill>
                            <a:schemeClr val="dk1"/>
                          </a:solidFill>
                          <a:latin typeface="BIZ UDPゴシック" panose="020B0400000000000000" pitchFamily="50" charset="-128"/>
                          <a:ea typeface="BIZ UDPゴシック" panose="020B0400000000000000" pitchFamily="50" charset="-128"/>
                          <a:cs typeface="Arial"/>
                          <a:sym typeface="Arial"/>
                        </a:rPr>
                        <a:t>（椅子・テーブル/ビュッフェ）</a:t>
                      </a:r>
                      <a:endParaRPr sz="7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618457006"/>
                  </a:ext>
                </a:extLst>
              </a:tr>
              <a:tr h="310072">
                <a:tc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BIZ UDPゴシック" panose="020B0400000000000000" pitchFamily="50" charset="-128"/>
                          <a:ea typeface="BIZ UDPゴシック" panose="020B0400000000000000" pitchFamily="50" charset="-128"/>
                        </a:rPr>
                        <a:t>鳴門市</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8CBAD"/>
                    </a:solidFill>
                  </a:tcPr>
                </a:tc>
                <a:tc>
                  <a:txBody>
                    <a:bodyPr/>
                    <a:lstStyle/>
                    <a:p>
                      <a:pPr marL="0" marR="0" lvl="0" indent="0" algn="l" rtl="0">
                        <a:spcBef>
                          <a:spcPts val="0"/>
                        </a:spcBef>
                        <a:spcAft>
                          <a:spcPts val="0"/>
                        </a:spcAft>
                        <a:buNone/>
                      </a:pPr>
                      <a:r>
                        <a:rPr lang="ja-JP" sz="1100" b="1" dirty="0">
                          <a:solidFill>
                            <a:schemeClr val="dk1"/>
                          </a:solidFill>
                          <a:latin typeface="BIZ UDPゴシック" panose="020B0400000000000000" pitchFamily="50" charset="-128"/>
                          <a:ea typeface="BIZ UDPゴシック" panose="020B0400000000000000" pitchFamily="50" charset="-128"/>
                          <a:cs typeface="Arial"/>
                          <a:sym typeface="Arial"/>
                        </a:rPr>
                        <a:t>鳴門グランドホテル海月</a:t>
                      </a:r>
                      <a:endParaRPr sz="1100" dirty="0">
                        <a:latin typeface="BIZ UDPゴシック" panose="020B0400000000000000" pitchFamily="50" charset="-128"/>
                        <a:ea typeface="BIZ UDPゴシック" panose="020B0400000000000000" pitchFamily="50" charset="-128"/>
                      </a:endParaRPr>
                    </a:p>
                  </a:txBody>
                  <a:tcPr marL="91450" marR="91450" marT="45725" marB="45725" anchor="ct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088-687-1515</a:t>
                      </a: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42室</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180</a:t>
                      </a: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名</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和室・洋室</a:t>
                      </a: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p>
                      <a:pPr marL="0" marR="0" lvl="0" indent="0" algn="l"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和洋室</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対応可</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対応可</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chemeClr val="dk1"/>
                        </a:buClr>
                        <a:buSzPts val="800"/>
                        <a:buFont typeface="Arial"/>
                        <a:buNone/>
                      </a:pPr>
                      <a:r>
                        <a:rPr lang="ja-JP" sz="800" b="0" dirty="0">
                          <a:solidFill>
                            <a:schemeClr val="dk1"/>
                          </a:solidFill>
                          <a:latin typeface="BIZ UDPゴシック" panose="020B0400000000000000" pitchFamily="50" charset="-128"/>
                          <a:ea typeface="BIZ UDPゴシック" panose="020B0400000000000000" pitchFamily="50" charset="-128"/>
                          <a:cs typeface="Arial"/>
                          <a:sym typeface="Arial"/>
                        </a:rPr>
                        <a:t>宴会場・レストラン</a:t>
                      </a:r>
                      <a:endParaRPr lang="en-US" altLang="ja-JP" sz="800" b="0" dirty="0">
                        <a:solidFill>
                          <a:schemeClr val="dk1"/>
                        </a:solidFill>
                        <a:latin typeface="BIZ UDPゴシック" panose="020B0400000000000000" pitchFamily="50" charset="-128"/>
                        <a:ea typeface="BIZ UDPゴシック" panose="020B0400000000000000" pitchFamily="50" charset="-128"/>
                        <a:cs typeface="Arial"/>
                        <a:sym typeface="Arial"/>
                      </a:endParaRPr>
                    </a:p>
                    <a:p>
                      <a:pPr marL="0" marR="0" lvl="0" indent="0" algn="l" rtl="0">
                        <a:lnSpc>
                          <a:spcPct val="100000"/>
                        </a:lnSpc>
                        <a:spcBef>
                          <a:spcPts val="0"/>
                        </a:spcBef>
                        <a:spcAft>
                          <a:spcPts val="0"/>
                        </a:spcAft>
                        <a:buClr>
                          <a:schemeClr val="dk1"/>
                        </a:buClr>
                        <a:buSzPts val="800"/>
                        <a:buFont typeface="Arial"/>
                        <a:buNone/>
                      </a:pPr>
                      <a:r>
                        <a:rPr lang="ja-JP" sz="700" b="0" dirty="0">
                          <a:solidFill>
                            <a:schemeClr val="dk1"/>
                          </a:solidFill>
                          <a:latin typeface="BIZ UDPゴシック" panose="020B0400000000000000" pitchFamily="50" charset="-128"/>
                          <a:ea typeface="BIZ UDPゴシック" panose="020B0400000000000000" pitchFamily="50" charset="-128"/>
                          <a:cs typeface="Arial"/>
                          <a:sym typeface="Arial"/>
                        </a:rPr>
                        <a:t>（セットメニューまたはバイキング）</a:t>
                      </a:r>
                      <a:endParaRPr sz="7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23253307"/>
                  </a:ext>
                </a:extLst>
              </a:tr>
            </a:tbl>
          </a:graphicData>
        </a:graphic>
      </p:graphicFrame>
      <p:graphicFrame>
        <p:nvGraphicFramePr>
          <p:cNvPr id="10" name="Google Shape;50;p2">
            <a:extLst>
              <a:ext uri="{FF2B5EF4-FFF2-40B4-BE49-F238E27FC236}">
                <a16:creationId xmlns:a16="http://schemas.microsoft.com/office/drawing/2014/main" id="{9A86DAB1-1EF2-4B17-2F63-37245F64FBBF}"/>
              </a:ext>
            </a:extLst>
          </p:cNvPr>
          <p:cNvGraphicFramePr/>
          <p:nvPr>
            <p:extLst>
              <p:ext uri="{D42A27DB-BD31-4B8C-83A1-F6EECF244321}">
                <p14:modId xmlns:p14="http://schemas.microsoft.com/office/powerpoint/2010/main" val="3878676408"/>
              </p:ext>
            </p:extLst>
          </p:nvPr>
        </p:nvGraphicFramePr>
        <p:xfrm>
          <a:off x="125911" y="5251402"/>
          <a:ext cx="9660094" cy="1354744"/>
        </p:xfrm>
        <a:graphic>
          <a:graphicData uri="http://schemas.openxmlformats.org/drawingml/2006/table">
            <a:tbl>
              <a:tblPr firstRow="1" bandRow="1">
                <a:noFill/>
              </a:tblPr>
              <a:tblGrid>
                <a:gridCol w="371506">
                  <a:extLst>
                    <a:ext uri="{9D8B030D-6E8A-4147-A177-3AD203B41FA5}">
                      <a16:colId xmlns:a16="http://schemas.microsoft.com/office/drawing/2014/main" val="20000"/>
                    </a:ext>
                  </a:extLst>
                </a:gridCol>
                <a:gridCol w="607945">
                  <a:extLst>
                    <a:ext uri="{9D8B030D-6E8A-4147-A177-3AD203B41FA5}">
                      <a16:colId xmlns:a16="http://schemas.microsoft.com/office/drawing/2014/main" val="20001"/>
                    </a:ext>
                  </a:extLst>
                </a:gridCol>
                <a:gridCol w="2041955">
                  <a:extLst>
                    <a:ext uri="{9D8B030D-6E8A-4147-A177-3AD203B41FA5}">
                      <a16:colId xmlns:a16="http://schemas.microsoft.com/office/drawing/2014/main" val="20002"/>
                    </a:ext>
                  </a:extLst>
                </a:gridCol>
                <a:gridCol w="1272282">
                  <a:extLst>
                    <a:ext uri="{9D8B030D-6E8A-4147-A177-3AD203B41FA5}">
                      <a16:colId xmlns:a16="http://schemas.microsoft.com/office/drawing/2014/main" val="20003"/>
                    </a:ext>
                  </a:extLst>
                </a:gridCol>
                <a:gridCol w="642687">
                  <a:extLst>
                    <a:ext uri="{9D8B030D-6E8A-4147-A177-3AD203B41FA5}">
                      <a16:colId xmlns:a16="http://schemas.microsoft.com/office/drawing/2014/main" val="20004"/>
                    </a:ext>
                  </a:extLst>
                </a:gridCol>
                <a:gridCol w="655803">
                  <a:extLst>
                    <a:ext uri="{9D8B030D-6E8A-4147-A177-3AD203B41FA5}">
                      <a16:colId xmlns:a16="http://schemas.microsoft.com/office/drawing/2014/main" val="20005"/>
                    </a:ext>
                  </a:extLst>
                </a:gridCol>
                <a:gridCol w="833023">
                  <a:extLst>
                    <a:ext uri="{9D8B030D-6E8A-4147-A177-3AD203B41FA5}">
                      <a16:colId xmlns:a16="http://schemas.microsoft.com/office/drawing/2014/main" val="20006"/>
                    </a:ext>
                  </a:extLst>
                </a:gridCol>
                <a:gridCol w="740905">
                  <a:extLst>
                    <a:ext uri="{9D8B030D-6E8A-4147-A177-3AD203B41FA5}">
                      <a16:colId xmlns:a16="http://schemas.microsoft.com/office/drawing/2014/main" val="20007"/>
                    </a:ext>
                  </a:extLst>
                </a:gridCol>
                <a:gridCol w="668920">
                  <a:extLst>
                    <a:ext uri="{9D8B030D-6E8A-4147-A177-3AD203B41FA5}">
                      <a16:colId xmlns:a16="http://schemas.microsoft.com/office/drawing/2014/main" val="20008"/>
                    </a:ext>
                  </a:extLst>
                </a:gridCol>
                <a:gridCol w="1825068">
                  <a:extLst>
                    <a:ext uri="{9D8B030D-6E8A-4147-A177-3AD203B41FA5}">
                      <a16:colId xmlns:a16="http://schemas.microsoft.com/office/drawing/2014/main" val="20009"/>
                    </a:ext>
                  </a:extLst>
                </a:gridCol>
              </a:tblGrid>
              <a:tr h="303154">
                <a:tc rowSpan="4">
                  <a:txBody>
                    <a:bodyPr/>
                    <a:lstStyle/>
                    <a:p>
                      <a:pPr marL="0" marR="0" lvl="0" indent="0" algn="ctr" rtl="0">
                        <a:spcBef>
                          <a:spcPts val="0"/>
                        </a:spcBef>
                        <a:spcAft>
                          <a:spcPts val="0"/>
                        </a:spcAft>
                        <a:buNone/>
                      </a:pPr>
                      <a:r>
                        <a:rPr lang="ja-JP" sz="1400" b="1" dirty="0">
                          <a:solidFill>
                            <a:schemeClr val="lt1"/>
                          </a:solidFill>
                          <a:latin typeface="BIZ UDPゴシック" panose="020B0400000000000000" pitchFamily="50" charset="-128"/>
                          <a:ea typeface="BIZ UDPゴシック" panose="020B0400000000000000" pitchFamily="50" charset="-128"/>
                          <a:cs typeface="Arial"/>
                          <a:sym typeface="Arial"/>
                        </a:rPr>
                        <a:t>西</a:t>
                      </a:r>
                      <a:endParaRPr sz="1400" b="1" dirty="0">
                        <a:solidFill>
                          <a:schemeClr val="lt1"/>
                        </a:solidFill>
                        <a:latin typeface="BIZ UDPゴシック" panose="020B0400000000000000" pitchFamily="50" charset="-128"/>
                        <a:ea typeface="BIZ UDPゴシック" panose="020B0400000000000000" pitchFamily="50" charset="-128"/>
                        <a:cs typeface="Arial"/>
                        <a:sym typeface="Arial"/>
                      </a:endParaRPr>
                    </a:p>
                    <a:p>
                      <a:pPr marL="0" marR="0" lvl="0" indent="0" algn="ctr" rtl="0">
                        <a:spcBef>
                          <a:spcPts val="0"/>
                        </a:spcBef>
                        <a:spcAft>
                          <a:spcPts val="0"/>
                        </a:spcAft>
                        <a:buNone/>
                      </a:pPr>
                      <a:endParaRPr sz="1400" b="1" dirty="0">
                        <a:solidFill>
                          <a:schemeClr val="lt1"/>
                        </a:solidFill>
                        <a:latin typeface="BIZ UDPゴシック" panose="020B0400000000000000" pitchFamily="50" charset="-128"/>
                        <a:ea typeface="BIZ UDPゴシック" panose="020B0400000000000000" pitchFamily="50" charset="-128"/>
                        <a:cs typeface="Arial"/>
                        <a:sym typeface="Arial"/>
                      </a:endParaRPr>
                    </a:p>
                    <a:p>
                      <a:pPr marL="0" marR="0" lvl="0" indent="0" algn="ctr" rtl="0">
                        <a:spcBef>
                          <a:spcPts val="0"/>
                        </a:spcBef>
                        <a:spcAft>
                          <a:spcPts val="0"/>
                        </a:spcAft>
                        <a:buNone/>
                      </a:pPr>
                      <a:r>
                        <a:rPr lang="ja-JP" sz="1400" b="1" dirty="0">
                          <a:solidFill>
                            <a:schemeClr val="lt1"/>
                          </a:solidFill>
                          <a:latin typeface="BIZ UDPゴシック" panose="020B0400000000000000" pitchFamily="50" charset="-128"/>
                          <a:ea typeface="BIZ UDPゴシック" panose="020B0400000000000000" pitchFamily="50" charset="-128"/>
                          <a:cs typeface="Arial"/>
                          <a:sym typeface="Arial"/>
                        </a:rPr>
                        <a:t>部</a:t>
                      </a:r>
                      <a:endParaRPr sz="1400" b="1"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9050" cap="flat" cmpd="sng" algn="ctr">
                      <a:solidFill>
                        <a:srgbClr val="3F3F3F"/>
                      </a:solidFill>
                      <a:prstDash val="solid"/>
                      <a:round/>
                      <a:headEnd type="none" w="sm" len="sm"/>
                      <a:tailEnd type="none" w="sm" len="sm"/>
                    </a:lnT>
                    <a:lnB w="19050" cap="flat" cmpd="sng">
                      <a:solidFill>
                        <a:srgbClr val="3F3F3F"/>
                      </a:solidFill>
                      <a:prstDash val="solid"/>
                      <a:round/>
                      <a:headEnd type="none" w="sm" len="sm"/>
                      <a:tailEnd type="none" w="sm" len="sm"/>
                    </a:lnB>
                    <a:solidFill>
                      <a:srgbClr val="00B72C"/>
                    </a:solidFill>
                  </a:tcPr>
                </a:tc>
                <a:tc>
                  <a:txBody>
                    <a:bodyPr/>
                    <a:lstStyle/>
                    <a:p>
                      <a:pPr marL="0" marR="0" lvl="0" indent="0" algn="ctr" rtl="0">
                        <a:spcBef>
                          <a:spcPts val="0"/>
                        </a:spcBef>
                        <a:spcAft>
                          <a:spcPts val="0"/>
                        </a:spcAft>
                        <a:buNone/>
                      </a:pPr>
                      <a:r>
                        <a:rPr lang="ja-JP" sz="1050" b="0" dirty="0">
                          <a:solidFill>
                            <a:schemeClr val="dk1"/>
                          </a:solidFill>
                          <a:latin typeface="BIZ UDPゴシック" panose="020B0400000000000000" pitchFamily="50" charset="-128"/>
                          <a:ea typeface="BIZ UDPゴシック" panose="020B0400000000000000" pitchFamily="50" charset="-128"/>
                          <a:cs typeface="Arial"/>
                          <a:sym typeface="Arial"/>
                        </a:rPr>
                        <a:t>三好市</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9050" cap="flat" cmpd="sng" algn="ctr">
                      <a:solidFill>
                        <a:srgbClr val="3F3F3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accent6">
                        <a:lumMod val="20000"/>
                        <a:lumOff val="80000"/>
                      </a:schemeClr>
                    </a:solidFill>
                  </a:tcPr>
                </a:tc>
                <a:tc>
                  <a:txBody>
                    <a:bodyPr/>
                    <a:lstStyle/>
                    <a:p>
                      <a:pPr marL="0" marR="0" lvl="0" indent="0" algn="l" rtl="0">
                        <a:spcBef>
                          <a:spcPts val="0"/>
                        </a:spcBef>
                        <a:spcAft>
                          <a:spcPts val="0"/>
                        </a:spcAft>
                        <a:buNone/>
                      </a:pPr>
                      <a:r>
                        <a:rPr lang="ja-JP" sz="1050" b="1" dirty="0">
                          <a:solidFill>
                            <a:schemeClr val="dk1"/>
                          </a:solidFill>
                          <a:latin typeface="BIZ UDPゴシック" panose="020B0400000000000000" pitchFamily="50" charset="-128"/>
                          <a:ea typeface="BIZ UDPゴシック" panose="020B0400000000000000" pitchFamily="50" charset="-128"/>
                          <a:cs typeface="Arial"/>
                          <a:sym typeface="Arial"/>
                        </a:rPr>
                        <a:t>新祖谷温泉 ホテルかずら橋</a:t>
                      </a:r>
                      <a:endParaRPr sz="1050" b="1"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9050" cap="flat" cmpd="sng" algn="ctr">
                      <a:solidFill>
                        <a:srgbClr val="3F3F3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ja-JP" sz="900" dirty="0">
                          <a:solidFill>
                            <a:schemeClr val="dk1"/>
                          </a:solidFill>
                          <a:latin typeface="BIZ UDPゴシック" panose="020B0400000000000000" pitchFamily="50" charset="-128"/>
                          <a:ea typeface="BIZ UDPゴシック" panose="020B0400000000000000" pitchFamily="50" charset="-128"/>
                          <a:cs typeface="Arial"/>
                          <a:sym typeface="Arial"/>
                        </a:rPr>
                        <a:t>0883-87-2171</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9050" cap="flat" cmpd="sng" algn="ctr">
                      <a:solidFill>
                        <a:srgbClr val="3F3F3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en-US" alt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2</a:t>
                      </a: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2室</a:t>
                      </a: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9050" cap="flat" cmpd="sng" algn="ctr">
                      <a:solidFill>
                        <a:srgbClr val="3F3F3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chemeClr val="dk1"/>
                        </a:buClr>
                        <a:buSzPts val="900"/>
                        <a:buFont typeface="Arial"/>
                        <a:buNone/>
                      </a:pPr>
                      <a:r>
                        <a:rPr lang="ja-JP" sz="900" dirty="0">
                          <a:solidFill>
                            <a:schemeClr val="dk1"/>
                          </a:solidFill>
                          <a:latin typeface="BIZ UDPゴシック" panose="020B0400000000000000" pitchFamily="50" charset="-128"/>
                          <a:ea typeface="BIZ UDPゴシック" panose="020B0400000000000000" pitchFamily="50" charset="-128"/>
                          <a:cs typeface="Arial"/>
                          <a:sym typeface="Arial"/>
                        </a:rPr>
                        <a:t>80</a:t>
                      </a:r>
                      <a:r>
                        <a:rPr lang="ja-JP" altLang="en-US" sz="900" dirty="0">
                          <a:solidFill>
                            <a:schemeClr val="dk1"/>
                          </a:solidFill>
                          <a:latin typeface="BIZ UDPゴシック" panose="020B0400000000000000" pitchFamily="50" charset="-128"/>
                          <a:ea typeface="BIZ UDPゴシック" panose="020B0400000000000000" pitchFamily="50" charset="-128"/>
                          <a:cs typeface="Arial"/>
                          <a:sym typeface="Arial"/>
                        </a:rPr>
                        <a:t>名</a:t>
                      </a:r>
                      <a:endParaRPr sz="90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9050" cap="flat" cmpd="sng" algn="ctr">
                      <a:solidFill>
                        <a:srgbClr val="3F3F3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和室・和洋室</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9050" cap="flat" cmpd="sng" algn="ctr">
                      <a:solidFill>
                        <a:srgbClr val="3F3F3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ja-JP" sz="900" dirty="0">
                          <a:solidFill>
                            <a:schemeClr val="dk1"/>
                          </a:solidFill>
                          <a:latin typeface="BIZ UDPゴシック" panose="020B0400000000000000" pitchFamily="50" charset="-128"/>
                          <a:ea typeface="BIZ UDPゴシック" panose="020B0400000000000000" pitchFamily="50" charset="-128"/>
                          <a:cs typeface="Arial"/>
                          <a:sym typeface="Arial"/>
                        </a:rPr>
                        <a:t>対応可</a:t>
                      </a:r>
                      <a:endParaRPr sz="90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9050" cap="flat" cmpd="sng" algn="ctr">
                      <a:solidFill>
                        <a:srgbClr val="3F3F3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不可</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9050" cap="flat" cmpd="sng" algn="ctr">
                      <a:solidFill>
                        <a:srgbClr val="3F3F3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800"/>
                        <a:buFont typeface="Arial"/>
                        <a:buNone/>
                      </a:pPr>
                      <a:r>
                        <a:rPr lang="ja-JP" sz="800" b="0" dirty="0">
                          <a:solidFill>
                            <a:schemeClr val="dk1"/>
                          </a:solidFill>
                          <a:latin typeface="BIZ UDPゴシック" panose="020B0400000000000000" pitchFamily="50" charset="-128"/>
                          <a:ea typeface="BIZ UDPゴシック" panose="020B0400000000000000" pitchFamily="50" charset="-128"/>
                          <a:cs typeface="Arial"/>
                          <a:sym typeface="Arial"/>
                        </a:rPr>
                        <a:t>和室宴会場（畳/和食）</a:t>
                      </a:r>
                      <a:endParaRPr sz="8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9050" cap="flat" cmpd="sng" algn="ctr">
                      <a:solidFill>
                        <a:srgbClr val="3F3F3F"/>
                      </a:solidFill>
                      <a:prstDash val="solid"/>
                      <a:round/>
                      <a:headEnd type="none" w="sm" len="sm"/>
                      <a:tailEnd type="none" w="sm" len="sm"/>
                    </a:lnT>
                    <a:lnB w="12700" cap="flat" cmpd="sng" algn="ctr">
                      <a:solidFill>
                        <a:srgbClr val="7F7F7F"/>
                      </a:solidFill>
                      <a:prstDash val="solid"/>
                      <a:round/>
                      <a:headEnd type="none" w="sm" len="sm"/>
                      <a:tailEnd type="none" w="sm" len="sm"/>
                    </a:lnB>
                  </a:tcPr>
                </a:tc>
                <a:extLst>
                  <a:ext uri="{0D108BD9-81ED-4DB2-BD59-A6C34878D82A}">
                    <a16:rowId xmlns:a16="http://schemas.microsoft.com/office/drawing/2014/main" val="10006"/>
                  </a:ext>
                </a:extLst>
              </a:tr>
              <a:tr h="327484">
                <a:tc vMerge="1">
                  <a:txBody>
                    <a:bodyPr/>
                    <a:lstStyle/>
                    <a:p>
                      <a:endParaRPr lang="ja-JP"/>
                    </a:p>
                  </a:txBody>
                  <a:tcPr>
                    <a:lnT w="19050" cap="flat" cmpd="sng" algn="ctr">
                      <a:solidFill>
                        <a:srgbClr val="3F3F3F"/>
                      </a:solidFill>
                      <a:prstDash val="solid"/>
                      <a:round/>
                      <a:headEnd type="none" w="sm" len="sm"/>
                      <a:tailEnd type="none" w="sm" len="sm"/>
                    </a:lnT>
                  </a:tcPr>
                </a:tc>
                <a:tc>
                  <a:txBody>
                    <a:bodyPr/>
                    <a:lstStyle/>
                    <a:p>
                      <a:pPr marL="0" marR="0" lvl="0" indent="0" algn="ctr" rtl="0">
                        <a:spcBef>
                          <a:spcPts val="0"/>
                        </a:spcBef>
                        <a:spcAft>
                          <a:spcPts val="0"/>
                        </a:spcAft>
                        <a:buNone/>
                      </a:pPr>
                      <a:r>
                        <a:rPr lang="ja-JP" altLang="en-US" sz="1050" b="0" dirty="0">
                          <a:solidFill>
                            <a:schemeClr val="dk1"/>
                          </a:solidFill>
                          <a:latin typeface="BIZ UDPゴシック" panose="020B0400000000000000" pitchFamily="50" charset="-128"/>
                          <a:ea typeface="BIZ UDPゴシック" panose="020B0400000000000000" pitchFamily="50" charset="-128"/>
                          <a:cs typeface="Arial"/>
                          <a:sym typeface="Arial"/>
                        </a:rPr>
                        <a:t>三好市</a:t>
                      </a:r>
                      <a:endParaRPr sz="105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chemeClr val="bg1">
                          <a:lumMod val="50000"/>
                        </a:schemeClr>
                      </a:solidFill>
                      <a:prstDash val="solid"/>
                      <a:round/>
                      <a:headEnd type="none" w="med" len="med"/>
                      <a:tailEnd type="none" w="med" len="med"/>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accent6">
                        <a:lumMod val="20000"/>
                        <a:lumOff val="80000"/>
                      </a:schemeClr>
                    </a:solidFill>
                  </a:tcPr>
                </a:tc>
                <a:tc>
                  <a:txBody>
                    <a:bodyPr/>
                    <a:lstStyle/>
                    <a:p>
                      <a:pPr marL="0" marR="0" lvl="0" indent="0" algn="l" rtl="0">
                        <a:spcBef>
                          <a:spcPts val="0"/>
                        </a:spcBef>
                        <a:spcAft>
                          <a:spcPts val="0"/>
                        </a:spcAft>
                        <a:buNone/>
                      </a:pPr>
                      <a:r>
                        <a:rPr lang="ja-JP" altLang="en-US" sz="1050" b="1" dirty="0">
                          <a:solidFill>
                            <a:schemeClr val="dk1"/>
                          </a:solidFill>
                          <a:latin typeface="BIZ UDPゴシック" panose="020B0400000000000000" pitchFamily="50" charset="-128"/>
                          <a:ea typeface="BIZ UDPゴシック" panose="020B0400000000000000" pitchFamily="50" charset="-128"/>
                          <a:cs typeface="Arial"/>
                          <a:sym typeface="Arial"/>
                        </a:rPr>
                        <a:t>祖谷峡温泉　ホテル秘境の湯</a:t>
                      </a:r>
                      <a:endParaRPr sz="1050" b="1"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altLang="ja-JP" sz="900" dirty="0">
                          <a:solidFill>
                            <a:schemeClr val="dk1"/>
                          </a:solidFill>
                          <a:latin typeface="BIZ UDPゴシック" panose="020B0400000000000000" pitchFamily="50" charset="-128"/>
                          <a:ea typeface="BIZ UDPゴシック" panose="020B0400000000000000" pitchFamily="50" charset="-128"/>
                          <a:cs typeface="Arial"/>
                          <a:sym typeface="Arial"/>
                        </a:rPr>
                        <a:t>0883-87-2300</a:t>
                      </a:r>
                      <a:endParaRPr sz="90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en-US" alt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53</a:t>
                      </a: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室</a:t>
                      </a: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chemeClr val="dk1"/>
                        </a:buClr>
                        <a:buSzPts val="900"/>
                        <a:buFont typeface="Calibri"/>
                        <a:buNone/>
                      </a:pPr>
                      <a:r>
                        <a:rPr lang="en-US" altLang="ja-JP" sz="900" dirty="0">
                          <a:solidFill>
                            <a:schemeClr val="dk1"/>
                          </a:solidFill>
                          <a:latin typeface="BIZ UDPゴシック" panose="020B0400000000000000" pitchFamily="50" charset="-128"/>
                          <a:ea typeface="BIZ UDPゴシック" panose="020B0400000000000000" pitchFamily="50" charset="-128"/>
                          <a:cs typeface="Arial"/>
                          <a:sym typeface="Arial"/>
                        </a:rPr>
                        <a:t>100</a:t>
                      </a:r>
                      <a:r>
                        <a:rPr lang="ja-JP" altLang="en-US" sz="900" dirty="0">
                          <a:solidFill>
                            <a:schemeClr val="dk1"/>
                          </a:solidFill>
                          <a:latin typeface="BIZ UDPゴシック" panose="020B0400000000000000" pitchFamily="50" charset="-128"/>
                          <a:ea typeface="BIZ UDPゴシック" panose="020B0400000000000000" pitchFamily="50" charset="-128"/>
                          <a:cs typeface="Arial"/>
                          <a:sym typeface="Arial"/>
                        </a:rPr>
                        <a:t>名</a:t>
                      </a:r>
                      <a:endParaRPr sz="90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和室・和洋室</a:t>
                      </a: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ja-JP" altLang="en-US" sz="900" dirty="0">
                          <a:solidFill>
                            <a:schemeClr val="dk1"/>
                          </a:solidFill>
                          <a:latin typeface="BIZ UDPゴシック" panose="020B0400000000000000" pitchFamily="50" charset="-128"/>
                          <a:ea typeface="BIZ UDPゴシック" panose="020B0400000000000000" pitchFamily="50" charset="-128"/>
                          <a:cs typeface="Arial"/>
                          <a:sym typeface="Arial"/>
                        </a:rPr>
                        <a:t>全館</a:t>
                      </a:r>
                      <a:endParaRPr lang="en-US" altLang="ja-JP" sz="900" dirty="0">
                        <a:solidFill>
                          <a:schemeClr val="dk1"/>
                        </a:solidFill>
                        <a:latin typeface="BIZ UDPゴシック" panose="020B0400000000000000" pitchFamily="50" charset="-128"/>
                        <a:ea typeface="BIZ UDPゴシック" panose="020B0400000000000000" pitchFamily="50" charset="-128"/>
                        <a:cs typeface="Arial"/>
                        <a:sym typeface="Arial"/>
                      </a:endParaRPr>
                    </a:p>
                    <a:p>
                      <a:pPr marL="0" marR="0" lvl="0" indent="0" algn="ctr" rtl="0">
                        <a:spcBef>
                          <a:spcPts val="0"/>
                        </a:spcBef>
                        <a:spcAft>
                          <a:spcPts val="0"/>
                        </a:spcAft>
                        <a:buNone/>
                      </a:pPr>
                      <a:r>
                        <a:rPr lang="ja-JP" altLang="en-US" sz="900" dirty="0">
                          <a:solidFill>
                            <a:schemeClr val="dk1"/>
                          </a:solidFill>
                          <a:latin typeface="BIZ UDPゴシック" panose="020B0400000000000000" pitchFamily="50" charset="-128"/>
                          <a:ea typeface="BIZ UDPゴシック" panose="020B0400000000000000" pitchFamily="50" charset="-128"/>
                          <a:cs typeface="Arial"/>
                          <a:sym typeface="Arial"/>
                        </a:rPr>
                        <a:t>貸切可</a:t>
                      </a:r>
                      <a:r>
                        <a:rPr lang="en-US" altLang="ja-JP" sz="900" dirty="0">
                          <a:solidFill>
                            <a:schemeClr val="dk1"/>
                          </a:solidFill>
                          <a:latin typeface="BIZ UDPゴシック" panose="020B0400000000000000" pitchFamily="50" charset="-128"/>
                          <a:ea typeface="BIZ UDPゴシック" panose="020B0400000000000000" pitchFamily="50" charset="-128"/>
                          <a:cs typeface="Arial"/>
                          <a:sym typeface="Arial"/>
                        </a:rPr>
                        <a:t>※</a:t>
                      </a:r>
                      <a:endParaRPr sz="90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対応可</a:t>
                      </a: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ja-JP" altLang="en-US" sz="800" dirty="0">
                          <a:solidFill>
                            <a:schemeClr val="dk1"/>
                          </a:solidFill>
                          <a:latin typeface="BIZ UDPゴシック" panose="020B0400000000000000" pitchFamily="50" charset="-128"/>
                          <a:ea typeface="BIZ UDPゴシック" panose="020B0400000000000000" pitchFamily="50" charset="-128"/>
                          <a:cs typeface="Arial"/>
                          <a:sym typeface="Arial"/>
                        </a:rPr>
                        <a:t>洋室宴会場</a:t>
                      </a:r>
                      <a:r>
                        <a:rPr lang="ja-JP" altLang="en-US" sz="700" dirty="0">
                          <a:solidFill>
                            <a:schemeClr val="dk1"/>
                          </a:solidFill>
                          <a:latin typeface="BIZ UDPゴシック" panose="020B0400000000000000" pitchFamily="50" charset="-128"/>
                          <a:ea typeface="BIZ UDPゴシック" panose="020B0400000000000000" pitchFamily="50" charset="-128"/>
                          <a:cs typeface="Arial"/>
                          <a:sym typeface="Arial"/>
                        </a:rPr>
                        <a:t>（椅子・テーブル</a:t>
                      </a:r>
                      <a:r>
                        <a:rPr lang="en-US" altLang="ja-JP" sz="700" dirty="0">
                          <a:solidFill>
                            <a:schemeClr val="dk1"/>
                          </a:solidFill>
                          <a:latin typeface="BIZ UDPゴシック" panose="020B0400000000000000" pitchFamily="50" charset="-128"/>
                          <a:ea typeface="BIZ UDPゴシック" panose="020B0400000000000000" pitchFamily="50" charset="-128"/>
                          <a:cs typeface="Arial"/>
                          <a:sym typeface="Arial"/>
                        </a:rPr>
                        <a:t>/</a:t>
                      </a:r>
                      <a:r>
                        <a:rPr lang="ja-JP" altLang="en-US" sz="700" dirty="0">
                          <a:solidFill>
                            <a:schemeClr val="dk1"/>
                          </a:solidFill>
                          <a:latin typeface="BIZ UDPゴシック" panose="020B0400000000000000" pitchFamily="50" charset="-128"/>
                          <a:ea typeface="BIZ UDPゴシック" panose="020B0400000000000000" pitchFamily="50" charset="-128"/>
                          <a:cs typeface="Arial"/>
                          <a:sym typeface="Arial"/>
                        </a:rPr>
                        <a:t>和食）</a:t>
                      </a:r>
                      <a:endParaRPr sz="70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tcPr>
                </a:tc>
                <a:extLst>
                  <a:ext uri="{0D108BD9-81ED-4DB2-BD59-A6C34878D82A}">
                    <a16:rowId xmlns:a16="http://schemas.microsoft.com/office/drawing/2014/main" val="10007"/>
                  </a:ext>
                </a:extLst>
              </a:tr>
              <a:tr h="303613">
                <a:tc vMerge="1">
                  <a:txBody>
                    <a:bodyPr/>
                    <a:lstStyle/>
                    <a:p>
                      <a:endParaRPr lang="ja-JP"/>
                    </a:p>
                  </a:txBody>
                  <a:tcPr/>
                </a:tc>
                <a:tc>
                  <a:txBody>
                    <a:bodyPr/>
                    <a:lstStyle/>
                    <a:p>
                      <a:pPr marL="0" marR="0" lvl="0" indent="0" algn="ctr" rtl="0">
                        <a:spcBef>
                          <a:spcPts val="0"/>
                        </a:spcBef>
                        <a:spcAft>
                          <a:spcPts val="0"/>
                        </a:spcAft>
                        <a:buNone/>
                      </a:pPr>
                      <a:r>
                        <a:rPr lang="ja-JP" altLang="en-US" sz="1050" b="0" dirty="0">
                          <a:solidFill>
                            <a:schemeClr val="dk1"/>
                          </a:solidFill>
                          <a:latin typeface="BIZ UDPゴシック" panose="020B0400000000000000" pitchFamily="50" charset="-128"/>
                          <a:ea typeface="BIZ UDPゴシック" panose="020B0400000000000000" pitchFamily="50" charset="-128"/>
                          <a:cs typeface="Arial"/>
                          <a:sym typeface="Arial"/>
                        </a:rPr>
                        <a:t>三好市</a:t>
                      </a:r>
                      <a:endParaRPr sz="105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accent6">
                        <a:lumMod val="20000"/>
                        <a:lumOff val="80000"/>
                      </a:schemeClr>
                    </a:solidFill>
                  </a:tcPr>
                </a:tc>
                <a:tc>
                  <a:txBody>
                    <a:bodyPr/>
                    <a:lstStyle/>
                    <a:p>
                      <a:pPr marL="0" marR="0" lvl="0" indent="0" algn="l" rtl="0">
                        <a:lnSpc>
                          <a:spcPct val="100000"/>
                        </a:lnSpc>
                        <a:spcBef>
                          <a:spcPts val="0"/>
                        </a:spcBef>
                        <a:spcAft>
                          <a:spcPts val="0"/>
                        </a:spcAft>
                        <a:buClr>
                          <a:schemeClr val="dk1"/>
                        </a:buClr>
                        <a:buSzPts val="1050"/>
                        <a:buFont typeface="Calibri"/>
                        <a:buNone/>
                      </a:pPr>
                      <a:r>
                        <a:rPr lang="ja-JP" altLang="en-US" sz="1050" b="1" dirty="0">
                          <a:solidFill>
                            <a:schemeClr val="dk1"/>
                          </a:solidFill>
                          <a:latin typeface="BIZ UDPゴシック" panose="020B0400000000000000" pitchFamily="50" charset="-128"/>
                          <a:ea typeface="BIZ UDPゴシック" panose="020B0400000000000000" pitchFamily="50" charset="-128"/>
                          <a:cs typeface="Arial"/>
                          <a:sym typeface="Arial"/>
                        </a:rPr>
                        <a:t>大歩危祖谷阿波温泉　あわの抄</a:t>
                      </a:r>
                      <a:endParaRPr sz="1050" b="1"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altLang="ja-JP" sz="900" dirty="0">
                          <a:solidFill>
                            <a:schemeClr val="dk1"/>
                          </a:solidFill>
                          <a:latin typeface="BIZ UDPゴシック" panose="020B0400000000000000" pitchFamily="50" charset="-128"/>
                          <a:ea typeface="BIZ UDPゴシック" panose="020B0400000000000000" pitchFamily="50" charset="-128"/>
                          <a:cs typeface="Arial"/>
                          <a:sym typeface="Arial"/>
                        </a:rPr>
                        <a:t>0883-74-1414</a:t>
                      </a:r>
                      <a:endParaRPr sz="90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en-US" alt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25</a:t>
                      </a: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室</a:t>
                      </a: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en-US" altLang="ja-JP" sz="900" dirty="0">
                          <a:solidFill>
                            <a:schemeClr val="dk1"/>
                          </a:solidFill>
                          <a:latin typeface="BIZ UDPゴシック" panose="020B0400000000000000" pitchFamily="50" charset="-128"/>
                          <a:ea typeface="BIZ UDPゴシック" panose="020B0400000000000000" pitchFamily="50" charset="-128"/>
                          <a:cs typeface="Arial"/>
                          <a:sym typeface="Arial"/>
                        </a:rPr>
                        <a:t>100</a:t>
                      </a:r>
                      <a:r>
                        <a:rPr lang="ja-JP" altLang="en-US" sz="900" dirty="0">
                          <a:solidFill>
                            <a:schemeClr val="dk1"/>
                          </a:solidFill>
                          <a:latin typeface="BIZ UDPゴシック" panose="020B0400000000000000" pitchFamily="50" charset="-128"/>
                          <a:ea typeface="BIZ UDPゴシック" panose="020B0400000000000000" pitchFamily="50" charset="-128"/>
                          <a:cs typeface="Arial"/>
                          <a:sym typeface="Arial"/>
                        </a:rPr>
                        <a:t>名</a:t>
                      </a:r>
                      <a:endParaRPr sz="90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和室・洋室</a:t>
                      </a: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ja-JP" altLang="en-US" sz="900" dirty="0">
                          <a:solidFill>
                            <a:schemeClr val="dk1"/>
                          </a:solidFill>
                          <a:latin typeface="BIZ UDPゴシック" panose="020B0400000000000000" pitchFamily="50" charset="-128"/>
                          <a:ea typeface="BIZ UDPゴシック" panose="020B0400000000000000" pitchFamily="50" charset="-128"/>
                          <a:cs typeface="Arial"/>
                          <a:sym typeface="Arial"/>
                        </a:rPr>
                        <a:t>対応可</a:t>
                      </a:r>
                      <a:r>
                        <a:rPr lang="en-US" altLang="ja-JP" sz="900" dirty="0">
                          <a:solidFill>
                            <a:schemeClr val="dk1"/>
                          </a:solidFill>
                          <a:latin typeface="BIZ UDPゴシック" panose="020B0400000000000000" pitchFamily="50" charset="-128"/>
                          <a:ea typeface="BIZ UDPゴシック" panose="020B0400000000000000" pitchFamily="50" charset="-128"/>
                          <a:cs typeface="Arial"/>
                          <a:sym typeface="Arial"/>
                        </a:rPr>
                        <a:t>※</a:t>
                      </a:r>
                      <a:endParaRPr sz="90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対応可</a:t>
                      </a: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ja-JP" altLang="en-US" sz="800" b="0" dirty="0">
                          <a:solidFill>
                            <a:schemeClr val="dk1"/>
                          </a:solidFill>
                          <a:latin typeface="BIZ UDPゴシック" panose="020B0400000000000000" pitchFamily="50" charset="-128"/>
                          <a:ea typeface="BIZ UDPゴシック" panose="020B0400000000000000" pitchFamily="50" charset="-128"/>
                          <a:cs typeface="Arial"/>
                          <a:sym typeface="Arial"/>
                        </a:rPr>
                        <a:t>和室宴会場（</a:t>
                      </a:r>
                      <a:r>
                        <a:rPr lang="ja-JP" altLang="en-US" sz="700" b="0" dirty="0">
                          <a:solidFill>
                            <a:schemeClr val="dk1"/>
                          </a:solidFill>
                          <a:latin typeface="BIZ UDPゴシック" panose="020B0400000000000000" pitchFamily="50" charset="-128"/>
                          <a:ea typeface="BIZ UDPゴシック" panose="020B0400000000000000" pitchFamily="50" charset="-128"/>
                          <a:cs typeface="Arial"/>
                          <a:sym typeface="Arial"/>
                        </a:rPr>
                        <a:t>椅子・テーブル</a:t>
                      </a:r>
                      <a:r>
                        <a:rPr lang="en-US" altLang="ja-JP" sz="700" b="0" dirty="0">
                          <a:solidFill>
                            <a:schemeClr val="dk1"/>
                          </a:solidFill>
                          <a:latin typeface="BIZ UDPゴシック" panose="020B0400000000000000" pitchFamily="50" charset="-128"/>
                          <a:ea typeface="BIZ UDPゴシック" panose="020B0400000000000000" pitchFamily="50" charset="-128"/>
                          <a:cs typeface="Arial"/>
                          <a:sym typeface="Arial"/>
                        </a:rPr>
                        <a:t>/</a:t>
                      </a:r>
                      <a:r>
                        <a:rPr lang="ja-JP" altLang="en-US" sz="700" b="0" dirty="0">
                          <a:solidFill>
                            <a:schemeClr val="dk1"/>
                          </a:solidFill>
                          <a:latin typeface="BIZ UDPゴシック" panose="020B0400000000000000" pitchFamily="50" charset="-128"/>
                          <a:ea typeface="BIZ UDPゴシック" panose="020B0400000000000000" pitchFamily="50" charset="-128"/>
                          <a:cs typeface="Arial"/>
                          <a:sym typeface="Arial"/>
                        </a:rPr>
                        <a:t>セットメニュー・バイキング）</a:t>
                      </a:r>
                      <a:endParaRPr sz="7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tcPr>
                </a:tc>
                <a:extLst>
                  <a:ext uri="{0D108BD9-81ED-4DB2-BD59-A6C34878D82A}">
                    <a16:rowId xmlns:a16="http://schemas.microsoft.com/office/drawing/2014/main" val="10008"/>
                  </a:ext>
                </a:extLst>
              </a:tr>
              <a:tr h="327484">
                <a:tc vMerge="1">
                  <a:txBody>
                    <a:bodyPr/>
                    <a:lstStyle/>
                    <a:p>
                      <a:endParaRPr lang="ja-JP"/>
                    </a:p>
                  </a:txBody>
                  <a:tcPr/>
                </a:tc>
                <a:tc>
                  <a:txBody>
                    <a:bodyPr/>
                    <a:lstStyle/>
                    <a:p>
                      <a:pPr marL="0" marR="0" lvl="0" indent="0" algn="ctr" rtl="0">
                        <a:spcBef>
                          <a:spcPts val="0"/>
                        </a:spcBef>
                        <a:spcAft>
                          <a:spcPts val="0"/>
                        </a:spcAft>
                        <a:buNone/>
                      </a:pPr>
                      <a:r>
                        <a:rPr lang="ja-JP" altLang="en-US" sz="1050" b="0" dirty="0">
                          <a:solidFill>
                            <a:schemeClr val="dk1"/>
                          </a:solidFill>
                          <a:latin typeface="BIZ UDPゴシック" panose="020B0400000000000000" pitchFamily="50" charset="-128"/>
                          <a:ea typeface="BIZ UDPゴシック" panose="020B0400000000000000" pitchFamily="50" charset="-128"/>
                          <a:cs typeface="Arial"/>
                          <a:sym typeface="Arial"/>
                        </a:rPr>
                        <a:t>美馬市</a:t>
                      </a:r>
                      <a:endParaRPr sz="105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accent6">
                        <a:lumMod val="20000"/>
                        <a:lumOff val="80000"/>
                      </a:schemeClr>
                    </a:solidFill>
                  </a:tcPr>
                </a:tc>
                <a:tc>
                  <a:txBody>
                    <a:bodyPr/>
                    <a:lstStyle/>
                    <a:p>
                      <a:pPr marL="0" marR="0" lvl="0" indent="0" algn="l" rtl="0">
                        <a:spcBef>
                          <a:spcPts val="0"/>
                        </a:spcBef>
                        <a:spcAft>
                          <a:spcPts val="0"/>
                        </a:spcAft>
                        <a:buNone/>
                      </a:pPr>
                      <a:r>
                        <a:rPr lang="ja-JP" altLang="en-US" sz="1050" b="1" dirty="0">
                          <a:solidFill>
                            <a:schemeClr val="dk1"/>
                          </a:solidFill>
                          <a:latin typeface="BIZ UDPゴシック" panose="020B0400000000000000" pitchFamily="50" charset="-128"/>
                          <a:ea typeface="BIZ UDPゴシック" panose="020B0400000000000000" pitchFamily="50" charset="-128"/>
                          <a:cs typeface="Arial"/>
                          <a:sym typeface="Arial"/>
                        </a:rPr>
                        <a:t>清月屋敷</a:t>
                      </a:r>
                      <a:endParaRPr sz="1050" b="1"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alt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0883-53-7733</a:t>
                      </a: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en-US" alt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18</a:t>
                      </a: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室</a:t>
                      </a: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en-US" alt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60</a:t>
                      </a: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名</a:t>
                      </a: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和室・洋室・</a:t>
                      </a:r>
                      <a:endParaRPr lang="en-US" altLang="ja-JP"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p>
                      <a:pPr marL="0" marR="0" lvl="0" indent="0" algn="l" rtl="0">
                        <a:spcBef>
                          <a:spcPts val="0"/>
                        </a:spcBef>
                        <a:spcAft>
                          <a:spcPts val="0"/>
                        </a:spcAft>
                        <a:buNone/>
                      </a:pP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和洋室</a:t>
                      </a: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全館</a:t>
                      </a:r>
                      <a:endParaRPr lang="en-US" altLang="ja-JP"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p>
                      <a:pPr marL="0" marR="0" lvl="0" indent="0" algn="ctr" rtl="0">
                        <a:spcBef>
                          <a:spcPts val="0"/>
                        </a:spcBef>
                        <a:spcAft>
                          <a:spcPts val="0"/>
                        </a:spcAft>
                        <a:buNone/>
                      </a:pP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貸切可</a:t>
                      </a: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対応可</a:t>
                      </a: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ja-JP" altLang="en-US" sz="800" b="0" dirty="0">
                          <a:solidFill>
                            <a:schemeClr val="dk1"/>
                          </a:solidFill>
                          <a:latin typeface="BIZ UDPゴシック" panose="020B0400000000000000" pitchFamily="50" charset="-128"/>
                          <a:ea typeface="BIZ UDPゴシック" panose="020B0400000000000000" pitchFamily="50" charset="-128"/>
                          <a:cs typeface="Arial"/>
                          <a:sym typeface="Arial"/>
                        </a:rPr>
                        <a:t>和室宴会場・レストラン</a:t>
                      </a:r>
                      <a:endParaRPr lang="en-US" altLang="ja-JP" sz="800" b="0" dirty="0">
                        <a:solidFill>
                          <a:schemeClr val="dk1"/>
                        </a:solidFill>
                        <a:latin typeface="BIZ UDPゴシック" panose="020B0400000000000000" pitchFamily="50" charset="-128"/>
                        <a:ea typeface="BIZ UDPゴシック" panose="020B0400000000000000" pitchFamily="50" charset="-128"/>
                        <a:cs typeface="Arial"/>
                        <a:sym typeface="Arial"/>
                      </a:endParaRPr>
                    </a:p>
                    <a:p>
                      <a:pPr marL="0" marR="0" lvl="0" indent="0" algn="l" rtl="0">
                        <a:lnSpc>
                          <a:spcPct val="100000"/>
                        </a:lnSpc>
                        <a:spcBef>
                          <a:spcPts val="0"/>
                        </a:spcBef>
                        <a:spcAft>
                          <a:spcPts val="0"/>
                        </a:spcAft>
                        <a:buClr>
                          <a:schemeClr val="dk1"/>
                        </a:buClr>
                        <a:buSzPts val="800"/>
                        <a:buFont typeface="Calibri"/>
                        <a:buNone/>
                      </a:pPr>
                      <a:r>
                        <a:rPr lang="ja-JP" altLang="en-US" sz="700" b="0" dirty="0">
                          <a:solidFill>
                            <a:schemeClr val="dk1"/>
                          </a:solidFill>
                          <a:latin typeface="BIZ UDPゴシック" panose="020B0400000000000000" pitchFamily="50" charset="-128"/>
                          <a:ea typeface="BIZ UDPゴシック" panose="020B0400000000000000" pitchFamily="50" charset="-128"/>
                          <a:cs typeface="Arial"/>
                          <a:sym typeface="Arial"/>
                        </a:rPr>
                        <a:t>（仕出し屋へ依頼</a:t>
                      </a:r>
                      <a:r>
                        <a:rPr lang="en-US" altLang="ja-JP" sz="700" b="0" dirty="0">
                          <a:solidFill>
                            <a:schemeClr val="dk1"/>
                          </a:solidFill>
                          <a:latin typeface="BIZ UDPゴシック" panose="020B0400000000000000" pitchFamily="50" charset="-128"/>
                          <a:ea typeface="BIZ UDPゴシック" panose="020B0400000000000000" pitchFamily="50" charset="-128"/>
                          <a:cs typeface="Arial"/>
                          <a:sym typeface="Arial"/>
                        </a:rPr>
                        <a:t>/</a:t>
                      </a:r>
                      <a:r>
                        <a:rPr lang="ja-JP" altLang="en-US" sz="700" b="0" dirty="0">
                          <a:solidFill>
                            <a:schemeClr val="dk1"/>
                          </a:solidFill>
                          <a:latin typeface="BIZ UDPゴシック" panose="020B0400000000000000" pitchFamily="50" charset="-128"/>
                          <a:ea typeface="BIZ UDPゴシック" panose="020B0400000000000000" pitchFamily="50" charset="-128"/>
                          <a:cs typeface="Arial"/>
                          <a:sym typeface="Arial"/>
                        </a:rPr>
                        <a:t>和食）</a:t>
                      </a:r>
                      <a:endParaRPr sz="7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1" name="Google Shape;49;p2">
            <a:extLst>
              <a:ext uri="{FF2B5EF4-FFF2-40B4-BE49-F238E27FC236}">
                <a16:creationId xmlns:a16="http://schemas.microsoft.com/office/drawing/2014/main" id="{FEC43D8B-CBEA-CAF9-ACD3-875EE2973792}"/>
              </a:ext>
            </a:extLst>
          </p:cNvPr>
          <p:cNvSpPr txBox="1"/>
          <p:nvPr/>
        </p:nvSpPr>
        <p:spPr>
          <a:xfrm>
            <a:off x="452438" y="-34438"/>
            <a:ext cx="56576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FFFF"/>
                </a:solidFill>
                <a:latin typeface="BIZ UDPゴシック" panose="020B0400000000000000" pitchFamily="50" charset="-128"/>
                <a:ea typeface="BIZ UDPゴシック" panose="020B0400000000000000" pitchFamily="50" charset="-128"/>
                <a:cs typeface="Arial"/>
                <a:sym typeface="Arial"/>
              </a:rPr>
              <a:t>教育旅行受入宿泊施設</a:t>
            </a:r>
            <a:endParaRPr sz="1600" b="1" i="0" u="none" strike="noStrike" cap="none" dirty="0">
              <a:solidFill>
                <a:srgbClr val="FFFFFF"/>
              </a:solidFill>
              <a:latin typeface="BIZ UDPゴシック" panose="020B0400000000000000" pitchFamily="50" charset="-128"/>
              <a:ea typeface="BIZ UDPゴシック" panose="020B0400000000000000" pitchFamily="50" charset="-128"/>
              <a:cs typeface="Arial"/>
              <a:sym typeface="Arial"/>
            </a:endParaRPr>
          </a:p>
        </p:txBody>
      </p:sp>
      <p:graphicFrame>
        <p:nvGraphicFramePr>
          <p:cNvPr id="3" name="Google Shape;50;p2">
            <a:extLst>
              <a:ext uri="{FF2B5EF4-FFF2-40B4-BE49-F238E27FC236}">
                <a16:creationId xmlns:a16="http://schemas.microsoft.com/office/drawing/2014/main" id="{D615284D-5C50-C516-7067-2F4730D3684D}"/>
              </a:ext>
            </a:extLst>
          </p:cNvPr>
          <p:cNvGraphicFramePr/>
          <p:nvPr>
            <p:extLst>
              <p:ext uri="{D42A27DB-BD31-4B8C-83A1-F6EECF244321}">
                <p14:modId xmlns:p14="http://schemas.microsoft.com/office/powerpoint/2010/main" val="3984587556"/>
              </p:ext>
            </p:extLst>
          </p:nvPr>
        </p:nvGraphicFramePr>
        <p:xfrm>
          <a:off x="119992" y="3065996"/>
          <a:ext cx="9666015" cy="2109579"/>
        </p:xfrm>
        <a:graphic>
          <a:graphicData uri="http://schemas.openxmlformats.org/drawingml/2006/table">
            <a:tbl>
              <a:tblPr firstRow="1" bandRow="1">
                <a:noFill/>
              </a:tblPr>
              <a:tblGrid>
                <a:gridCol w="371734">
                  <a:extLst>
                    <a:ext uri="{9D8B030D-6E8A-4147-A177-3AD203B41FA5}">
                      <a16:colId xmlns:a16="http://schemas.microsoft.com/office/drawing/2014/main" val="20000"/>
                    </a:ext>
                  </a:extLst>
                </a:gridCol>
                <a:gridCol w="608318">
                  <a:extLst>
                    <a:ext uri="{9D8B030D-6E8A-4147-A177-3AD203B41FA5}">
                      <a16:colId xmlns:a16="http://schemas.microsoft.com/office/drawing/2014/main" val="20001"/>
                    </a:ext>
                  </a:extLst>
                </a:gridCol>
                <a:gridCol w="2061167">
                  <a:extLst>
                    <a:ext uri="{9D8B030D-6E8A-4147-A177-3AD203B41FA5}">
                      <a16:colId xmlns:a16="http://schemas.microsoft.com/office/drawing/2014/main" val="20002"/>
                    </a:ext>
                  </a:extLst>
                </a:gridCol>
                <a:gridCol w="1267098">
                  <a:extLst>
                    <a:ext uri="{9D8B030D-6E8A-4147-A177-3AD203B41FA5}">
                      <a16:colId xmlns:a16="http://schemas.microsoft.com/office/drawing/2014/main" val="20003"/>
                    </a:ext>
                  </a:extLst>
                </a:gridCol>
                <a:gridCol w="660609">
                  <a:extLst>
                    <a:ext uri="{9D8B030D-6E8A-4147-A177-3AD203B41FA5}">
                      <a16:colId xmlns:a16="http://schemas.microsoft.com/office/drawing/2014/main" val="20004"/>
                    </a:ext>
                  </a:extLst>
                </a:gridCol>
                <a:gridCol w="655416">
                  <a:extLst>
                    <a:ext uri="{9D8B030D-6E8A-4147-A177-3AD203B41FA5}">
                      <a16:colId xmlns:a16="http://schemas.microsoft.com/office/drawing/2014/main" val="20005"/>
                    </a:ext>
                  </a:extLst>
                </a:gridCol>
                <a:gridCol w="781726">
                  <a:extLst>
                    <a:ext uri="{9D8B030D-6E8A-4147-A177-3AD203B41FA5}">
                      <a16:colId xmlns:a16="http://schemas.microsoft.com/office/drawing/2014/main" val="20006"/>
                    </a:ext>
                  </a:extLst>
                </a:gridCol>
                <a:gridCol w="763182">
                  <a:extLst>
                    <a:ext uri="{9D8B030D-6E8A-4147-A177-3AD203B41FA5}">
                      <a16:colId xmlns:a16="http://schemas.microsoft.com/office/drawing/2014/main" val="20007"/>
                    </a:ext>
                  </a:extLst>
                </a:gridCol>
                <a:gridCol w="683504">
                  <a:extLst>
                    <a:ext uri="{9D8B030D-6E8A-4147-A177-3AD203B41FA5}">
                      <a16:colId xmlns:a16="http://schemas.microsoft.com/office/drawing/2014/main" val="20008"/>
                    </a:ext>
                  </a:extLst>
                </a:gridCol>
                <a:gridCol w="1813261">
                  <a:extLst>
                    <a:ext uri="{9D8B030D-6E8A-4147-A177-3AD203B41FA5}">
                      <a16:colId xmlns:a16="http://schemas.microsoft.com/office/drawing/2014/main" val="20009"/>
                    </a:ext>
                  </a:extLst>
                </a:gridCol>
              </a:tblGrid>
              <a:tr h="339009">
                <a:tc rowSpan="6">
                  <a:txBody>
                    <a:bodyPr/>
                    <a:lstStyle/>
                    <a:p>
                      <a:pPr marL="0" marR="0" lvl="0" indent="0" algn="ctr" rtl="0">
                        <a:spcBef>
                          <a:spcPts val="0"/>
                        </a:spcBef>
                        <a:spcAft>
                          <a:spcPts val="0"/>
                        </a:spcAft>
                        <a:buNone/>
                      </a:pPr>
                      <a:r>
                        <a:rPr lang="ja-JP" sz="1400" b="1" dirty="0">
                          <a:solidFill>
                            <a:schemeClr val="lt1"/>
                          </a:solidFill>
                          <a:latin typeface="BIZ UDPゴシック" panose="020B0400000000000000" pitchFamily="50" charset="-128"/>
                          <a:ea typeface="BIZ UDPゴシック" panose="020B0400000000000000" pitchFamily="50" charset="-128"/>
                          <a:cs typeface="Arial"/>
                          <a:sym typeface="Arial"/>
                        </a:rPr>
                        <a:t>南</a:t>
                      </a:r>
                      <a:endParaRPr sz="1400" b="1" dirty="0">
                        <a:solidFill>
                          <a:schemeClr val="lt1"/>
                        </a:solidFill>
                        <a:latin typeface="BIZ UDPゴシック" panose="020B0400000000000000" pitchFamily="50" charset="-128"/>
                        <a:ea typeface="BIZ UDPゴシック" panose="020B0400000000000000" pitchFamily="50" charset="-128"/>
                        <a:cs typeface="Arial"/>
                        <a:sym typeface="Arial"/>
                      </a:endParaRPr>
                    </a:p>
                    <a:p>
                      <a:pPr marL="0" marR="0" lvl="0" indent="0" algn="ctr" rtl="0">
                        <a:spcBef>
                          <a:spcPts val="0"/>
                        </a:spcBef>
                        <a:spcAft>
                          <a:spcPts val="0"/>
                        </a:spcAft>
                        <a:buNone/>
                      </a:pPr>
                      <a:endParaRPr sz="1400" b="1" dirty="0">
                        <a:solidFill>
                          <a:schemeClr val="lt1"/>
                        </a:solidFill>
                        <a:latin typeface="BIZ UDPゴシック" panose="020B0400000000000000" pitchFamily="50" charset="-128"/>
                        <a:ea typeface="BIZ UDPゴシック" panose="020B0400000000000000" pitchFamily="50" charset="-128"/>
                        <a:cs typeface="Arial"/>
                        <a:sym typeface="Arial"/>
                      </a:endParaRPr>
                    </a:p>
                    <a:p>
                      <a:pPr marL="0" marR="0" lvl="0" indent="0" algn="ctr" rtl="0">
                        <a:spcBef>
                          <a:spcPts val="0"/>
                        </a:spcBef>
                        <a:spcAft>
                          <a:spcPts val="0"/>
                        </a:spcAft>
                        <a:buNone/>
                      </a:pPr>
                      <a:r>
                        <a:rPr lang="ja-JP" sz="1400" b="1" dirty="0">
                          <a:solidFill>
                            <a:schemeClr val="lt1"/>
                          </a:solidFill>
                          <a:latin typeface="BIZ UDPゴシック" panose="020B0400000000000000" pitchFamily="50" charset="-128"/>
                          <a:ea typeface="BIZ UDPゴシック" panose="020B0400000000000000" pitchFamily="50" charset="-128"/>
                          <a:cs typeface="Arial"/>
                          <a:sym typeface="Arial"/>
                        </a:rPr>
                        <a:t>部</a:t>
                      </a:r>
                      <a:endParaRPr sz="1400" b="1"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solidFill>
                        <a:srgbClr val="7F7F7F"/>
                      </a:solidFill>
                      <a:prstDash val="solid"/>
                      <a:round/>
                      <a:headEnd type="none" w="sm" len="sm"/>
                      <a:tailEnd type="none" w="sm" len="sm"/>
                    </a:lnL>
                    <a:lnR w="12700" cap="flat" cmpd="sng" algn="ctr">
                      <a:solidFill>
                        <a:schemeClr val="bg1">
                          <a:lumMod val="50000"/>
                        </a:schemeClr>
                      </a:solidFill>
                      <a:prstDash val="solid"/>
                      <a:round/>
                      <a:headEnd type="none" w="med" len="med"/>
                      <a:tailEnd type="none" w="med" len="med"/>
                    </a:lnR>
                    <a:lnT w="19050" cap="flat" cmpd="sng">
                      <a:solidFill>
                        <a:srgbClr val="3F3F3F"/>
                      </a:solidFill>
                      <a:prstDash val="solid"/>
                      <a:round/>
                      <a:headEnd type="none" w="sm" len="sm"/>
                      <a:tailEnd type="none" w="sm" len="sm"/>
                    </a:lnT>
                    <a:lnB w="19050" cap="flat" cmpd="sng">
                      <a:solidFill>
                        <a:srgbClr val="3F3F3F"/>
                      </a:solidFill>
                      <a:prstDash val="solid"/>
                      <a:round/>
                      <a:headEnd type="none" w="sm" len="sm"/>
                      <a:tailEnd type="none" w="sm" len="sm"/>
                    </a:lnB>
                    <a:solidFill>
                      <a:srgbClr val="0096D2"/>
                    </a:solidFill>
                  </a:tcPr>
                </a:tc>
                <a:tc rowSpan="2">
                  <a:txBody>
                    <a:bodyPr/>
                    <a:lstStyle/>
                    <a:p>
                      <a:pPr marL="0" marR="0" lvl="0" indent="0" algn="ctr" rtl="0">
                        <a:spcBef>
                          <a:spcPts val="0"/>
                        </a:spcBef>
                        <a:spcAft>
                          <a:spcPts val="0"/>
                        </a:spcAft>
                        <a:buNone/>
                      </a:pPr>
                      <a:r>
                        <a:rPr lang="ja-JP" sz="1050" b="0" dirty="0">
                          <a:solidFill>
                            <a:schemeClr val="dk1"/>
                          </a:solidFill>
                          <a:latin typeface="BIZ UDPゴシック" panose="020B0400000000000000" pitchFamily="50" charset="-128"/>
                          <a:ea typeface="BIZ UDPゴシック" panose="020B0400000000000000" pitchFamily="50" charset="-128"/>
                          <a:cs typeface="Arial"/>
                          <a:sym typeface="Arial"/>
                        </a:rPr>
                        <a:t>海陽町</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bg1">
                          <a:lumMod val="50000"/>
                        </a:schemeClr>
                      </a:solidFill>
                      <a:prstDash val="solid"/>
                      <a:round/>
                      <a:headEnd type="none" w="med" len="med"/>
                      <a:tailEnd type="none" w="med" len="med"/>
                    </a:lnL>
                    <a:lnR w="12700" cap="flat" cmpd="sng" algn="ctr">
                      <a:solidFill>
                        <a:srgbClr val="7F7F7F"/>
                      </a:solidFill>
                      <a:prstDash val="solid"/>
                      <a:round/>
                      <a:headEnd type="none" w="sm" len="sm"/>
                      <a:tailEnd type="none" w="sm" len="sm"/>
                    </a:lnR>
                    <a:lnT w="19050" cap="flat" cmpd="sng">
                      <a:solidFill>
                        <a:srgbClr val="3F3F3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accent5">
                        <a:lumMod val="40000"/>
                        <a:lumOff val="60000"/>
                      </a:schemeClr>
                    </a:solidFill>
                  </a:tcPr>
                </a:tc>
                <a:tc>
                  <a:txBody>
                    <a:bodyPr/>
                    <a:lstStyle/>
                    <a:p>
                      <a:pPr marL="0" marR="0" lvl="0" indent="0" algn="l" rtl="0">
                        <a:spcBef>
                          <a:spcPts val="0"/>
                        </a:spcBef>
                        <a:spcAft>
                          <a:spcPts val="0"/>
                        </a:spcAft>
                        <a:buNone/>
                      </a:pPr>
                      <a:r>
                        <a:rPr lang="ja-JP" sz="1050" b="1" dirty="0">
                          <a:solidFill>
                            <a:schemeClr val="dk1"/>
                          </a:solidFill>
                          <a:latin typeface="BIZ UDPゴシック" panose="020B0400000000000000" pitchFamily="50" charset="-128"/>
                          <a:ea typeface="BIZ UDPゴシック" panose="020B0400000000000000" pitchFamily="50" charset="-128"/>
                          <a:cs typeface="Arial"/>
                          <a:sym typeface="Arial"/>
                        </a:rPr>
                        <a:t>HOTEL RIVIERA ししくい</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9050" cap="flat" cmpd="sng">
                      <a:solidFill>
                        <a:srgbClr val="3F3F3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rowSpan="6">
                  <a:txBody>
                    <a:bodyPr/>
                    <a:lstStyle/>
                    <a:p>
                      <a:pPr lvl="0" algn="ctr"/>
                      <a:r>
                        <a:rPr lang="ja-JP" altLang="en-US" sz="900" dirty="0">
                          <a:solidFill>
                            <a:schemeClr val="dk1"/>
                          </a:solidFill>
                          <a:latin typeface="BIZ UDPゴシック" panose="020B0400000000000000" pitchFamily="50" charset="-128"/>
                          <a:ea typeface="BIZ UDPゴシック" panose="020B0400000000000000" pitchFamily="50" charset="-128"/>
                          <a:cs typeface="Arial"/>
                          <a:sym typeface="Arial"/>
                        </a:rPr>
                        <a:t>お問い合わせは</a:t>
                      </a:r>
                      <a:endParaRPr lang="en-US" altLang="ja-JP" sz="900" dirty="0">
                        <a:solidFill>
                          <a:schemeClr val="dk1"/>
                        </a:solidFill>
                        <a:latin typeface="BIZ UDPゴシック" panose="020B0400000000000000" pitchFamily="50" charset="-128"/>
                        <a:ea typeface="BIZ UDPゴシック" panose="020B0400000000000000" pitchFamily="50" charset="-128"/>
                        <a:cs typeface="Arial"/>
                        <a:sym typeface="Arial"/>
                      </a:endParaRPr>
                    </a:p>
                    <a:p>
                      <a:pPr lvl="0" algn="ctr"/>
                      <a:r>
                        <a:rPr lang="ja-JP" altLang="en-US" sz="900" dirty="0">
                          <a:solidFill>
                            <a:schemeClr val="dk1"/>
                          </a:solidFill>
                          <a:latin typeface="BIZ UDPゴシック" panose="020B0400000000000000" pitchFamily="50" charset="-128"/>
                          <a:ea typeface="BIZ UDPゴシック" panose="020B0400000000000000" pitchFamily="50" charset="-128"/>
                          <a:cs typeface="Arial"/>
                          <a:sym typeface="Arial"/>
                        </a:rPr>
                        <a:t>みなみ阿波観光局</a:t>
                      </a:r>
                      <a:endParaRPr lang="en-US" altLang="ja-JP" sz="900" dirty="0">
                        <a:solidFill>
                          <a:schemeClr val="dk1"/>
                        </a:solidFill>
                        <a:latin typeface="BIZ UDPゴシック" panose="020B0400000000000000" pitchFamily="50" charset="-128"/>
                        <a:ea typeface="BIZ UDPゴシック" panose="020B0400000000000000" pitchFamily="50" charset="-128"/>
                        <a:cs typeface="Arial"/>
                        <a:sym typeface="Arial"/>
                      </a:endParaRPr>
                    </a:p>
                    <a:p>
                      <a:pPr lvl="0" algn="ctr"/>
                      <a:r>
                        <a:rPr lang="ja-JP" altLang="en-US" sz="900" dirty="0">
                          <a:solidFill>
                            <a:schemeClr val="dk1"/>
                          </a:solidFill>
                          <a:latin typeface="BIZ UDPゴシック" panose="020B0400000000000000" pitchFamily="50" charset="-128"/>
                          <a:ea typeface="BIZ UDPゴシック" panose="020B0400000000000000" pitchFamily="50" charset="-128"/>
                          <a:cs typeface="Arial"/>
                          <a:sym typeface="Arial"/>
                        </a:rPr>
                        <a:t>教育旅行推進室まで</a:t>
                      </a:r>
                      <a:endParaRPr lang="en-US" altLang="ja-JP" sz="900" dirty="0">
                        <a:solidFill>
                          <a:schemeClr val="dk1"/>
                        </a:solidFill>
                        <a:latin typeface="BIZ UDPゴシック" panose="020B0400000000000000" pitchFamily="50" charset="-128"/>
                        <a:ea typeface="BIZ UDPゴシック" panose="020B0400000000000000" pitchFamily="50" charset="-128"/>
                        <a:cs typeface="Arial"/>
                        <a:sym typeface="Arial"/>
                      </a:endParaRPr>
                    </a:p>
                    <a:p>
                      <a:pPr lvl="0" algn="ctr" defTabSz="914400">
                        <a:defRPr/>
                      </a:pPr>
                      <a:r>
                        <a:rPr lang="en-US" altLang="ja-JP" sz="900" dirty="0">
                          <a:solidFill>
                            <a:schemeClr val="dk1"/>
                          </a:solidFill>
                          <a:latin typeface="BIZ UDPゴシック" panose="020B0400000000000000" pitchFamily="50" charset="-128"/>
                          <a:ea typeface="BIZ UDPゴシック" panose="020B0400000000000000" pitchFamily="50" charset="-128"/>
                          <a:cs typeface="Arial"/>
                          <a:sym typeface="Arial"/>
                        </a:rPr>
                        <a:t>0884-72-2622</a:t>
                      </a:r>
                      <a:endParaRPr lang="ja-JP" altLang="en-US" sz="90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9050" cap="flat" cmpd="sng">
                      <a:solidFill>
                        <a:srgbClr val="3F3F3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ja-JP" sz="900" b="0">
                          <a:solidFill>
                            <a:schemeClr val="dk1"/>
                          </a:solidFill>
                          <a:latin typeface="BIZ UDPゴシック" panose="020B0400000000000000" pitchFamily="50" charset="-128"/>
                          <a:ea typeface="BIZ UDPゴシック" panose="020B0400000000000000" pitchFamily="50" charset="-128"/>
                          <a:cs typeface="Arial"/>
                          <a:sym typeface="Arial"/>
                        </a:rPr>
                        <a:t>28室</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9050" cap="flat" cmpd="sng">
                      <a:solidFill>
                        <a:srgbClr val="3F3F3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ja-JP" sz="900" b="0">
                          <a:solidFill>
                            <a:schemeClr val="dk1"/>
                          </a:solidFill>
                          <a:latin typeface="BIZ UDPゴシック" panose="020B0400000000000000" pitchFamily="50" charset="-128"/>
                          <a:ea typeface="BIZ UDPゴシック" panose="020B0400000000000000" pitchFamily="50" charset="-128"/>
                          <a:cs typeface="Arial"/>
                          <a:sym typeface="Arial"/>
                        </a:rPr>
                        <a:t>8</a:t>
                      </a:r>
                      <a:r>
                        <a:rPr lang="ja-JP" altLang="en-US" sz="900" b="0">
                          <a:solidFill>
                            <a:schemeClr val="dk1"/>
                          </a:solidFill>
                          <a:latin typeface="BIZ UDPゴシック" panose="020B0400000000000000" pitchFamily="50" charset="-128"/>
                          <a:ea typeface="BIZ UDPゴシック" panose="020B0400000000000000" pitchFamily="50" charset="-128"/>
                          <a:cs typeface="Arial"/>
                          <a:sym typeface="Arial"/>
                        </a:rPr>
                        <a:t>２名</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9050" cap="flat" cmpd="sng">
                      <a:solidFill>
                        <a:srgbClr val="3F3F3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ja-JP" sz="900" b="0">
                          <a:solidFill>
                            <a:schemeClr val="dk1"/>
                          </a:solidFill>
                          <a:latin typeface="BIZ UDPゴシック" panose="020B0400000000000000" pitchFamily="50" charset="-128"/>
                          <a:ea typeface="BIZ UDPゴシック" panose="020B0400000000000000" pitchFamily="50" charset="-128"/>
                          <a:cs typeface="Arial"/>
                          <a:sym typeface="Arial"/>
                        </a:rPr>
                        <a:t>洋室・和室</a:t>
                      </a: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9050" cap="flat" cmpd="sng">
                      <a:solidFill>
                        <a:srgbClr val="3F3F3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ja-JP" sz="900" b="0">
                          <a:solidFill>
                            <a:schemeClr val="dk1"/>
                          </a:solidFill>
                          <a:latin typeface="BIZ UDPゴシック" panose="020B0400000000000000" pitchFamily="50" charset="-128"/>
                          <a:ea typeface="BIZ UDPゴシック" panose="020B0400000000000000" pitchFamily="50" charset="-128"/>
                          <a:cs typeface="Arial"/>
                          <a:sym typeface="Arial"/>
                        </a:rPr>
                        <a:t>対応可</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9050" cap="flat" cmpd="sng">
                      <a:solidFill>
                        <a:srgbClr val="3F3F3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ja-JP" sz="900" b="0">
                          <a:solidFill>
                            <a:schemeClr val="dk1"/>
                          </a:solidFill>
                          <a:latin typeface="BIZ UDPゴシック" panose="020B0400000000000000" pitchFamily="50" charset="-128"/>
                          <a:ea typeface="BIZ UDPゴシック" panose="020B0400000000000000" pitchFamily="50" charset="-128"/>
                          <a:cs typeface="Arial"/>
                          <a:sym typeface="Arial"/>
                        </a:rPr>
                        <a:t>対応可</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9050" cap="flat" cmpd="sng">
                      <a:solidFill>
                        <a:srgbClr val="3F3F3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800"/>
                        <a:buFont typeface="Arial"/>
                        <a:buNone/>
                      </a:pPr>
                      <a:r>
                        <a:rPr lang="ja-JP" sz="800" b="0" dirty="0">
                          <a:solidFill>
                            <a:schemeClr val="dk1"/>
                          </a:solidFill>
                          <a:latin typeface="BIZ UDPゴシック" panose="020B0400000000000000" pitchFamily="50" charset="-128"/>
                          <a:ea typeface="BIZ UDPゴシック" panose="020B0400000000000000" pitchFamily="50" charset="-128"/>
                          <a:cs typeface="Arial"/>
                          <a:sym typeface="Arial"/>
                        </a:rPr>
                        <a:t>レストラン</a:t>
                      </a:r>
                      <a:r>
                        <a:rPr lang="ja-JP" altLang="en-US" sz="800" b="0" dirty="0">
                          <a:solidFill>
                            <a:schemeClr val="dk1"/>
                          </a:solidFill>
                          <a:latin typeface="BIZ UDPゴシック" panose="020B0400000000000000" pitchFamily="50" charset="-128"/>
                          <a:ea typeface="BIZ UDPゴシック" panose="020B0400000000000000" pitchFamily="50" charset="-128"/>
                          <a:cs typeface="Arial"/>
                          <a:sym typeface="Arial"/>
                        </a:rPr>
                        <a:t>・</a:t>
                      </a:r>
                      <a:r>
                        <a:rPr lang="ja-JP" sz="800" b="0" dirty="0">
                          <a:solidFill>
                            <a:schemeClr val="dk1"/>
                          </a:solidFill>
                          <a:latin typeface="BIZ UDPゴシック" panose="020B0400000000000000" pitchFamily="50" charset="-128"/>
                          <a:ea typeface="BIZ UDPゴシック" panose="020B0400000000000000" pitchFamily="50" charset="-128"/>
                          <a:cs typeface="Arial"/>
                          <a:sym typeface="Arial"/>
                        </a:rPr>
                        <a:t>和室宴会場</a:t>
                      </a:r>
                      <a:endParaRPr sz="7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9050" cap="flat" cmpd="sng">
                      <a:solidFill>
                        <a:srgbClr val="3F3F3F"/>
                      </a:solidFill>
                      <a:prstDash val="solid"/>
                      <a:round/>
                      <a:headEnd type="none" w="sm" len="sm"/>
                      <a:tailEnd type="none" w="sm" len="sm"/>
                    </a:lnT>
                    <a:lnB w="12700" cap="flat" cmpd="sng" algn="ctr">
                      <a:solidFill>
                        <a:srgbClr val="7F7F7F"/>
                      </a:solidFill>
                      <a:prstDash val="solid"/>
                      <a:round/>
                      <a:headEnd type="none" w="sm" len="sm"/>
                      <a:tailEnd type="none" w="sm" len="sm"/>
                    </a:lnB>
                  </a:tcPr>
                </a:tc>
                <a:extLst>
                  <a:ext uri="{0D108BD9-81ED-4DB2-BD59-A6C34878D82A}">
                    <a16:rowId xmlns:a16="http://schemas.microsoft.com/office/drawing/2014/main" val="10001"/>
                  </a:ext>
                </a:extLst>
              </a:tr>
              <a:tr h="345803">
                <a:tc vMerge="1">
                  <a:txBody>
                    <a:bodyPr/>
                    <a:lstStyle/>
                    <a:p>
                      <a:endParaRPr lang="ja-JP"/>
                    </a:p>
                  </a:txBody>
                  <a:tcPr>
                    <a:lnT w="19050" cap="flat" cmpd="sng" algn="ctr">
                      <a:solidFill>
                        <a:srgbClr val="3F3F3F"/>
                      </a:solidFill>
                      <a:prstDash val="solid"/>
                      <a:round/>
                      <a:headEnd type="none" w="sm" len="sm"/>
                      <a:tailEnd type="none" w="sm" len="sm"/>
                    </a:lnT>
                  </a:tcPr>
                </a:tc>
                <a:tc vMerge="1">
                  <a:txBody>
                    <a:bodyPr/>
                    <a:lstStyle/>
                    <a:p>
                      <a:pPr marL="0" marR="0" lvl="0" indent="0" algn="ctr" rtl="0">
                        <a:spcBef>
                          <a:spcPts val="0"/>
                        </a:spcBef>
                        <a:spcAft>
                          <a:spcPts val="0"/>
                        </a:spcAft>
                        <a:buNone/>
                      </a:pP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bg1">
                          <a:lumMod val="50000"/>
                        </a:schemeClr>
                      </a:solidFill>
                      <a:prstDash val="solid"/>
                      <a:round/>
                      <a:headEnd type="none" w="med" len="med"/>
                      <a:tailEnd type="none" w="med" len="med"/>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accent5">
                        <a:lumMod val="40000"/>
                        <a:lumOff val="60000"/>
                      </a:schemeClr>
                    </a:solidFill>
                  </a:tcPr>
                </a:tc>
                <a:tc>
                  <a:txBody>
                    <a:bodyPr/>
                    <a:lstStyle/>
                    <a:p>
                      <a:pPr marL="0" marR="0" lvl="0" indent="0" algn="l" rtl="0">
                        <a:lnSpc>
                          <a:spcPct val="100000"/>
                        </a:lnSpc>
                        <a:spcBef>
                          <a:spcPts val="0"/>
                        </a:spcBef>
                        <a:spcAft>
                          <a:spcPts val="0"/>
                        </a:spcAft>
                        <a:buClr>
                          <a:schemeClr val="dk1"/>
                        </a:buClr>
                        <a:buSzPts val="1050"/>
                        <a:buFont typeface="Arial"/>
                        <a:buNone/>
                      </a:pPr>
                      <a:r>
                        <a:rPr lang="ja-JP" sz="1050" b="1" dirty="0">
                          <a:solidFill>
                            <a:schemeClr val="dk1"/>
                          </a:solidFill>
                          <a:latin typeface="BIZ UDPゴシック" panose="020B0400000000000000" pitchFamily="50" charset="-128"/>
                          <a:ea typeface="BIZ UDPゴシック" panose="020B0400000000000000" pitchFamily="50" charset="-128"/>
                          <a:cs typeface="Arial"/>
                          <a:sym typeface="Arial"/>
                        </a:rPr>
                        <a:t>ふれあいの宿　遊遊NASA</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vMerge="1">
                  <a:txBody>
                    <a:bodyPr/>
                    <a:lstStyle/>
                    <a:p>
                      <a:pPr marL="0" marR="0" lvl="0" indent="0" algn="ctr" rtl="0">
                        <a:spcBef>
                          <a:spcPts val="0"/>
                        </a:spcBef>
                        <a:spcAft>
                          <a:spcPts val="0"/>
                        </a:spcAft>
                        <a:buNone/>
                      </a:pPr>
                      <a:endParaRPr sz="90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23室</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78</a:t>
                      </a: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名</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和室・洋室</a:t>
                      </a: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ja-JP" sz="900" dirty="0">
                          <a:solidFill>
                            <a:schemeClr val="dk1"/>
                          </a:solidFill>
                          <a:latin typeface="BIZ UDPゴシック" panose="020B0400000000000000" pitchFamily="50" charset="-128"/>
                          <a:ea typeface="BIZ UDPゴシック" panose="020B0400000000000000" pitchFamily="50" charset="-128"/>
                          <a:cs typeface="Arial"/>
                          <a:sym typeface="Arial"/>
                        </a:rPr>
                        <a:t>フロア</a:t>
                      </a:r>
                      <a:endParaRPr sz="900" dirty="0">
                        <a:solidFill>
                          <a:schemeClr val="dk1"/>
                        </a:solidFill>
                        <a:latin typeface="BIZ UDPゴシック" panose="020B0400000000000000" pitchFamily="50" charset="-128"/>
                        <a:ea typeface="BIZ UDPゴシック" panose="020B0400000000000000" pitchFamily="50" charset="-128"/>
                        <a:cs typeface="Arial"/>
                        <a:sym typeface="Arial"/>
                      </a:endParaRPr>
                    </a:p>
                    <a:p>
                      <a:pPr marL="0" marR="0" lvl="0" indent="0" algn="ctr" rtl="0">
                        <a:spcBef>
                          <a:spcPts val="0"/>
                        </a:spcBef>
                        <a:spcAft>
                          <a:spcPts val="0"/>
                        </a:spcAft>
                        <a:buNone/>
                      </a:pPr>
                      <a:r>
                        <a:rPr lang="ja-JP" sz="900" dirty="0">
                          <a:solidFill>
                            <a:schemeClr val="dk1"/>
                          </a:solidFill>
                          <a:latin typeface="BIZ UDPゴシック" panose="020B0400000000000000" pitchFamily="50" charset="-128"/>
                          <a:ea typeface="BIZ UDPゴシック" panose="020B0400000000000000" pitchFamily="50" charset="-128"/>
                          <a:cs typeface="Arial"/>
                          <a:sym typeface="Arial"/>
                        </a:rPr>
                        <a:t>貸切可</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対応可</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800"/>
                        <a:buFont typeface="Arial"/>
                        <a:buNone/>
                      </a:pPr>
                      <a:r>
                        <a:rPr lang="ja-JP" sz="800" b="0" dirty="0">
                          <a:solidFill>
                            <a:schemeClr val="dk1"/>
                          </a:solidFill>
                          <a:latin typeface="BIZ UDPゴシック" panose="020B0400000000000000" pitchFamily="50" charset="-128"/>
                          <a:ea typeface="BIZ UDPゴシック" panose="020B0400000000000000" pitchFamily="50" charset="-128"/>
                          <a:cs typeface="Arial"/>
                          <a:sym typeface="Arial"/>
                        </a:rPr>
                        <a:t>レストラン・和室宴会場</a:t>
                      </a:r>
                      <a:endParaRPr sz="8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tcPr>
                </a:tc>
                <a:extLst>
                  <a:ext uri="{0D108BD9-81ED-4DB2-BD59-A6C34878D82A}">
                    <a16:rowId xmlns:a16="http://schemas.microsoft.com/office/drawing/2014/main" val="10003"/>
                  </a:ext>
                </a:extLst>
              </a:tr>
              <a:tr h="337970">
                <a:tc vMerge="1">
                  <a:txBody>
                    <a:bodyPr/>
                    <a:lstStyle/>
                    <a:p>
                      <a:endParaRPr kumimoji="1" lang="ja-JP" altLang="en-US"/>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sym typeface="Arial"/>
                        </a:rPr>
                        <a:t>阿南市</a:t>
                      </a:r>
                      <a:endPar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91450" marR="91450" marT="45725" marB="45725" anchor="ctr">
                    <a:lnL w="12700" cap="flat" cmpd="sng" algn="ctr">
                      <a:solidFill>
                        <a:schemeClr val="bg1">
                          <a:lumMod val="50000"/>
                        </a:schemeClr>
                      </a:solidFill>
                      <a:prstDash val="solid"/>
                      <a:round/>
                      <a:headEnd type="none" w="med" len="med"/>
                      <a:tailEnd type="none" w="med" len="med"/>
                    </a:lnL>
                    <a:lnR w="12700" cap="flat" cmpd="sng" algn="ctr">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accent5">
                        <a:lumMod val="40000"/>
                        <a:lumOff val="60000"/>
                      </a:schemeClr>
                    </a:solidFill>
                  </a:tcPr>
                </a:tc>
                <a:tc>
                  <a:txBody>
                    <a:bodyPr/>
                    <a:lstStyle/>
                    <a:p>
                      <a:pPr marL="0" marR="0" lvl="0" indent="0" algn="l" rtl="0">
                        <a:lnSpc>
                          <a:spcPct val="100000"/>
                        </a:lnSpc>
                        <a:spcBef>
                          <a:spcPts val="0"/>
                        </a:spcBef>
                        <a:spcAft>
                          <a:spcPts val="0"/>
                        </a:spcAft>
                        <a:buClr>
                          <a:schemeClr val="dk1"/>
                        </a:buClr>
                        <a:buSzPts val="1050"/>
                        <a:buFont typeface="Arial"/>
                        <a:buNone/>
                      </a:pPr>
                      <a:r>
                        <a:rPr lang="ja-JP" altLang="en-US" sz="1050" b="1" dirty="0">
                          <a:solidFill>
                            <a:schemeClr val="dk1"/>
                          </a:solidFill>
                          <a:latin typeface="BIZ UDPゴシック" panose="020B0400000000000000" pitchFamily="50" charset="-128"/>
                          <a:ea typeface="BIZ UDPゴシック" panose="020B0400000000000000" pitchFamily="50" charset="-128"/>
                          <a:cs typeface="Arial"/>
                          <a:sym typeface="Arial"/>
                        </a:rPr>
                        <a:t>ベイサイドホテル 龍宮</a:t>
                      </a:r>
                      <a:endParaRPr lang="ja-JP" altLang="en-US"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vMerge="1">
                  <a:txBody>
                    <a:bodyPr/>
                    <a:lstStyle/>
                    <a:p>
                      <a:pPr marL="0" marR="0" lvl="0" indent="0" algn="ctr" rtl="0">
                        <a:spcBef>
                          <a:spcPts val="0"/>
                        </a:spcBef>
                        <a:spcAft>
                          <a:spcPts val="0"/>
                        </a:spcAft>
                        <a:buNone/>
                      </a:pP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１７</a:t>
                      </a: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室</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３０名</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和室・洋室</a:t>
                      </a: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zh-TW" altLang="en-US" sz="900" dirty="0">
                          <a:solidFill>
                            <a:schemeClr val="dk1"/>
                          </a:solidFill>
                          <a:latin typeface="BIZ UDPゴシック" panose="020B0400000000000000" pitchFamily="50" charset="-128"/>
                          <a:ea typeface="BIZ UDPゴシック" panose="020B0400000000000000" pitchFamily="50" charset="-128"/>
                          <a:cs typeface="Arial"/>
                          <a:sym typeface="Arial"/>
                        </a:rPr>
                        <a:t>貸切不可　　　　</a:t>
                      </a:r>
                      <a:endParaRPr sz="90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zh-TW" altLang="en-US" sz="900" dirty="0">
                          <a:latin typeface="BIZ UDPゴシック" panose="020B0400000000000000" pitchFamily="50" charset="-128"/>
                          <a:ea typeface="BIZ UDPゴシック" panose="020B0400000000000000" pitchFamily="50" charset="-128"/>
                        </a:rPr>
                        <a:t>対応可</a:t>
                      </a:r>
                      <a:endParaRPr sz="900"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800"/>
                        <a:buFont typeface="Arial"/>
                        <a:buNone/>
                      </a:pPr>
                      <a:r>
                        <a:rPr lang="ja-JP" sz="800" b="0" dirty="0">
                          <a:solidFill>
                            <a:schemeClr val="dk1"/>
                          </a:solidFill>
                          <a:latin typeface="BIZ UDPゴシック" panose="020B0400000000000000" pitchFamily="50" charset="-128"/>
                          <a:ea typeface="BIZ UDPゴシック" panose="020B0400000000000000" pitchFamily="50" charset="-128"/>
                          <a:cs typeface="Arial"/>
                          <a:sym typeface="Arial"/>
                        </a:rPr>
                        <a:t>レストラン・和室宴会場</a:t>
                      </a:r>
                      <a:endParaRPr sz="8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tcPr>
                </a:tc>
                <a:extLst>
                  <a:ext uri="{0D108BD9-81ED-4DB2-BD59-A6C34878D82A}">
                    <a16:rowId xmlns:a16="http://schemas.microsoft.com/office/drawing/2014/main" val="3157905942"/>
                  </a:ext>
                </a:extLst>
              </a:tr>
              <a:tr h="337970">
                <a:tc vMerge="1">
                  <a:txBody>
                    <a:bodyPr/>
                    <a:lstStyle/>
                    <a:p>
                      <a:endParaRPr kumimoji="1" lang="ja-JP" altLang="en-US"/>
                    </a:p>
                  </a:txBody>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91450" marR="91450" marT="45725" marB="45725" anchor="ctr">
                    <a:lnL w="12700" cap="flat" cmpd="sng" algn="ctr">
                      <a:solidFill>
                        <a:schemeClr val="bg1">
                          <a:lumMod val="50000"/>
                        </a:schemeClr>
                      </a:solidFill>
                      <a:prstDash val="solid"/>
                      <a:round/>
                      <a:headEnd type="none" w="med" len="med"/>
                      <a:tailEnd type="none" w="med" len="med"/>
                    </a:lnL>
                    <a:lnR w="12700" cap="flat" cmpd="sng" algn="ctr">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accent5">
                        <a:lumMod val="40000"/>
                        <a:lumOff val="60000"/>
                      </a:schemeClr>
                    </a:solidFill>
                  </a:tcPr>
                </a:tc>
                <a:tc>
                  <a:txBody>
                    <a:bodyPr/>
                    <a:lstStyle/>
                    <a:p>
                      <a:r>
                        <a:rPr lang="ja-JP" altLang="en-US" sz="1050" b="1" dirty="0">
                          <a:latin typeface="BIZ UDPゴシック" panose="020B0400000000000000" pitchFamily="50" charset="-128"/>
                          <a:ea typeface="BIZ UDPゴシック" panose="020B0400000000000000" pitchFamily="50" charset="-128"/>
                        </a:rPr>
                        <a:t>ホテル 石松</a:t>
                      </a:r>
                      <a:endParaRPr kumimoji="1" lang="ja-JP" altLang="en-US" dirty="0"/>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vMerge="1">
                  <a:txBody>
                    <a:bodyPr/>
                    <a:lstStyle/>
                    <a:p>
                      <a:pPr marL="0" marR="0" lvl="0" indent="0" algn="ctr" rtl="0">
                        <a:spcBef>
                          <a:spcPts val="0"/>
                        </a:spcBef>
                        <a:spcAft>
                          <a:spcPts val="0"/>
                        </a:spcAft>
                        <a:buNone/>
                      </a:pP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algn="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１</a:t>
                      </a: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5室</a:t>
                      </a:r>
                      <a:endParaRPr kumimoji="1" lang="ja-JP" altLang="en-US" dirty="0"/>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algn="r"/>
                      <a:r>
                        <a:rPr lang="en-US" alt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38</a:t>
                      </a: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名</a:t>
                      </a:r>
                      <a:endParaRPr kumimoji="1" lang="ja-JP" altLang="en-US" dirty="0"/>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和室・洋室</a:t>
                      </a:r>
                      <a:endParaRPr kumimoji="1" lang="ja-JP" altLang="en-US" dirty="0"/>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r>
                        <a:rPr kumimoji="1" lang="ja-JP" altLang="en-US" sz="900" dirty="0">
                          <a:latin typeface="BIZ UDPゴシック" panose="020B0400000000000000" pitchFamily="50" charset="-128"/>
                          <a:ea typeface="BIZ UDPゴシック" panose="020B0400000000000000" pitchFamily="50" charset="-128"/>
                        </a:rPr>
                        <a:t>フロア貸切</a:t>
                      </a:r>
                      <a:r>
                        <a:rPr kumimoji="1" lang="en-US" altLang="ja-JP" sz="800" dirty="0">
                          <a:latin typeface="BIZ UDPゴシック" panose="020B0400000000000000" pitchFamily="50" charset="-128"/>
                          <a:ea typeface="BIZ UDPゴシック" panose="020B0400000000000000" pitchFamily="50" charset="-128"/>
                        </a:rPr>
                        <a:t>※</a:t>
                      </a:r>
                      <a:r>
                        <a:rPr kumimoji="1" lang="ja-JP" altLang="en-US" sz="800" dirty="0">
                          <a:latin typeface="BIZ UDPゴシック" panose="020B0400000000000000" pitchFamily="50" charset="-128"/>
                          <a:ea typeface="BIZ UDPゴシック" panose="020B0400000000000000" pitchFamily="50" charset="-128"/>
                        </a:rPr>
                        <a:t>要相談</a:t>
                      </a: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algn="ctr"/>
                      <a:r>
                        <a:rPr kumimoji="1" lang="ja-JP" altLang="en-US" sz="900" dirty="0">
                          <a:latin typeface="BIZ UDPゴシック" panose="020B0400000000000000" pitchFamily="50" charset="-128"/>
                          <a:ea typeface="BIZ UDPゴシック" panose="020B0400000000000000" pitchFamily="50" charset="-128"/>
                        </a:rPr>
                        <a:t>対応可</a:t>
                      </a: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r>
                        <a:rPr lang="ja-JP" altLang="en-US" sz="800" b="0" dirty="0">
                          <a:solidFill>
                            <a:schemeClr val="dk1"/>
                          </a:solidFill>
                          <a:latin typeface="BIZ UDPゴシック" panose="020B0400000000000000" pitchFamily="50" charset="-128"/>
                          <a:ea typeface="BIZ UDPゴシック" panose="020B0400000000000000" pitchFamily="50" charset="-128"/>
                          <a:cs typeface="Arial"/>
                          <a:sym typeface="Arial"/>
                        </a:rPr>
                        <a:t>レストラン・和室宴会場</a:t>
                      </a:r>
                      <a:endParaRPr kumimoji="1" lang="ja-JP" altLang="en-US" dirty="0"/>
                    </a:p>
                  </a:txBody>
                  <a:tcPr marL="91450" marR="91450" marT="45725" marB="45725" anchor="ctr">
                    <a:lnL w="12700" cap="flat" cmpd="sng" algn="ctr">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tcPr>
                </a:tc>
                <a:extLst>
                  <a:ext uri="{0D108BD9-81ED-4DB2-BD59-A6C34878D82A}">
                    <a16:rowId xmlns:a16="http://schemas.microsoft.com/office/drawing/2014/main" val="23836108"/>
                  </a:ext>
                </a:extLst>
              </a:tr>
              <a:tr h="337970">
                <a:tc vMerge="1">
                  <a:txBody>
                    <a:bodyPr/>
                    <a:lstStyle/>
                    <a:p>
                      <a:endParaRPr kumimoji="1" lang="ja-JP" altLang="en-US"/>
                    </a:p>
                  </a:txBody>
                  <a:tcPr/>
                </a:tc>
                <a:tc>
                  <a:txBody>
                    <a:bodyPr/>
                    <a:lstStyle/>
                    <a:p>
                      <a:pPr marL="0" marR="0" lvl="0" indent="0" algn="ctr" rtl="0">
                        <a:spcBef>
                          <a:spcPts val="0"/>
                        </a:spcBef>
                        <a:spcAft>
                          <a:spcPts val="0"/>
                        </a:spcAft>
                        <a:buNone/>
                      </a:pPr>
                      <a:r>
                        <a:rPr lang="ja-JP" altLang="en-US" sz="1050">
                          <a:latin typeface="BIZ UDPゴシック" panose="020B0400000000000000" pitchFamily="50" charset="-128"/>
                          <a:ea typeface="BIZ UDPゴシック" panose="020B0400000000000000" pitchFamily="50" charset="-128"/>
                        </a:rPr>
                        <a:t>那賀町</a:t>
                      </a:r>
                      <a:endParaRPr sz="1050"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bg1">
                          <a:lumMod val="50000"/>
                        </a:schemeClr>
                      </a:solidFill>
                      <a:prstDash val="solid"/>
                      <a:round/>
                      <a:headEnd type="none" w="med" len="med"/>
                      <a:tailEnd type="none" w="med" len="med"/>
                    </a:lnL>
                    <a:lnR w="12700" cap="flat" cmpd="sng" algn="ctr">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accent5">
                        <a:lumMod val="40000"/>
                        <a:lumOff val="60000"/>
                      </a:schemeClr>
                    </a:solidFill>
                  </a:tcPr>
                </a:tc>
                <a:tc>
                  <a:txBody>
                    <a:bodyPr/>
                    <a:lstStyle/>
                    <a:p>
                      <a:pPr marL="0" marR="0" lvl="0" indent="0" algn="l" rtl="0">
                        <a:spcBef>
                          <a:spcPts val="0"/>
                        </a:spcBef>
                        <a:spcAft>
                          <a:spcPts val="0"/>
                        </a:spcAft>
                        <a:buNone/>
                      </a:pPr>
                      <a:r>
                        <a:rPr lang="ja-JP" altLang="en-US" sz="1050" b="1" dirty="0">
                          <a:latin typeface="BIZ UDPゴシック" panose="020B0400000000000000" pitchFamily="50" charset="-128"/>
                          <a:ea typeface="BIZ UDPゴシック" panose="020B0400000000000000" pitchFamily="50" charset="-128"/>
                        </a:rPr>
                        <a:t>もみじ川温泉</a:t>
                      </a:r>
                      <a:endParaRPr sz="1050" b="1"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vMerge="1">
                  <a:txBody>
                    <a:bodyPr/>
                    <a:lstStyle/>
                    <a:p>
                      <a:pPr marL="0" marR="0" lvl="0" indent="0" algn="ctr" rtl="0">
                        <a:spcBef>
                          <a:spcPts val="0"/>
                        </a:spcBef>
                        <a:spcAft>
                          <a:spcPts val="0"/>
                        </a:spcAft>
                        <a:buNone/>
                      </a:pP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１</a:t>
                      </a: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0室</a:t>
                      </a: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en-US" alt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3</a:t>
                      </a: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９名</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和室・洋室</a:t>
                      </a: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BIZ UDPゴシック" panose="020B0400000000000000" pitchFamily="50" charset="-128"/>
                          <a:ea typeface="BIZ UDPゴシック" panose="020B0400000000000000" pitchFamily="50" charset="-128"/>
                        </a:rPr>
                        <a:t>貸切</a:t>
                      </a:r>
                      <a:endParaRPr kumimoji="1" lang="en-US" altLang="ja-JP" sz="900" dirty="0">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dirty="0">
                          <a:latin typeface="BIZ UDPゴシック" panose="020B0400000000000000" pitchFamily="50" charset="-128"/>
                          <a:ea typeface="BIZ UDPゴシック" panose="020B0400000000000000" pitchFamily="50" charset="-128"/>
                        </a:rPr>
                        <a:t>※</a:t>
                      </a:r>
                      <a:r>
                        <a:rPr kumimoji="1" lang="ja-JP" altLang="en-US" sz="800" dirty="0">
                          <a:latin typeface="BIZ UDPゴシック" panose="020B0400000000000000" pitchFamily="50" charset="-128"/>
                          <a:ea typeface="BIZ UDPゴシック" panose="020B0400000000000000" pitchFamily="50" charset="-128"/>
                        </a:rPr>
                        <a:t>要相談</a:t>
                      </a: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ja-JP" altLang="en-US" sz="900" dirty="0">
                          <a:latin typeface="BIZ UDPゴシック" panose="020B0400000000000000" pitchFamily="50" charset="-128"/>
                          <a:ea typeface="BIZ UDPゴシック" panose="020B0400000000000000" pitchFamily="50" charset="-128"/>
                        </a:rPr>
                        <a:t>対応可</a:t>
                      </a:r>
                      <a:endParaRPr sz="900"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800"/>
                        <a:buFont typeface="Arial"/>
                        <a:buNone/>
                        <a:tabLst/>
                        <a:defRPr/>
                      </a:pPr>
                      <a:r>
                        <a:rPr lang="ja-JP" altLang="en-US" sz="800" b="0" dirty="0">
                          <a:solidFill>
                            <a:schemeClr val="dk1"/>
                          </a:solidFill>
                          <a:latin typeface="BIZ UDPゴシック" panose="020B0400000000000000" pitchFamily="50" charset="-128"/>
                          <a:ea typeface="BIZ UDPゴシック" panose="020B0400000000000000" pitchFamily="50" charset="-128"/>
                          <a:cs typeface="Arial"/>
                          <a:sym typeface="Arial"/>
                        </a:rPr>
                        <a:t>レストラン・和室宴会場</a:t>
                      </a:r>
                    </a:p>
                  </a:txBody>
                  <a:tcPr marL="91450" marR="91450" marT="45725" marB="45725" anchor="ctr">
                    <a:lnL w="12700" cap="flat" cmpd="sng" algn="ctr">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tcPr>
                </a:tc>
                <a:extLst>
                  <a:ext uri="{0D108BD9-81ED-4DB2-BD59-A6C34878D82A}">
                    <a16:rowId xmlns:a16="http://schemas.microsoft.com/office/drawing/2014/main" val="619873261"/>
                  </a:ext>
                </a:extLst>
              </a:tr>
              <a:tr h="337970">
                <a:tc vMerge="1">
                  <a:txBody>
                    <a:bodyPr/>
                    <a:lstStyle/>
                    <a:p>
                      <a:endParaRPr lang="ja-JP"/>
                    </a:p>
                  </a:txBody>
                  <a:tcPr/>
                </a:tc>
                <a:tc>
                  <a:txBody>
                    <a:bodyPr/>
                    <a:lstStyle/>
                    <a:p>
                      <a:pPr marL="0" marR="0" lvl="0" indent="0" algn="ctr" rtl="0">
                        <a:spcBef>
                          <a:spcPts val="0"/>
                        </a:spcBef>
                        <a:spcAft>
                          <a:spcPts val="0"/>
                        </a:spcAft>
                        <a:buNone/>
                      </a:pPr>
                      <a:r>
                        <a:rPr lang="ja-JP" sz="1050" b="0" dirty="0">
                          <a:solidFill>
                            <a:schemeClr val="dk1"/>
                          </a:solidFill>
                          <a:latin typeface="BIZ UDPゴシック" panose="020B0400000000000000" pitchFamily="50" charset="-128"/>
                          <a:ea typeface="BIZ UDPゴシック" panose="020B0400000000000000" pitchFamily="50" charset="-128"/>
                          <a:cs typeface="Arial"/>
                          <a:sym typeface="Arial"/>
                        </a:rPr>
                        <a:t>海陽町</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chemeClr val="bg1">
                          <a:lumMod val="50000"/>
                        </a:schemeClr>
                      </a:solidFill>
                      <a:prstDash val="solid"/>
                      <a:round/>
                      <a:headEnd type="none" w="med" len="med"/>
                      <a:tailEnd type="none" w="med" len="med"/>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accent5">
                        <a:lumMod val="40000"/>
                        <a:lumOff val="60000"/>
                      </a:schemeClr>
                    </a:solidFill>
                  </a:tcPr>
                </a:tc>
                <a:tc>
                  <a:txBody>
                    <a:bodyPr/>
                    <a:lstStyle/>
                    <a:p>
                      <a:pPr marL="0" marR="0" lvl="0" indent="0" algn="l" rtl="0">
                        <a:spcBef>
                          <a:spcPts val="0"/>
                        </a:spcBef>
                        <a:spcAft>
                          <a:spcPts val="0"/>
                        </a:spcAft>
                        <a:buNone/>
                      </a:pPr>
                      <a:r>
                        <a:rPr lang="ja-JP" altLang="en-US" sz="1050" b="1" dirty="0">
                          <a:solidFill>
                            <a:schemeClr val="dk1"/>
                          </a:solidFill>
                          <a:latin typeface="BIZ UDPゴシック" panose="020B0400000000000000" pitchFamily="50" charset="-128"/>
                          <a:ea typeface="BIZ UDPゴシック" panose="020B0400000000000000" pitchFamily="50" charset="-128"/>
                          <a:cs typeface="Arial"/>
                          <a:sym typeface="Arial"/>
                        </a:rPr>
                        <a:t>ペンション</a:t>
                      </a:r>
                      <a:r>
                        <a:rPr lang="ja-JP" sz="1050" b="1" dirty="0">
                          <a:solidFill>
                            <a:schemeClr val="dk1"/>
                          </a:solidFill>
                          <a:latin typeface="BIZ UDPゴシック" panose="020B0400000000000000" pitchFamily="50" charset="-128"/>
                          <a:ea typeface="BIZ UDPゴシック" panose="020B0400000000000000" pitchFamily="50" charset="-128"/>
                          <a:cs typeface="Arial"/>
                          <a:sym typeface="Arial"/>
                        </a:rPr>
                        <a:t> ししくい</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vMerge="1">
                  <a:txBody>
                    <a:bodyPr/>
                    <a:lstStyle/>
                    <a:p>
                      <a:pPr marL="0" marR="0" lvl="0" indent="0" algn="ctr" rtl="0">
                        <a:spcBef>
                          <a:spcPts val="0"/>
                        </a:spcBef>
                        <a:spcAft>
                          <a:spcPts val="0"/>
                        </a:spcAft>
                        <a:buNone/>
                      </a:pP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solidFill>
                        <a:srgbClr val="7F7F7F"/>
                      </a:solidFill>
                      <a:prstDash val="solid"/>
                      <a:round/>
                      <a:headEnd type="none" w="sm" len="sm"/>
                      <a:tailEnd type="none" w="sm" len="sm"/>
                    </a:lnL>
                    <a:lnR w="12700" cap="flat" cmpd="sng" algn="ctr">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１</a:t>
                      </a:r>
                      <a:r>
                        <a:rPr lang="ja-JP" sz="900" b="0" dirty="0">
                          <a:solidFill>
                            <a:schemeClr val="dk1"/>
                          </a:solidFill>
                          <a:latin typeface="BIZ UDPゴシック" panose="020B0400000000000000" pitchFamily="50" charset="-128"/>
                          <a:ea typeface="BIZ UDPゴシック" panose="020B0400000000000000" pitchFamily="50" charset="-128"/>
                          <a:cs typeface="Arial"/>
                          <a:sym typeface="Arial"/>
                        </a:rPr>
                        <a:t>0室</a:t>
                      </a:r>
                      <a:endParaRPr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４５名</a:t>
                      </a:r>
                      <a:endParaRPr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ja-JP" altLang="en-US" sz="900" b="0">
                          <a:solidFill>
                            <a:schemeClr val="dk1"/>
                          </a:solidFill>
                          <a:latin typeface="BIZ UDPゴシック" panose="020B0400000000000000" pitchFamily="50" charset="-128"/>
                          <a:ea typeface="BIZ UDPゴシック" panose="020B0400000000000000" pitchFamily="50" charset="-128"/>
                          <a:cs typeface="Arial"/>
                          <a:sym typeface="Arial"/>
                        </a:rPr>
                        <a:t>洋室</a:t>
                      </a:r>
                      <a:endPar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900" dirty="0">
                          <a:solidFill>
                            <a:schemeClr val="dk1"/>
                          </a:solidFill>
                          <a:latin typeface="BIZ UDPゴシック" panose="020B0400000000000000" pitchFamily="50" charset="-128"/>
                          <a:ea typeface="BIZ UDPゴシック" panose="020B0400000000000000" pitchFamily="50" charset="-128"/>
                          <a:cs typeface="Arial"/>
                          <a:sym typeface="Arial"/>
                        </a:rPr>
                        <a:t>貸切可</a:t>
                      </a:r>
                      <a:endParaRPr lang="en-US" altLang="zh-TW" sz="900" dirty="0">
                        <a:solidFill>
                          <a:schemeClr val="dk1"/>
                        </a:solidFill>
                        <a:latin typeface="BIZ UDPゴシック" panose="020B0400000000000000" pitchFamily="50" charset="-128"/>
                        <a:ea typeface="BIZ UDPゴシック" panose="020B0400000000000000" pitchFamily="50" charset="-128"/>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BIZ UDPゴシック" panose="020B0400000000000000" pitchFamily="50" charset="-128"/>
                          <a:ea typeface="BIZ UDPゴシック" panose="020B0400000000000000" pitchFamily="50" charset="-128"/>
                        </a:rPr>
                        <a:t>※</a:t>
                      </a:r>
                      <a:r>
                        <a:rPr kumimoji="1" lang="ja-JP" altLang="en-US" sz="900" dirty="0">
                          <a:latin typeface="BIZ UDPゴシック" panose="020B0400000000000000" pitchFamily="50" charset="-128"/>
                          <a:ea typeface="BIZ UDPゴシック" panose="020B0400000000000000" pitchFamily="50" charset="-128"/>
                        </a:rPr>
                        <a:t>要相談</a:t>
                      </a:r>
                      <a:r>
                        <a:rPr lang="zh-TW" altLang="en-US" sz="900" dirty="0">
                          <a:solidFill>
                            <a:schemeClr val="dk1"/>
                          </a:solidFill>
                          <a:latin typeface="BIZ UDPゴシック" panose="020B0400000000000000" pitchFamily="50" charset="-128"/>
                          <a:ea typeface="BIZ UDPゴシック" panose="020B0400000000000000" pitchFamily="50" charset="-128"/>
                          <a:cs typeface="Arial"/>
                          <a:sym typeface="Arial"/>
                        </a:rPr>
                        <a:t>　　　　</a:t>
                      </a: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b="0" dirty="0">
                          <a:solidFill>
                            <a:schemeClr val="dk1"/>
                          </a:solidFill>
                          <a:latin typeface="BIZ UDPゴシック" panose="020B0400000000000000" pitchFamily="50" charset="-128"/>
                          <a:ea typeface="BIZ UDPゴシック" panose="020B0400000000000000" pitchFamily="50" charset="-128"/>
                          <a:cs typeface="Arial"/>
                          <a:sym typeface="Arial"/>
                        </a:rPr>
                        <a:t>不可</a:t>
                      </a:r>
                      <a:endParaRPr lang="ja-JP" altLang="en-US" sz="900" dirty="0">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800"/>
                        <a:buFont typeface="Arial"/>
                        <a:buNone/>
                        <a:tabLst/>
                        <a:defRPr/>
                      </a:pPr>
                      <a:r>
                        <a:rPr lang="ja-JP" altLang="ja-JP" sz="800" b="0" dirty="0">
                          <a:solidFill>
                            <a:schemeClr val="dk1"/>
                          </a:solidFill>
                          <a:latin typeface="BIZ UDPゴシック" panose="020B0400000000000000" pitchFamily="50" charset="-128"/>
                          <a:ea typeface="BIZ UDPゴシック" panose="020B0400000000000000" pitchFamily="50" charset="-128"/>
                          <a:cs typeface="Arial"/>
                          <a:sym typeface="Arial"/>
                        </a:rPr>
                        <a:t>洋室宴会場</a:t>
                      </a:r>
                      <a:endParaRPr lang="ja-JP" altLang="en-US" sz="800" b="0"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lgn="ctr">
                      <a:solidFill>
                        <a:srgbClr val="7F7F7F"/>
                      </a:solidFill>
                      <a:prstDash val="solid"/>
                      <a:round/>
                      <a:headEnd type="none" w="sm" len="sm"/>
                      <a:tailEnd type="none" w="sm" len="sm"/>
                    </a:lnT>
                    <a:lnB w="12700" cap="flat" cmpd="sng" algn="ctr">
                      <a:solidFill>
                        <a:srgbClr val="7F7F7F"/>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76976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D4073B60-6BCA-490D-A6BB-32B850B9F5CC}"/>
              </a:ext>
            </a:extLst>
          </p:cNvPr>
          <p:cNvSpPr txBox="1"/>
          <p:nvPr/>
        </p:nvSpPr>
        <p:spPr>
          <a:xfrm>
            <a:off x="452438" y="-20370"/>
            <a:ext cx="5657619" cy="338554"/>
          </a:xfrm>
          <a:prstGeom prst="rect">
            <a:avLst/>
          </a:prstGeom>
          <a:noFill/>
        </p:spPr>
        <p:txBody>
          <a:bodyPr wrap="square" rtlCol="0">
            <a:spAutoFit/>
          </a:bodyPr>
          <a:lstStyle/>
          <a:p>
            <a:pPr lvl="0">
              <a:defRPr/>
            </a:pPr>
            <a:r>
              <a:rPr kumimoji="1" lang="ja-JP" altLang="en-US" sz="1600" b="1" dirty="0">
                <a:solidFill>
                  <a:prstClr val="white"/>
                </a:solidFill>
                <a:latin typeface="BIZ UDPゴシック" panose="020B0400000000000000" pitchFamily="50" charset="-128"/>
                <a:ea typeface="BIZ UDPゴシック" panose="020B0400000000000000" pitchFamily="50" charset="-128"/>
              </a:rPr>
              <a:t>主な交通機関でのアクセス</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50" name="Freeform 43">
            <a:extLst>
              <a:ext uri="{FF2B5EF4-FFF2-40B4-BE49-F238E27FC236}">
                <a16:creationId xmlns:a16="http://schemas.microsoft.com/office/drawing/2014/main" id="{CF7DC8DC-7BA5-4214-885C-D9A2E18E108C}"/>
              </a:ext>
            </a:extLst>
          </p:cNvPr>
          <p:cNvSpPr>
            <a:spLocks/>
          </p:cNvSpPr>
          <p:nvPr/>
        </p:nvSpPr>
        <p:spPr bwMode="auto">
          <a:xfrm>
            <a:off x="7656340" y="1274144"/>
            <a:ext cx="871665" cy="1215746"/>
          </a:xfrm>
          <a:custGeom>
            <a:avLst/>
            <a:gdLst>
              <a:gd name="T0" fmla="*/ 5 w 48"/>
              <a:gd name="T1" fmla="*/ 61 h 67"/>
              <a:gd name="T2" fmla="*/ 0 w 48"/>
              <a:gd name="T3" fmla="*/ 53 h 67"/>
              <a:gd name="T4" fmla="*/ 5 w 48"/>
              <a:gd name="T5" fmla="*/ 47 h 67"/>
              <a:gd name="T6" fmla="*/ 11 w 48"/>
              <a:gd name="T7" fmla="*/ 37 h 67"/>
              <a:gd name="T8" fmla="*/ 18 w 48"/>
              <a:gd name="T9" fmla="*/ 25 h 67"/>
              <a:gd name="T10" fmla="*/ 27 w 48"/>
              <a:gd name="T11" fmla="*/ 17 h 67"/>
              <a:gd name="T12" fmla="*/ 33 w 48"/>
              <a:gd name="T13" fmla="*/ 11 h 67"/>
              <a:gd name="T14" fmla="*/ 40 w 48"/>
              <a:gd name="T15" fmla="*/ 4 h 67"/>
              <a:gd name="T16" fmla="*/ 47 w 48"/>
              <a:gd name="T17" fmla="*/ 3 h 67"/>
              <a:gd name="T18" fmla="*/ 45 w 48"/>
              <a:gd name="T19" fmla="*/ 9 h 67"/>
              <a:gd name="T20" fmla="*/ 42 w 48"/>
              <a:gd name="T21" fmla="*/ 15 h 67"/>
              <a:gd name="T22" fmla="*/ 38 w 48"/>
              <a:gd name="T23" fmla="*/ 21 h 67"/>
              <a:gd name="T24" fmla="*/ 32 w 48"/>
              <a:gd name="T25" fmla="*/ 29 h 67"/>
              <a:gd name="T26" fmla="*/ 31 w 48"/>
              <a:gd name="T27" fmla="*/ 40 h 67"/>
              <a:gd name="T28" fmla="*/ 33 w 48"/>
              <a:gd name="T29" fmla="*/ 47 h 67"/>
              <a:gd name="T30" fmla="*/ 37 w 48"/>
              <a:gd name="T31" fmla="*/ 56 h 67"/>
              <a:gd name="T32" fmla="*/ 25 w 48"/>
              <a:gd name="T33" fmla="*/ 61 h 67"/>
              <a:gd name="T34" fmla="*/ 14 w 48"/>
              <a:gd name="T35" fmla="*/ 67 h 67"/>
              <a:gd name="T36" fmla="*/ 5 w 48"/>
              <a:gd name="T37" fmla="*/ 6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67">
                <a:moveTo>
                  <a:pt x="5" y="61"/>
                </a:moveTo>
                <a:cubicBezTo>
                  <a:pt x="3" y="58"/>
                  <a:pt x="0" y="56"/>
                  <a:pt x="0" y="53"/>
                </a:cubicBezTo>
                <a:cubicBezTo>
                  <a:pt x="0" y="49"/>
                  <a:pt x="0" y="48"/>
                  <a:pt x="5" y="47"/>
                </a:cubicBezTo>
                <a:cubicBezTo>
                  <a:pt x="10" y="45"/>
                  <a:pt x="9" y="39"/>
                  <a:pt x="11" y="37"/>
                </a:cubicBezTo>
                <a:cubicBezTo>
                  <a:pt x="14" y="34"/>
                  <a:pt x="16" y="27"/>
                  <a:pt x="18" y="25"/>
                </a:cubicBezTo>
                <a:cubicBezTo>
                  <a:pt x="20" y="23"/>
                  <a:pt x="26" y="22"/>
                  <a:pt x="27" y="17"/>
                </a:cubicBezTo>
                <a:cubicBezTo>
                  <a:pt x="28" y="13"/>
                  <a:pt x="30" y="13"/>
                  <a:pt x="33" y="11"/>
                </a:cubicBezTo>
                <a:cubicBezTo>
                  <a:pt x="35" y="10"/>
                  <a:pt x="39" y="5"/>
                  <a:pt x="40" y="4"/>
                </a:cubicBezTo>
                <a:cubicBezTo>
                  <a:pt x="41" y="2"/>
                  <a:pt x="45" y="0"/>
                  <a:pt x="47" y="3"/>
                </a:cubicBezTo>
                <a:cubicBezTo>
                  <a:pt x="48" y="7"/>
                  <a:pt x="47" y="7"/>
                  <a:pt x="45" y="9"/>
                </a:cubicBezTo>
                <a:cubicBezTo>
                  <a:pt x="43" y="12"/>
                  <a:pt x="43" y="13"/>
                  <a:pt x="42" y="15"/>
                </a:cubicBezTo>
                <a:cubicBezTo>
                  <a:pt x="42" y="18"/>
                  <a:pt x="40" y="19"/>
                  <a:pt x="38" y="21"/>
                </a:cubicBezTo>
                <a:cubicBezTo>
                  <a:pt x="36" y="23"/>
                  <a:pt x="34" y="25"/>
                  <a:pt x="32" y="29"/>
                </a:cubicBezTo>
                <a:cubicBezTo>
                  <a:pt x="31" y="33"/>
                  <a:pt x="31" y="38"/>
                  <a:pt x="31" y="40"/>
                </a:cubicBezTo>
                <a:cubicBezTo>
                  <a:pt x="31" y="42"/>
                  <a:pt x="32" y="45"/>
                  <a:pt x="33" y="47"/>
                </a:cubicBezTo>
                <a:cubicBezTo>
                  <a:pt x="35" y="50"/>
                  <a:pt x="42" y="53"/>
                  <a:pt x="37" y="56"/>
                </a:cubicBezTo>
                <a:cubicBezTo>
                  <a:pt x="31" y="59"/>
                  <a:pt x="28" y="58"/>
                  <a:pt x="25" y="61"/>
                </a:cubicBezTo>
                <a:cubicBezTo>
                  <a:pt x="21" y="64"/>
                  <a:pt x="18" y="67"/>
                  <a:pt x="14" y="67"/>
                </a:cubicBezTo>
                <a:cubicBezTo>
                  <a:pt x="9" y="67"/>
                  <a:pt x="7" y="63"/>
                  <a:pt x="5" y="61"/>
                </a:cubicBezTo>
                <a:close/>
              </a:path>
            </a:pathLst>
          </a:custGeom>
          <a:solidFill>
            <a:schemeClr val="bg1">
              <a:lumMod val="75000"/>
            </a:schemeClr>
          </a:solidFill>
          <a:ln w="12700" cap="rnd">
            <a:solidFill>
              <a:schemeClr val="bg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1" name="Freeform 44">
            <a:extLst>
              <a:ext uri="{FF2B5EF4-FFF2-40B4-BE49-F238E27FC236}">
                <a16:creationId xmlns:a16="http://schemas.microsoft.com/office/drawing/2014/main" id="{76FE2DD4-52B1-46A5-BB65-59A848E70ACF}"/>
              </a:ext>
            </a:extLst>
          </p:cNvPr>
          <p:cNvSpPr>
            <a:spLocks/>
          </p:cNvSpPr>
          <p:nvPr/>
        </p:nvSpPr>
        <p:spPr bwMode="auto">
          <a:xfrm>
            <a:off x="5079573" y="1947009"/>
            <a:ext cx="2033887" cy="1062822"/>
          </a:xfrm>
          <a:custGeom>
            <a:avLst/>
            <a:gdLst>
              <a:gd name="T0" fmla="*/ 20 w 113"/>
              <a:gd name="T1" fmla="*/ 54 h 59"/>
              <a:gd name="T2" fmla="*/ 31 w 113"/>
              <a:gd name="T3" fmla="*/ 48 h 59"/>
              <a:gd name="T4" fmla="*/ 39 w 113"/>
              <a:gd name="T5" fmla="*/ 43 h 59"/>
              <a:gd name="T6" fmla="*/ 49 w 113"/>
              <a:gd name="T7" fmla="*/ 45 h 59"/>
              <a:gd name="T8" fmla="*/ 52 w 113"/>
              <a:gd name="T9" fmla="*/ 48 h 59"/>
              <a:gd name="T10" fmla="*/ 57 w 113"/>
              <a:gd name="T11" fmla="*/ 48 h 59"/>
              <a:gd name="T12" fmla="*/ 61 w 113"/>
              <a:gd name="T13" fmla="*/ 44 h 59"/>
              <a:gd name="T14" fmla="*/ 67 w 113"/>
              <a:gd name="T15" fmla="*/ 42 h 59"/>
              <a:gd name="T16" fmla="*/ 74 w 113"/>
              <a:gd name="T17" fmla="*/ 36 h 59"/>
              <a:gd name="T18" fmla="*/ 82 w 113"/>
              <a:gd name="T19" fmla="*/ 32 h 59"/>
              <a:gd name="T20" fmla="*/ 103 w 113"/>
              <a:gd name="T21" fmla="*/ 32 h 59"/>
              <a:gd name="T22" fmla="*/ 112 w 113"/>
              <a:gd name="T23" fmla="*/ 32 h 59"/>
              <a:gd name="T24" fmla="*/ 113 w 113"/>
              <a:gd name="T25" fmla="*/ 27 h 59"/>
              <a:gd name="T26" fmla="*/ 111 w 113"/>
              <a:gd name="T27" fmla="*/ 25 h 59"/>
              <a:gd name="T28" fmla="*/ 102 w 113"/>
              <a:gd name="T29" fmla="*/ 20 h 59"/>
              <a:gd name="T30" fmla="*/ 89 w 113"/>
              <a:gd name="T31" fmla="*/ 15 h 59"/>
              <a:gd name="T32" fmla="*/ 90 w 113"/>
              <a:gd name="T33" fmla="*/ 6 h 59"/>
              <a:gd name="T34" fmla="*/ 81 w 113"/>
              <a:gd name="T35" fmla="*/ 7 h 59"/>
              <a:gd name="T36" fmla="*/ 76 w 113"/>
              <a:gd name="T37" fmla="*/ 7 h 59"/>
              <a:gd name="T38" fmla="*/ 68 w 113"/>
              <a:gd name="T39" fmla="*/ 4 h 59"/>
              <a:gd name="T40" fmla="*/ 52 w 113"/>
              <a:gd name="T41" fmla="*/ 2 h 59"/>
              <a:gd name="T42" fmla="*/ 44 w 113"/>
              <a:gd name="T43" fmla="*/ 3 h 59"/>
              <a:gd name="T44" fmla="*/ 34 w 113"/>
              <a:gd name="T45" fmla="*/ 10 h 59"/>
              <a:gd name="T46" fmla="*/ 18 w 113"/>
              <a:gd name="T47" fmla="*/ 22 h 59"/>
              <a:gd name="T48" fmla="*/ 5 w 113"/>
              <a:gd name="T49" fmla="*/ 23 h 59"/>
              <a:gd name="T50" fmla="*/ 8 w 113"/>
              <a:gd name="T51" fmla="*/ 31 h 59"/>
              <a:gd name="T52" fmla="*/ 8 w 113"/>
              <a:gd name="T53" fmla="*/ 52 h 59"/>
              <a:gd name="T54" fmla="*/ 5 w 113"/>
              <a:gd name="T55" fmla="*/ 54 h 59"/>
              <a:gd name="T56" fmla="*/ 10 w 113"/>
              <a:gd name="T57" fmla="*/ 56 h 59"/>
              <a:gd name="T58" fmla="*/ 15 w 113"/>
              <a:gd name="T59" fmla="*/ 59 h 59"/>
              <a:gd name="T60" fmla="*/ 16 w 113"/>
              <a:gd name="T61" fmla="*/ 58 h 59"/>
              <a:gd name="T62" fmla="*/ 20 w 113"/>
              <a:gd name="T63" fmla="*/ 5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59">
                <a:moveTo>
                  <a:pt x="20" y="54"/>
                </a:moveTo>
                <a:cubicBezTo>
                  <a:pt x="22" y="51"/>
                  <a:pt x="27" y="48"/>
                  <a:pt x="31" y="48"/>
                </a:cubicBezTo>
                <a:cubicBezTo>
                  <a:pt x="32" y="45"/>
                  <a:pt x="36" y="44"/>
                  <a:pt x="39" y="43"/>
                </a:cubicBezTo>
                <a:cubicBezTo>
                  <a:pt x="43" y="42"/>
                  <a:pt x="46" y="43"/>
                  <a:pt x="49" y="45"/>
                </a:cubicBezTo>
                <a:cubicBezTo>
                  <a:pt x="50" y="46"/>
                  <a:pt x="50" y="47"/>
                  <a:pt x="52" y="48"/>
                </a:cubicBezTo>
                <a:cubicBezTo>
                  <a:pt x="53" y="48"/>
                  <a:pt x="56" y="48"/>
                  <a:pt x="57" y="48"/>
                </a:cubicBezTo>
                <a:cubicBezTo>
                  <a:pt x="59" y="47"/>
                  <a:pt x="60" y="45"/>
                  <a:pt x="61" y="44"/>
                </a:cubicBezTo>
                <a:cubicBezTo>
                  <a:pt x="63" y="42"/>
                  <a:pt x="65" y="43"/>
                  <a:pt x="67" y="42"/>
                </a:cubicBezTo>
                <a:cubicBezTo>
                  <a:pt x="71" y="42"/>
                  <a:pt x="73" y="40"/>
                  <a:pt x="74" y="36"/>
                </a:cubicBezTo>
                <a:cubicBezTo>
                  <a:pt x="76" y="33"/>
                  <a:pt x="79" y="33"/>
                  <a:pt x="82" y="32"/>
                </a:cubicBezTo>
                <a:cubicBezTo>
                  <a:pt x="88" y="31"/>
                  <a:pt x="97" y="31"/>
                  <a:pt x="103" y="32"/>
                </a:cubicBezTo>
                <a:cubicBezTo>
                  <a:pt x="107" y="33"/>
                  <a:pt x="110" y="37"/>
                  <a:pt x="112" y="32"/>
                </a:cubicBezTo>
                <a:cubicBezTo>
                  <a:pt x="113" y="31"/>
                  <a:pt x="113" y="29"/>
                  <a:pt x="113" y="27"/>
                </a:cubicBezTo>
                <a:cubicBezTo>
                  <a:pt x="113" y="27"/>
                  <a:pt x="112" y="26"/>
                  <a:pt x="111" y="25"/>
                </a:cubicBezTo>
                <a:cubicBezTo>
                  <a:pt x="107" y="21"/>
                  <a:pt x="105" y="21"/>
                  <a:pt x="102" y="20"/>
                </a:cubicBezTo>
                <a:cubicBezTo>
                  <a:pt x="99" y="19"/>
                  <a:pt x="93" y="17"/>
                  <a:pt x="89" y="15"/>
                </a:cubicBezTo>
                <a:cubicBezTo>
                  <a:pt x="86" y="14"/>
                  <a:pt x="91" y="9"/>
                  <a:pt x="90" y="6"/>
                </a:cubicBezTo>
                <a:cubicBezTo>
                  <a:pt x="89" y="3"/>
                  <a:pt x="83" y="5"/>
                  <a:pt x="81" y="7"/>
                </a:cubicBezTo>
                <a:cubicBezTo>
                  <a:pt x="79" y="10"/>
                  <a:pt x="78" y="14"/>
                  <a:pt x="76" y="7"/>
                </a:cubicBezTo>
                <a:cubicBezTo>
                  <a:pt x="75" y="1"/>
                  <a:pt x="72" y="2"/>
                  <a:pt x="68" y="4"/>
                </a:cubicBezTo>
                <a:cubicBezTo>
                  <a:pt x="64" y="6"/>
                  <a:pt x="55" y="4"/>
                  <a:pt x="52" y="2"/>
                </a:cubicBezTo>
                <a:cubicBezTo>
                  <a:pt x="49" y="0"/>
                  <a:pt x="45" y="0"/>
                  <a:pt x="44" y="3"/>
                </a:cubicBezTo>
                <a:cubicBezTo>
                  <a:pt x="42" y="5"/>
                  <a:pt x="38" y="8"/>
                  <a:pt x="34" y="10"/>
                </a:cubicBezTo>
                <a:cubicBezTo>
                  <a:pt x="30" y="12"/>
                  <a:pt x="21" y="20"/>
                  <a:pt x="18" y="22"/>
                </a:cubicBezTo>
                <a:cubicBezTo>
                  <a:pt x="14" y="24"/>
                  <a:pt x="10" y="24"/>
                  <a:pt x="5" y="23"/>
                </a:cubicBezTo>
                <a:cubicBezTo>
                  <a:pt x="0" y="22"/>
                  <a:pt x="7" y="27"/>
                  <a:pt x="8" y="31"/>
                </a:cubicBezTo>
                <a:cubicBezTo>
                  <a:pt x="9" y="35"/>
                  <a:pt x="8" y="50"/>
                  <a:pt x="8" y="52"/>
                </a:cubicBezTo>
                <a:cubicBezTo>
                  <a:pt x="7" y="53"/>
                  <a:pt x="6" y="54"/>
                  <a:pt x="5" y="54"/>
                </a:cubicBezTo>
                <a:cubicBezTo>
                  <a:pt x="7" y="55"/>
                  <a:pt x="9" y="55"/>
                  <a:pt x="10" y="56"/>
                </a:cubicBezTo>
                <a:cubicBezTo>
                  <a:pt x="12" y="57"/>
                  <a:pt x="14" y="57"/>
                  <a:pt x="15" y="59"/>
                </a:cubicBezTo>
                <a:cubicBezTo>
                  <a:pt x="15" y="58"/>
                  <a:pt x="16" y="58"/>
                  <a:pt x="16" y="58"/>
                </a:cubicBezTo>
                <a:cubicBezTo>
                  <a:pt x="19" y="57"/>
                  <a:pt x="19" y="56"/>
                  <a:pt x="20" y="54"/>
                </a:cubicBezTo>
                <a:close/>
              </a:path>
            </a:pathLst>
          </a:custGeom>
          <a:solidFill>
            <a:schemeClr val="accent6">
              <a:lumMod val="20000"/>
              <a:lumOff val="80000"/>
            </a:schemeClr>
          </a:solidFill>
          <a:ln w="12700" cap="rnd">
            <a:solidFill>
              <a:schemeClr val="accent6">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2" name="Freeform 45">
            <a:extLst>
              <a:ext uri="{FF2B5EF4-FFF2-40B4-BE49-F238E27FC236}">
                <a16:creationId xmlns:a16="http://schemas.microsoft.com/office/drawing/2014/main" id="{1642451C-7795-4900-AA55-3B8A96788B60}"/>
              </a:ext>
            </a:extLst>
          </p:cNvPr>
          <p:cNvSpPr>
            <a:spLocks/>
          </p:cNvSpPr>
          <p:nvPr/>
        </p:nvSpPr>
        <p:spPr bwMode="auto">
          <a:xfrm>
            <a:off x="5255438" y="2398137"/>
            <a:ext cx="2569121" cy="1965073"/>
          </a:xfrm>
          <a:custGeom>
            <a:avLst/>
            <a:gdLst>
              <a:gd name="T0" fmla="*/ 138 w 142"/>
              <a:gd name="T1" fmla="*/ 60 h 109"/>
              <a:gd name="T2" fmla="*/ 135 w 142"/>
              <a:gd name="T3" fmla="*/ 52 h 109"/>
              <a:gd name="T4" fmla="*/ 139 w 142"/>
              <a:gd name="T5" fmla="*/ 47 h 109"/>
              <a:gd name="T6" fmla="*/ 133 w 142"/>
              <a:gd name="T7" fmla="*/ 38 h 109"/>
              <a:gd name="T8" fmla="*/ 125 w 142"/>
              <a:gd name="T9" fmla="*/ 37 h 109"/>
              <a:gd name="T10" fmla="*/ 126 w 142"/>
              <a:gd name="T11" fmla="*/ 13 h 109"/>
              <a:gd name="T12" fmla="*/ 125 w 142"/>
              <a:gd name="T13" fmla="*/ 3 h 109"/>
              <a:gd name="T14" fmla="*/ 113 w 142"/>
              <a:gd name="T15" fmla="*/ 1 h 109"/>
              <a:gd name="T16" fmla="*/ 103 w 142"/>
              <a:gd name="T17" fmla="*/ 2 h 109"/>
              <a:gd name="T18" fmla="*/ 102 w 142"/>
              <a:gd name="T19" fmla="*/ 7 h 109"/>
              <a:gd name="T20" fmla="*/ 93 w 142"/>
              <a:gd name="T21" fmla="*/ 7 h 109"/>
              <a:gd name="T22" fmla="*/ 72 w 142"/>
              <a:gd name="T23" fmla="*/ 7 h 109"/>
              <a:gd name="T24" fmla="*/ 64 w 142"/>
              <a:gd name="T25" fmla="*/ 11 h 109"/>
              <a:gd name="T26" fmla="*/ 57 w 142"/>
              <a:gd name="T27" fmla="*/ 17 h 109"/>
              <a:gd name="T28" fmla="*/ 51 w 142"/>
              <a:gd name="T29" fmla="*/ 19 h 109"/>
              <a:gd name="T30" fmla="*/ 47 w 142"/>
              <a:gd name="T31" fmla="*/ 23 h 109"/>
              <a:gd name="T32" fmla="*/ 42 w 142"/>
              <a:gd name="T33" fmla="*/ 23 h 109"/>
              <a:gd name="T34" fmla="*/ 39 w 142"/>
              <a:gd name="T35" fmla="*/ 20 h 109"/>
              <a:gd name="T36" fmla="*/ 29 w 142"/>
              <a:gd name="T37" fmla="*/ 18 h 109"/>
              <a:gd name="T38" fmla="*/ 21 w 142"/>
              <a:gd name="T39" fmla="*/ 23 h 109"/>
              <a:gd name="T40" fmla="*/ 10 w 142"/>
              <a:gd name="T41" fmla="*/ 29 h 109"/>
              <a:gd name="T42" fmla="*/ 6 w 142"/>
              <a:gd name="T43" fmla="*/ 33 h 109"/>
              <a:gd name="T44" fmla="*/ 5 w 142"/>
              <a:gd name="T45" fmla="*/ 34 h 109"/>
              <a:gd name="T46" fmla="*/ 5 w 142"/>
              <a:gd name="T47" fmla="*/ 34 h 109"/>
              <a:gd name="T48" fmla="*/ 4 w 142"/>
              <a:gd name="T49" fmla="*/ 39 h 109"/>
              <a:gd name="T50" fmla="*/ 4 w 142"/>
              <a:gd name="T51" fmla="*/ 49 h 109"/>
              <a:gd name="T52" fmla="*/ 4 w 142"/>
              <a:gd name="T53" fmla="*/ 58 h 109"/>
              <a:gd name="T54" fmla="*/ 14 w 142"/>
              <a:gd name="T55" fmla="*/ 60 h 109"/>
              <a:gd name="T56" fmla="*/ 20 w 142"/>
              <a:gd name="T57" fmla="*/ 62 h 109"/>
              <a:gd name="T58" fmla="*/ 26 w 142"/>
              <a:gd name="T59" fmla="*/ 62 h 109"/>
              <a:gd name="T60" fmla="*/ 29 w 142"/>
              <a:gd name="T61" fmla="*/ 66 h 109"/>
              <a:gd name="T62" fmla="*/ 34 w 142"/>
              <a:gd name="T63" fmla="*/ 67 h 109"/>
              <a:gd name="T64" fmla="*/ 41 w 142"/>
              <a:gd name="T65" fmla="*/ 62 h 109"/>
              <a:gd name="T66" fmla="*/ 51 w 142"/>
              <a:gd name="T67" fmla="*/ 66 h 109"/>
              <a:gd name="T68" fmla="*/ 51 w 142"/>
              <a:gd name="T69" fmla="*/ 70 h 109"/>
              <a:gd name="T70" fmla="*/ 54 w 142"/>
              <a:gd name="T71" fmla="*/ 75 h 109"/>
              <a:gd name="T72" fmla="*/ 56 w 142"/>
              <a:gd name="T73" fmla="*/ 84 h 109"/>
              <a:gd name="T74" fmla="*/ 66 w 142"/>
              <a:gd name="T75" fmla="*/ 85 h 109"/>
              <a:gd name="T76" fmla="*/ 69 w 142"/>
              <a:gd name="T77" fmla="*/ 89 h 109"/>
              <a:gd name="T78" fmla="*/ 67 w 142"/>
              <a:gd name="T79" fmla="*/ 93 h 109"/>
              <a:gd name="T80" fmla="*/ 69 w 142"/>
              <a:gd name="T81" fmla="*/ 102 h 109"/>
              <a:gd name="T82" fmla="*/ 73 w 142"/>
              <a:gd name="T83" fmla="*/ 106 h 109"/>
              <a:gd name="T84" fmla="*/ 79 w 142"/>
              <a:gd name="T85" fmla="*/ 106 h 109"/>
              <a:gd name="T86" fmla="*/ 84 w 142"/>
              <a:gd name="T87" fmla="*/ 109 h 109"/>
              <a:gd name="T88" fmla="*/ 89 w 142"/>
              <a:gd name="T89" fmla="*/ 104 h 109"/>
              <a:gd name="T90" fmla="*/ 100 w 142"/>
              <a:gd name="T91" fmla="*/ 90 h 109"/>
              <a:gd name="T92" fmla="*/ 117 w 142"/>
              <a:gd name="T93" fmla="*/ 79 h 109"/>
              <a:gd name="T94" fmla="*/ 135 w 142"/>
              <a:gd name="T95" fmla="*/ 66 h 109"/>
              <a:gd name="T96" fmla="*/ 138 w 142"/>
              <a:gd name="T97" fmla="*/ 6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 h="109">
                <a:moveTo>
                  <a:pt x="138" y="60"/>
                </a:moveTo>
                <a:cubicBezTo>
                  <a:pt x="134" y="59"/>
                  <a:pt x="133" y="55"/>
                  <a:pt x="135" y="52"/>
                </a:cubicBezTo>
                <a:cubicBezTo>
                  <a:pt x="138" y="49"/>
                  <a:pt x="142" y="49"/>
                  <a:pt x="139" y="47"/>
                </a:cubicBezTo>
                <a:cubicBezTo>
                  <a:pt x="136" y="45"/>
                  <a:pt x="135" y="41"/>
                  <a:pt x="133" y="38"/>
                </a:cubicBezTo>
                <a:cubicBezTo>
                  <a:pt x="131" y="35"/>
                  <a:pt x="128" y="38"/>
                  <a:pt x="125" y="37"/>
                </a:cubicBezTo>
                <a:cubicBezTo>
                  <a:pt x="121" y="37"/>
                  <a:pt x="124" y="19"/>
                  <a:pt x="126" y="13"/>
                </a:cubicBezTo>
                <a:cubicBezTo>
                  <a:pt x="128" y="7"/>
                  <a:pt x="129" y="6"/>
                  <a:pt x="125" y="3"/>
                </a:cubicBezTo>
                <a:cubicBezTo>
                  <a:pt x="122" y="1"/>
                  <a:pt x="118" y="0"/>
                  <a:pt x="113" y="1"/>
                </a:cubicBezTo>
                <a:cubicBezTo>
                  <a:pt x="109" y="1"/>
                  <a:pt x="106" y="3"/>
                  <a:pt x="103" y="2"/>
                </a:cubicBezTo>
                <a:cubicBezTo>
                  <a:pt x="103" y="4"/>
                  <a:pt x="103" y="6"/>
                  <a:pt x="102" y="7"/>
                </a:cubicBezTo>
                <a:cubicBezTo>
                  <a:pt x="100" y="12"/>
                  <a:pt x="97" y="8"/>
                  <a:pt x="93" y="7"/>
                </a:cubicBezTo>
                <a:cubicBezTo>
                  <a:pt x="87" y="6"/>
                  <a:pt x="78" y="6"/>
                  <a:pt x="72" y="7"/>
                </a:cubicBezTo>
                <a:cubicBezTo>
                  <a:pt x="69" y="8"/>
                  <a:pt x="66" y="8"/>
                  <a:pt x="64" y="11"/>
                </a:cubicBezTo>
                <a:cubicBezTo>
                  <a:pt x="63" y="15"/>
                  <a:pt x="61" y="17"/>
                  <a:pt x="57" y="17"/>
                </a:cubicBezTo>
                <a:cubicBezTo>
                  <a:pt x="55" y="18"/>
                  <a:pt x="53" y="17"/>
                  <a:pt x="51" y="19"/>
                </a:cubicBezTo>
                <a:cubicBezTo>
                  <a:pt x="50" y="20"/>
                  <a:pt x="49" y="22"/>
                  <a:pt x="47" y="23"/>
                </a:cubicBezTo>
                <a:cubicBezTo>
                  <a:pt x="46" y="23"/>
                  <a:pt x="43" y="23"/>
                  <a:pt x="42" y="23"/>
                </a:cubicBezTo>
                <a:cubicBezTo>
                  <a:pt x="40" y="22"/>
                  <a:pt x="40" y="21"/>
                  <a:pt x="39" y="20"/>
                </a:cubicBezTo>
                <a:cubicBezTo>
                  <a:pt x="36" y="18"/>
                  <a:pt x="33" y="17"/>
                  <a:pt x="29" y="18"/>
                </a:cubicBezTo>
                <a:cubicBezTo>
                  <a:pt x="26" y="19"/>
                  <a:pt x="22" y="20"/>
                  <a:pt x="21" y="23"/>
                </a:cubicBezTo>
                <a:cubicBezTo>
                  <a:pt x="17" y="23"/>
                  <a:pt x="12" y="26"/>
                  <a:pt x="10" y="29"/>
                </a:cubicBezTo>
                <a:cubicBezTo>
                  <a:pt x="9" y="31"/>
                  <a:pt x="9" y="32"/>
                  <a:pt x="6" y="33"/>
                </a:cubicBezTo>
                <a:cubicBezTo>
                  <a:pt x="6" y="33"/>
                  <a:pt x="5" y="33"/>
                  <a:pt x="5" y="34"/>
                </a:cubicBezTo>
                <a:cubicBezTo>
                  <a:pt x="5" y="34"/>
                  <a:pt x="5" y="34"/>
                  <a:pt x="5" y="34"/>
                </a:cubicBezTo>
                <a:cubicBezTo>
                  <a:pt x="7" y="36"/>
                  <a:pt x="5" y="37"/>
                  <a:pt x="4" y="39"/>
                </a:cubicBezTo>
                <a:cubicBezTo>
                  <a:pt x="3" y="43"/>
                  <a:pt x="4" y="45"/>
                  <a:pt x="4" y="49"/>
                </a:cubicBezTo>
                <a:cubicBezTo>
                  <a:pt x="4" y="53"/>
                  <a:pt x="0" y="55"/>
                  <a:pt x="4" y="58"/>
                </a:cubicBezTo>
                <a:cubicBezTo>
                  <a:pt x="7" y="61"/>
                  <a:pt x="10" y="60"/>
                  <a:pt x="14" y="60"/>
                </a:cubicBezTo>
                <a:cubicBezTo>
                  <a:pt x="16" y="61"/>
                  <a:pt x="18" y="62"/>
                  <a:pt x="20" y="62"/>
                </a:cubicBezTo>
                <a:cubicBezTo>
                  <a:pt x="23" y="62"/>
                  <a:pt x="23" y="61"/>
                  <a:pt x="26" y="62"/>
                </a:cubicBezTo>
                <a:cubicBezTo>
                  <a:pt x="27" y="63"/>
                  <a:pt x="28" y="65"/>
                  <a:pt x="29" y="66"/>
                </a:cubicBezTo>
                <a:cubicBezTo>
                  <a:pt x="30" y="67"/>
                  <a:pt x="33" y="67"/>
                  <a:pt x="34" y="67"/>
                </a:cubicBezTo>
                <a:cubicBezTo>
                  <a:pt x="41" y="68"/>
                  <a:pt x="37" y="64"/>
                  <a:pt x="41" y="62"/>
                </a:cubicBezTo>
                <a:cubicBezTo>
                  <a:pt x="44" y="61"/>
                  <a:pt x="50" y="64"/>
                  <a:pt x="51" y="66"/>
                </a:cubicBezTo>
                <a:cubicBezTo>
                  <a:pt x="52" y="67"/>
                  <a:pt x="51" y="69"/>
                  <a:pt x="51" y="70"/>
                </a:cubicBezTo>
                <a:cubicBezTo>
                  <a:pt x="52" y="72"/>
                  <a:pt x="53" y="73"/>
                  <a:pt x="54" y="75"/>
                </a:cubicBezTo>
                <a:cubicBezTo>
                  <a:pt x="54" y="79"/>
                  <a:pt x="52" y="82"/>
                  <a:pt x="56" y="84"/>
                </a:cubicBezTo>
                <a:cubicBezTo>
                  <a:pt x="59" y="85"/>
                  <a:pt x="63" y="84"/>
                  <a:pt x="66" y="85"/>
                </a:cubicBezTo>
                <a:cubicBezTo>
                  <a:pt x="68" y="86"/>
                  <a:pt x="69" y="87"/>
                  <a:pt x="69" y="89"/>
                </a:cubicBezTo>
                <a:cubicBezTo>
                  <a:pt x="70" y="92"/>
                  <a:pt x="69" y="91"/>
                  <a:pt x="67" y="93"/>
                </a:cubicBezTo>
                <a:cubicBezTo>
                  <a:pt x="64" y="97"/>
                  <a:pt x="67" y="98"/>
                  <a:pt x="69" y="102"/>
                </a:cubicBezTo>
                <a:cubicBezTo>
                  <a:pt x="71" y="104"/>
                  <a:pt x="71" y="105"/>
                  <a:pt x="73" y="106"/>
                </a:cubicBezTo>
                <a:cubicBezTo>
                  <a:pt x="75" y="106"/>
                  <a:pt x="77" y="106"/>
                  <a:pt x="79" y="106"/>
                </a:cubicBezTo>
                <a:cubicBezTo>
                  <a:pt x="81" y="106"/>
                  <a:pt x="83" y="108"/>
                  <a:pt x="84" y="109"/>
                </a:cubicBezTo>
                <a:cubicBezTo>
                  <a:pt x="86" y="107"/>
                  <a:pt x="88" y="105"/>
                  <a:pt x="89" y="104"/>
                </a:cubicBezTo>
                <a:cubicBezTo>
                  <a:pt x="92" y="100"/>
                  <a:pt x="95" y="95"/>
                  <a:pt x="100" y="90"/>
                </a:cubicBezTo>
                <a:cubicBezTo>
                  <a:pt x="105" y="86"/>
                  <a:pt x="112" y="83"/>
                  <a:pt x="117" y="79"/>
                </a:cubicBezTo>
                <a:cubicBezTo>
                  <a:pt x="121" y="75"/>
                  <a:pt x="129" y="69"/>
                  <a:pt x="135" y="66"/>
                </a:cubicBezTo>
                <a:cubicBezTo>
                  <a:pt x="142" y="63"/>
                  <a:pt x="142" y="60"/>
                  <a:pt x="138" y="60"/>
                </a:cubicBezTo>
                <a:close/>
              </a:path>
            </a:pathLst>
          </a:custGeom>
          <a:solidFill>
            <a:schemeClr val="accent6">
              <a:lumMod val="60000"/>
              <a:lumOff val="40000"/>
            </a:schemeClr>
          </a:solidFill>
          <a:ln w="12700" cap="rnd">
            <a:solidFill>
              <a:schemeClr val="accent6">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3" name="Freeform 46">
            <a:extLst>
              <a:ext uri="{FF2B5EF4-FFF2-40B4-BE49-F238E27FC236}">
                <a16:creationId xmlns:a16="http://schemas.microsoft.com/office/drawing/2014/main" id="{0557294B-52EF-4CA8-B22C-1D1CB47F49BE}"/>
              </a:ext>
            </a:extLst>
          </p:cNvPr>
          <p:cNvSpPr>
            <a:spLocks/>
          </p:cNvSpPr>
          <p:nvPr/>
        </p:nvSpPr>
        <p:spPr bwMode="auto">
          <a:xfrm>
            <a:off x="1569973" y="2665751"/>
            <a:ext cx="3815452" cy="3471371"/>
          </a:xfrm>
          <a:custGeom>
            <a:avLst/>
            <a:gdLst>
              <a:gd name="T0" fmla="*/ 74 w 211"/>
              <a:gd name="T1" fmla="*/ 169 h 192"/>
              <a:gd name="T2" fmla="*/ 70 w 211"/>
              <a:gd name="T3" fmla="*/ 157 h 192"/>
              <a:gd name="T4" fmla="*/ 76 w 211"/>
              <a:gd name="T5" fmla="*/ 154 h 192"/>
              <a:gd name="T6" fmla="*/ 87 w 211"/>
              <a:gd name="T7" fmla="*/ 146 h 192"/>
              <a:gd name="T8" fmla="*/ 94 w 211"/>
              <a:gd name="T9" fmla="*/ 134 h 192"/>
              <a:gd name="T10" fmla="*/ 99 w 211"/>
              <a:gd name="T11" fmla="*/ 120 h 192"/>
              <a:gd name="T12" fmla="*/ 95 w 211"/>
              <a:gd name="T13" fmla="*/ 103 h 192"/>
              <a:gd name="T14" fmla="*/ 120 w 211"/>
              <a:gd name="T15" fmla="*/ 102 h 192"/>
              <a:gd name="T16" fmla="*/ 127 w 211"/>
              <a:gd name="T17" fmla="*/ 92 h 192"/>
              <a:gd name="T18" fmla="*/ 127 w 211"/>
              <a:gd name="T19" fmla="*/ 84 h 192"/>
              <a:gd name="T20" fmla="*/ 131 w 211"/>
              <a:gd name="T21" fmla="*/ 75 h 192"/>
              <a:gd name="T22" fmla="*/ 137 w 211"/>
              <a:gd name="T23" fmla="*/ 66 h 192"/>
              <a:gd name="T24" fmla="*/ 152 w 211"/>
              <a:gd name="T25" fmla="*/ 52 h 192"/>
              <a:gd name="T26" fmla="*/ 160 w 211"/>
              <a:gd name="T27" fmla="*/ 49 h 192"/>
              <a:gd name="T28" fmla="*/ 172 w 211"/>
              <a:gd name="T29" fmla="*/ 47 h 192"/>
              <a:gd name="T30" fmla="*/ 180 w 211"/>
              <a:gd name="T31" fmla="*/ 45 h 192"/>
              <a:gd name="T32" fmla="*/ 194 w 211"/>
              <a:gd name="T33" fmla="*/ 40 h 192"/>
              <a:gd name="T34" fmla="*/ 207 w 211"/>
              <a:gd name="T35" fmla="*/ 38 h 192"/>
              <a:gd name="T36" fmla="*/ 208 w 211"/>
              <a:gd name="T37" fmla="*/ 24 h 192"/>
              <a:gd name="T38" fmla="*/ 204 w 211"/>
              <a:gd name="T39" fmla="*/ 16 h 192"/>
              <a:gd name="T40" fmla="*/ 191 w 211"/>
              <a:gd name="T41" fmla="*/ 21 h 192"/>
              <a:gd name="T42" fmla="*/ 147 w 211"/>
              <a:gd name="T43" fmla="*/ 28 h 192"/>
              <a:gd name="T44" fmla="*/ 119 w 211"/>
              <a:gd name="T45" fmla="*/ 9 h 192"/>
              <a:gd name="T46" fmla="*/ 107 w 211"/>
              <a:gd name="T47" fmla="*/ 9 h 192"/>
              <a:gd name="T48" fmla="*/ 82 w 211"/>
              <a:gd name="T49" fmla="*/ 37 h 192"/>
              <a:gd name="T50" fmla="*/ 65 w 211"/>
              <a:gd name="T51" fmla="*/ 75 h 192"/>
              <a:gd name="T52" fmla="*/ 30 w 211"/>
              <a:gd name="T53" fmla="*/ 100 h 192"/>
              <a:gd name="T54" fmla="*/ 19 w 211"/>
              <a:gd name="T55" fmla="*/ 110 h 192"/>
              <a:gd name="T56" fmla="*/ 40 w 211"/>
              <a:gd name="T57" fmla="*/ 112 h 192"/>
              <a:gd name="T58" fmla="*/ 38 w 211"/>
              <a:gd name="T59" fmla="*/ 126 h 192"/>
              <a:gd name="T60" fmla="*/ 54 w 211"/>
              <a:gd name="T61" fmla="*/ 129 h 192"/>
              <a:gd name="T62" fmla="*/ 52 w 211"/>
              <a:gd name="T63" fmla="*/ 151 h 192"/>
              <a:gd name="T64" fmla="*/ 61 w 211"/>
              <a:gd name="T65" fmla="*/ 188 h 192"/>
              <a:gd name="T66" fmla="*/ 71 w 211"/>
              <a:gd name="T67" fmla="*/ 19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 h="192">
                <a:moveTo>
                  <a:pt x="77" y="184"/>
                </a:moveTo>
                <a:cubicBezTo>
                  <a:pt x="78" y="178"/>
                  <a:pt x="75" y="174"/>
                  <a:pt x="74" y="169"/>
                </a:cubicBezTo>
                <a:cubicBezTo>
                  <a:pt x="74" y="167"/>
                  <a:pt x="75" y="163"/>
                  <a:pt x="74" y="161"/>
                </a:cubicBezTo>
                <a:cubicBezTo>
                  <a:pt x="73" y="159"/>
                  <a:pt x="71" y="159"/>
                  <a:pt x="70" y="157"/>
                </a:cubicBezTo>
                <a:cubicBezTo>
                  <a:pt x="69" y="155"/>
                  <a:pt x="68" y="151"/>
                  <a:pt x="69" y="150"/>
                </a:cubicBezTo>
                <a:cubicBezTo>
                  <a:pt x="71" y="147"/>
                  <a:pt x="74" y="153"/>
                  <a:pt x="76" y="154"/>
                </a:cubicBezTo>
                <a:cubicBezTo>
                  <a:pt x="79" y="156"/>
                  <a:pt x="80" y="155"/>
                  <a:pt x="81" y="152"/>
                </a:cubicBezTo>
                <a:cubicBezTo>
                  <a:pt x="83" y="150"/>
                  <a:pt x="85" y="148"/>
                  <a:pt x="87" y="146"/>
                </a:cubicBezTo>
                <a:cubicBezTo>
                  <a:pt x="90" y="144"/>
                  <a:pt x="89" y="142"/>
                  <a:pt x="89" y="139"/>
                </a:cubicBezTo>
                <a:cubicBezTo>
                  <a:pt x="89" y="136"/>
                  <a:pt x="91" y="135"/>
                  <a:pt x="94" y="134"/>
                </a:cubicBezTo>
                <a:cubicBezTo>
                  <a:pt x="99" y="132"/>
                  <a:pt x="107" y="132"/>
                  <a:pt x="106" y="124"/>
                </a:cubicBezTo>
                <a:cubicBezTo>
                  <a:pt x="105" y="121"/>
                  <a:pt x="102" y="122"/>
                  <a:pt x="99" y="120"/>
                </a:cubicBezTo>
                <a:cubicBezTo>
                  <a:pt x="97" y="117"/>
                  <a:pt x="97" y="114"/>
                  <a:pt x="96" y="111"/>
                </a:cubicBezTo>
                <a:cubicBezTo>
                  <a:pt x="94" y="109"/>
                  <a:pt x="92" y="105"/>
                  <a:pt x="95" y="103"/>
                </a:cubicBezTo>
                <a:cubicBezTo>
                  <a:pt x="97" y="102"/>
                  <a:pt x="100" y="103"/>
                  <a:pt x="102" y="104"/>
                </a:cubicBezTo>
                <a:cubicBezTo>
                  <a:pt x="107" y="104"/>
                  <a:pt x="117" y="106"/>
                  <a:pt x="120" y="102"/>
                </a:cubicBezTo>
                <a:cubicBezTo>
                  <a:pt x="121" y="100"/>
                  <a:pt x="123" y="98"/>
                  <a:pt x="124" y="97"/>
                </a:cubicBezTo>
                <a:cubicBezTo>
                  <a:pt x="125" y="96"/>
                  <a:pt x="127" y="94"/>
                  <a:pt x="127" y="92"/>
                </a:cubicBezTo>
                <a:cubicBezTo>
                  <a:pt x="126" y="90"/>
                  <a:pt x="125" y="89"/>
                  <a:pt x="124" y="88"/>
                </a:cubicBezTo>
                <a:cubicBezTo>
                  <a:pt x="124" y="85"/>
                  <a:pt x="125" y="85"/>
                  <a:pt x="127" y="84"/>
                </a:cubicBezTo>
                <a:cubicBezTo>
                  <a:pt x="129" y="82"/>
                  <a:pt x="129" y="82"/>
                  <a:pt x="128" y="80"/>
                </a:cubicBezTo>
                <a:cubicBezTo>
                  <a:pt x="127" y="76"/>
                  <a:pt x="127" y="76"/>
                  <a:pt x="131" y="75"/>
                </a:cubicBezTo>
                <a:cubicBezTo>
                  <a:pt x="133" y="74"/>
                  <a:pt x="133" y="72"/>
                  <a:pt x="134" y="70"/>
                </a:cubicBezTo>
                <a:cubicBezTo>
                  <a:pt x="135" y="68"/>
                  <a:pt x="136" y="68"/>
                  <a:pt x="137" y="66"/>
                </a:cubicBezTo>
                <a:cubicBezTo>
                  <a:pt x="140" y="63"/>
                  <a:pt x="140" y="55"/>
                  <a:pt x="144" y="54"/>
                </a:cubicBezTo>
                <a:cubicBezTo>
                  <a:pt x="148" y="52"/>
                  <a:pt x="150" y="56"/>
                  <a:pt x="152" y="52"/>
                </a:cubicBezTo>
                <a:cubicBezTo>
                  <a:pt x="153" y="50"/>
                  <a:pt x="153" y="47"/>
                  <a:pt x="157" y="48"/>
                </a:cubicBezTo>
                <a:cubicBezTo>
                  <a:pt x="158" y="48"/>
                  <a:pt x="159" y="49"/>
                  <a:pt x="160" y="49"/>
                </a:cubicBezTo>
                <a:cubicBezTo>
                  <a:pt x="162" y="49"/>
                  <a:pt x="163" y="48"/>
                  <a:pt x="164" y="48"/>
                </a:cubicBezTo>
                <a:cubicBezTo>
                  <a:pt x="168" y="45"/>
                  <a:pt x="169" y="48"/>
                  <a:pt x="172" y="47"/>
                </a:cubicBezTo>
                <a:cubicBezTo>
                  <a:pt x="173" y="46"/>
                  <a:pt x="174" y="46"/>
                  <a:pt x="176" y="45"/>
                </a:cubicBezTo>
                <a:cubicBezTo>
                  <a:pt x="177" y="45"/>
                  <a:pt x="179" y="45"/>
                  <a:pt x="180" y="45"/>
                </a:cubicBezTo>
                <a:cubicBezTo>
                  <a:pt x="184" y="45"/>
                  <a:pt x="185" y="45"/>
                  <a:pt x="187" y="42"/>
                </a:cubicBezTo>
                <a:cubicBezTo>
                  <a:pt x="189" y="40"/>
                  <a:pt x="191" y="40"/>
                  <a:pt x="194" y="40"/>
                </a:cubicBezTo>
                <a:cubicBezTo>
                  <a:pt x="197" y="40"/>
                  <a:pt x="200" y="40"/>
                  <a:pt x="203" y="39"/>
                </a:cubicBezTo>
                <a:cubicBezTo>
                  <a:pt x="204" y="39"/>
                  <a:pt x="206" y="38"/>
                  <a:pt x="207" y="38"/>
                </a:cubicBezTo>
                <a:cubicBezTo>
                  <a:pt x="207" y="37"/>
                  <a:pt x="208" y="35"/>
                  <a:pt x="208" y="34"/>
                </a:cubicBezTo>
                <a:cubicBezTo>
                  <a:pt x="208" y="30"/>
                  <a:pt x="207" y="28"/>
                  <a:pt x="208" y="24"/>
                </a:cubicBezTo>
                <a:cubicBezTo>
                  <a:pt x="209" y="22"/>
                  <a:pt x="211" y="21"/>
                  <a:pt x="209" y="19"/>
                </a:cubicBezTo>
                <a:cubicBezTo>
                  <a:pt x="208" y="17"/>
                  <a:pt x="206" y="17"/>
                  <a:pt x="204" y="16"/>
                </a:cubicBezTo>
                <a:cubicBezTo>
                  <a:pt x="203" y="15"/>
                  <a:pt x="201" y="15"/>
                  <a:pt x="199" y="14"/>
                </a:cubicBezTo>
                <a:cubicBezTo>
                  <a:pt x="197" y="16"/>
                  <a:pt x="194" y="17"/>
                  <a:pt x="191" y="21"/>
                </a:cubicBezTo>
                <a:cubicBezTo>
                  <a:pt x="186" y="27"/>
                  <a:pt x="178" y="25"/>
                  <a:pt x="173" y="23"/>
                </a:cubicBezTo>
                <a:cubicBezTo>
                  <a:pt x="168" y="21"/>
                  <a:pt x="154" y="25"/>
                  <a:pt x="147" y="28"/>
                </a:cubicBezTo>
                <a:cubicBezTo>
                  <a:pt x="139" y="31"/>
                  <a:pt x="135" y="32"/>
                  <a:pt x="131" y="29"/>
                </a:cubicBezTo>
                <a:cubicBezTo>
                  <a:pt x="127" y="27"/>
                  <a:pt x="121" y="11"/>
                  <a:pt x="119" y="9"/>
                </a:cubicBezTo>
                <a:cubicBezTo>
                  <a:pt x="117" y="7"/>
                  <a:pt x="113" y="0"/>
                  <a:pt x="111" y="0"/>
                </a:cubicBezTo>
                <a:cubicBezTo>
                  <a:pt x="110" y="0"/>
                  <a:pt x="109" y="6"/>
                  <a:pt x="107" y="9"/>
                </a:cubicBezTo>
                <a:cubicBezTo>
                  <a:pt x="105" y="12"/>
                  <a:pt x="91" y="19"/>
                  <a:pt x="89" y="21"/>
                </a:cubicBezTo>
                <a:cubicBezTo>
                  <a:pt x="88" y="23"/>
                  <a:pt x="87" y="33"/>
                  <a:pt x="82" y="37"/>
                </a:cubicBezTo>
                <a:cubicBezTo>
                  <a:pt x="77" y="40"/>
                  <a:pt x="78" y="51"/>
                  <a:pt x="79" y="58"/>
                </a:cubicBezTo>
                <a:cubicBezTo>
                  <a:pt x="79" y="65"/>
                  <a:pt x="70" y="72"/>
                  <a:pt x="65" y="75"/>
                </a:cubicBezTo>
                <a:cubicBezTo>
                  <a:pt x="59" y="77"/>
                  <a:pt x="52" y="79"/>
                  <a:pt x="48" y="83"/>
                </a:cubicBezTo>
                <a:cubicBezTo>
                  <a:pt x="43" y="87"/>
                  <a:pt x="41" y="96"/>
                  <a:pt x="30" y="100"/>
                </a:cubicBezTo>
                <a:cubicBezTo>
                  <a:pt x="20" y="103"/>
                  <a:pt x="21" y="105"/>
                  <a:pt x="11" y="108"/>
                </a:cubicBezTo>
                <a:cubicBezTo>
                  <a:pt x="0" y="111"/>
                  <a:pt x="11" y="114"/>
                  <a:pt x="19" y="110"/>
                </a:cubicBezTo>
                <a:cubicBezTo>
                  <a:pt x="28" y="106"/>
                  <a:pt x="30" y="104"/>
                  <a:pt x="37" y="106"/>
                </a:cubicBezTo>
                <a:cubicBezTo>
                  <a:pt x="44" y="108"/>
                  <a:pt x="44" y="108"/>
                  <a:pt x="40" y="112"/>
                </a:cubicBezTo>
                <a:cubicBezTo>
                  <a:pt x="37" y="116"/>
                  <a:pt x="38" y="114"/>
                  <a:pt x="40" y="120"/>
                </a:cubicBezTo>
                <a:cubicBezTo>
                  <a:pt x="42" y="126"/>
                  <a:pt x="41" y="122"/>
                  <a:pt x="38" y="126"/>
                </a:cubicBezTo>
                <a:cubicBezTo>
                  <a:pt x="36" y="130"/>
                  <a:pt x="42" y="129"/>
                  <a:pt x="48" y="128"/>
                </a:cubicBezTo>
                <a:cubicBezTo>
                  <a:pt x="54" y="127"/>
                  <a:pt x="55" y="127"/>
                  <a:pt x="54" y="129"/>
                </a:cubicBezTo>
                <a:cubicBezTo>
                  <a:pt x="54" y="131"/>
                  <a:pt x="53" y="132"/>
                  <a:pt x="54" y="137"/>
                </a:cubicBezTo>
                <a:cubicBezTo>
                  <a:pt x="55" y="142"/>
                  <a:pt x="57" y="144"/>
                  <a:pt x="52" y="151"/>
                </a:cubicBezTo>
                <a:cubicBezTo>
                  <a:pt x="47" y="158"/>
                  <a:pt x="49" y="161"/>
                  <a:pt x="49" y="168"/>
                </a:cubicBezTo>
                <a:cubicBezTo>
                  <a:pt x="49" y="174"/>
                  <a:pt x="57" y="183"/>
                  <a:pt x="61" y="188"/>
                </a:cubicBezTo>
                <a:cubicBezTo>
                  <a:pt x="64" y="192"/>
                  <a:pt x="66" y="191"/>
                  <a:pt x="71" y="191"/>
                </a:cubicBezTo>
                <a:cubicBezTo>
                  <a:pt x="71" y="191"/>
                  <a:pt x="71" y="190"/>
                  <a:pt x="71" y="190"/>
                </a:cubicBezTo>
                <a:cubicBezTo>
                  <a:pt x="73" y="188"/>
                  <a:pt x="76" y="186"/>
                  <a:pt x="77" y="184"/>
                </a:cubicBezTo>
                <a:close/>
              </a:path>
            </a:pathLst>
          </a:custGeom>
          <a:solidFill>
            <a:schemeClr val="accent6">
              <a:lumMod val="20000"/>
              <a:lumOff val="80000"/>
            </a:schemeClr>
          </a:solidFill>
          <a:ln w="12700" cap="rnd">
            <a:solidFill>
              <a:schemeClr val="accent6">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4" name="Freeform 47">
            <a:extLst>
              <a:ext uri="{FF2B5EF4-FFF2-40B4-BE49-F238E27FC236}">
                <a16:creationId xmlns:a16="http://schemas.microsoft.com/office/drawing/2014/main" id="{6BBA13D8-D1E2-4BC4-B8A1-EDFF74BE2D87}"/>
              </a:ext>
            </a:extLst>
          </p:cNvPr>
          <p:cNvSpPr>
            <a:spLocks/>
          </p:cNvSpPr>
          <p:nvPr/>
        </p:nvSpPr>
        <p:spPr bwMode="auto">
          <a:xfrm>
            <a:off x="2801008" y="3353908"/>
            <a:ext cx="3976020" cy="3326095"/>
          </a:xfrm>
          <a:custGeom>
            <a:avLst/>
            <a:gdLst>
              <a:gd name="T0" fmla="*/ 209 w 220"/>
              <a:gd name="T1" fmla="*/ 53 h 184"/>
              <a:gd name="T2" fmla="*/ 203 w 220"/>
              <a:gd name="T3" fmla="*/ 40 h 184"/>
              <a:gd name="T4" fmla="*/ 202 w 220"/>
              <a:gd name="T5" fmla="*/ 32 h 184"/>
              <a:gd name="T6" fmla="*/ 190 w 220"/>
              <a:gd name="T7" fmla="*/ 22 h 184"/>
              <a:gd name="T8" fmla="*/ 187 w 220"/>
              <a:gd name="T9" fmla="*/ 13 h 184"/>
              <a:gd name="T10" fmla="*/ 170 w 220"/>
              <a:gd name="T11" fmla="*/ 14 h 184"/>
              <a:gd name="T12" fmla="*/ 162 w 220"/>
              <a:gd name="T13" fmla="*/ 9 h 184"/>
              <a:gd name="T14" fmla="*/ 150 w 220"/>
              <a:gd name="T15" fmla="*/ 7 h 184"/>
              <a:gd name="T16" fmla="*/ 139 w 220"/>
              <a:gd name="T17" fmla="*/ 0 h 184"/>
              <a:gd name="T18" fmla="*/ 126 w 220"/>
              <a:gd name="T19" fmla="*/ 2 h 184"/>
              <a:gd name="T20" fmla="*/ 112 w 220"/>
              <a:gd name="T21" fmla="*/ 7 h 184"/>
              <a:gd name="T22" fmla="*/ 104 w 220"/>
              <a:gd name="T23" fmla="*/ 9 h 184"/>
              <a:gd name="T24" fmla="*/ 92 w 220"/>
              <a:gd name="T25" fmla="*/ 11 h 184"/>
              <a:gd name="T26" fmla="*/ 84 w 220"/>
              <a:gd name="T27" fmla="*/ 14 h 184"/>
              <a:gd name="T28" fmla="*/ 69 w 220"/>
              <a:gd name="T29" fmla="*/ 28 h 184"/>
              <a:gd name="T30" fmla="*/ 63 w 220"/>
              <a:gd name="T31" fmla="*/ 37 h 184"/>
              <a:gd name="T32" fmla="*/ 59 w 220"/>
              <a:gd name="T33" fmla="*/ 46 h 184"/>
              <a:gd name="T34" fmla="*/ 59 w 220"/>
              <a:gd name="T35" fmla="*/ 54 h 184"/>
              <a:gd name="T36" fmla="*/ 52 w 220"/>
              <a:gd name="T37" fmla="*/ 64 h 184"/>
              <a:gd name="T38" fmla="*/ 27 w 220"/>
              <a:gd name="T39" fmla="*/ 65 h 184"/>
              <a:gd name="T40" fmla="*/ 31 w 220"/>
              <a:gd name="T41" fmla="*/ 82 h 184"/>
              <a:gd name="T42" fmla="*/ 26 w 220"/>
              <a:gd name="T43" fmla="*/ 96 h 184"/>
              <a:gd name="T44" fmla="*/ 19 w 220"/>
              <a:gd name="T45" fmla="*/ 108 h 184"/>
              <a:gd name="T46" fmla="*/ 8 w 220"/>
              <a:gd name="T47" fmla="*/ 116 h 184"/>
              <a:gd name="T48" fmla="*/ 2 w 220"/>
              <a:gd name="T49" fmla="*/ 119 h 184"/>
              <a:gd name="T50" fmla="*/ 6 w 220"/>
              <a:gd name="T51" fmla="*/ 131 h 184"/>
              <a:gd name="T52" fmla="*/ 3 w 220"/>
              <a:gd name="T53" fmla="*/ 152 h 184"/>
              <a:gd name="T54" fmla="*/ 11 w 220"/>
              <a:gd name="T55" fmla="*/ 154 h 184"/>
              <a:gd name="T56" fmla="*/ 7 w 220"/>
              <a:gd name="T57" fmla="*/ 172 h 184"/>
              <a:gd name="T58" fmla="*/ 29 w 220"/>
              <a:gd name="T59" fmla="*/ 175 h 184"/>
              <a:gd name="T60" fmla="*/ 44 w 220"/>
              <a:gd name="T61" fmla="*/ 179 h 184"/>
              <a:gd name="T62" fmla="*/ 49 w 220"/>
              <a:gd name="T63" fmla="*/ 173 h 184"/>
              <a:gd name="T64" fmla="*/ 48 w 220"/>
              <a:gd name="T65" fmla="*/ 160 h 184"/>
              <a:gd name="T66" fmla="*/ 50 w 220"/>
              <a:gd name="T67" fmla="*/ 144 h 184"/>
              <a:gd name="T68" fmla="*/ 62 w 220"/>
              <a:gd name="T69" fmla="*/ 135 h 184"/>
              <a:gd name="T70" fmla="*/ 74 w 220"/>
              <a:gd name="T71" fmla="*/ 116 h 184"/>
              <a:gd name="T72" fmla="*/ 83 w 220"/>
              <a:gd name="T73" fmla="*/ 89 h 184"/>
              <a:gd name="T74" fmla="*/ 104 w 220"/>
              <a:gd name="T75" fmla="*/ 73 h 184"/>
              <a:gd name="T76" fmla="*/ 151 w 220"/>
              <a:gd name="T77" fmla="*/ 58 h 184"/>
              <a:gd name="T78" fmla="*/ 175 w 220"/>
              <a:gd name="T79" fmla="*/ 70 h 184"/>
              <a:gd name="T80" fmla="*/ 201 w 220"/>
              <a:gd name="T81" fmla="*/ 95 h 184"/>
              <a:gd name="T82" fmla="*/ 214 w 220"/>
              <a:gd name="T83" fmla="*/ 65 h 184"/>
              <a:gd name="T84" fmla="*/ 215 w 220"/>
              <a:gd name="T85" fmla="*/ 53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84">
                <a:moveTo>
                  <a:pt x="215" y="53"/>
                </a:moveTo>
                <a:cubicBezTo>
                  <a:pt x="213" y="53"/>
                  <a:pt x="211" y="53"/>
                  <a:pt x="209" y="53"/>
                </a:cubicBezTo>
                <a:cubicBezTo>
                  <a:pt x="207" y="52"/>
                  <a:pt x="207" y="51"/>
                  <a:pt x="205" y="49"/>
                </a:cubicBezTo>
                <a:cubicBezTo>
                  <a:pt x="203" y="45"/>
                  <a:pt x="200" y="44"/>
                  <a:pt x="203" y="40"/>
                </a:cubicBezTo>
                <a:cubicBezTo>
                  <a:pt x="205" y="38"/>
                  <a:pt x="206" y="39"/>
                  <a:pt x="205" y="36"/>
                </a:cubicBezTo>
                <a:cubicBezTo>
                  <a:pt x="205" y="34"/>
                  <a:pt x="204" y="33"/>
                  <a:pt x="202" y="32"/>
                </a:cubicBezTo>
                <a:cubicBezTo>
                  <a:pt x="199" y="31"/>
                  <a:pt x="195" y="32"/>
                  <a:pt x="192" y="31"/>
                </a:cubicBezTo>
                <a:cubicBezTo>
                  <a:pt x="188" y="29"/>
                  <a:pt x="190" y="26"/>
                  <a:pt x="190" y="22"/>
                </a:cubicBezTo>
                <a:cubicBezTo>
                  <a:pt x="189" y="20"/>
                  <a:pt x="188" y="19"/>
                  <a:pt x="187" y="17"/>
                </a:cubicBezTo>
                <a:cubicBezTo>
                  <a:pt x="187" y="16"/>
                  <a:pt x="188" y="14"/>
                  <a:pt x="187" y="13"/>
                </a:cubicBezTo>
                <a:cubicBezTo>
                  <a:pt x="186" y="11"/>
                  <a:pt x="180" y="8"/>
                  <a:pt x="177" y="9"/>
                </a:cubicBezTo>
                <a:cubicBezTo>
                  <a:pt x="173" y="11"/>
                  <a:pt x="177" y="15"/>
                  <a:pt x="170" y="14"/>
                </a:cubicBezTo>
                <a:cubicBezTo>
                  <a:pt x="169" y="14"/>
                  <a:pt x="166" y="14"/>
                  <a:pt x="165" y="13"/>
                </a:cubicBezTo>
                <a:cubicBezTo>
                  <a:pt x="164" y="12"/>
                  <a:pt x="163" y="10"/>
                  <a:pt x="162" y="9"/>
                </a:cubicBezTo>
                <a:cubicBezTo>
                  <a:pt x="159" y="8"/>
                  <a:pt x="159" y="9"/>
                  <a:pt x="156" y="9"/>
                </a:cubicBezTo>
                <a:cubicBezTo>
                  <a:pt x="154" y="9"/>
                  <a:pt x="152" y="8"/>
                  <a:pt x="150" y="7"/>
                </a:cubicBezTo>
                <a:cubicBezTo>
                  <a:pt x="146" y="7"/>
                  <a:pt x="143" y="8"/>
                  <a:pt x="140" y="5"/>
                </a:cubicBezTo>
                <a:cubicBezTo>
                  <a:pt x="138" y="3"/>
                  <a:pt x="138" y="2"/>
                  <a:pt x="139" y="0"/>
                </a:cubicBezTo>
                <a:cubicBezTo>
                  <a:pt x="138" y="0"/>
                  <a:pt x="136" y="1"/>
                  <a:pt x="135" y="1"/>
                </a:cubicBezTo>
                <a:cubicBezTo>
                  <a:pt x="132" y="2"/>
                  <a:pt x="129" y="2"/>
                  <a:pt x="126" y="2"/>
                </a:cubicBezTo>
                <a:cubicBezTo>
                  <a:pt x="123" y="2"/>
                  <a:pt x="121" y="2"/>
                  <a:pt x="119" y="4"/>
                </a:cubicBezTo>
                <a:cubicBezTo>
                  <a:pt x="117" y="7"/>
                  <a:pt x="116" y="7"/>
                  <a:pt x="112" y="7"/>
                </a:cubicBezTo>
                <a:cubicBezTo>
                  <a:pt x="111" y="7"/>
                  <a:pt x="109" y="7"/>
                  <a:pt x="108" y="7"/>
                </a:cubicBezTo>
                <a:cubicBezTo>
                  <a:pt x="106" y="8"/>
                  <a:pt x="105" y="8"/>
                  <a:pt x="104" y="9"/>
                </a:cubicBezTo>
                <a:cubicBezTo>
                  <a:pt x="101" y="10"/>
                  <a:pt x="100" y="7"/>
                  <a:pt x="96" y="10"/>
                </a:cubicBezTo>
                <a:cubicBezTo>
                  <a:pt x="95" y="10"/>
                  <a:pt x="94" y="11"/>
                  <a:pt x="92" y="11"/>
                </a:cubicBezTo>
                <a:cubicBezTo>
                  <a:pt x="91" y="11"/>
                  <a:pt x="90" y="10"/>
                  <a:pt x="89" y="10"/>
                </a:cubicBezTo>
                <a:cubicBezTo>
                  <a:pt x="85" y="9"/>
                  <a:pt x="85" y="12"/>
                  <a:pt x="84" y="14"/>
                </a:cubicBezTo>
                <a:cubicBezTo>
                  <a:pt x="82" y="18"/>
                  <a:pt x="80" y="14"/>
                  <a:pt x="76" y="16"/>
                </a:cubicBezTo>
                <a:cubicBezTo>
                  <a:pt x="72" y="17"/>
                  <a:pt x="72" y="25"/>
                  <a:pt x="69" y="28"/>
                </a:cubicBezTo>
                <a:cubicBezTo>
                  <a:pt x="68" y="30"/>
                  <a:pt x="67" y="30"/>
                  <a:pt x="66" y="32"/>
                </a:cubicBezTo>
                <a:cubicBezTo>
                  <a:pt x="65" y="34"/>
                  <a:pt x="65" y="36"/>
                  <a:pt x="63" y="37"/>
                </a:cubicBezTo>
                <a:cubicBezTo>
                  <a:pt x="59" y="38"/>
                  <a:pt x="59" y="38"/>
                  <a:pt x="60" y="42"/>
                </a:cubicBezTo>
                <a:cubicBezTo>
                  <a:pt x="61" y="44"/>
                  <a:pt x="61" y="44"/>
                  <a:pt x="59" y="46"/>
                </a:cubicBezTo>
                <a:cubicBezTo>
                  <a:pt x="57" y="47"/>
                  <a:pt x="56" y="47"/>
                  <a:pt x="56" y="50"/>
                </a:cubicBezTo>
                <a:cubicBezTo>
                  <a:pt x="57" y="51"/>
                  <a:pt x="58" y="52"/>
                  <a:pt x="59" y="54"/>
                </a:cubicBezTo>
                <a:cubicBezTo>
                  <a:pt x="59" y="56"/>
                  <a:pt x="57" y="58"/>
                  <a:pt x="56" y="59"/>
                </a:cubicBezTo>
                <a:cubicBezTo>
                  <a:pt x="55" y="60"/>
                  <a:pt x="53" y="62"/>
                  <a:pt x="52" y="64"/>
                </a:cubicBezTo>
                <a:cubicBezTo>
                  <a:pt x="49" y="68"/>
                  <a:pt x="39" y="66"/>
                  <a:pt x="34" y="66"/>
                </a:cubicBezTo>
                <a:cubicBezTo>
                  <a:pt x="32" y="65"/>
                  <a:pt x="29" y="64"/>
                  <a:pt x="27" y="65"/>
                </a:cubicBezTo>
                <a:cubicBezTo>
                  <a:pt x="24" y="67"/>
                  <a:pt x="26" y="71"/>
                  <a:pt x="28" y="73"/>
                </a:cubicBezTo>
                <a:cubicBezTo>
                  <a:pt x="29" y="76"/>
                  <a:pt x="29" y="79"/>
                  <a:pt x="31" y="82"/>
                </a:cubicBezTo>
                <a:cubicBezTo>
                  <a:pt x="34" y="84"/>
                  <a:pt x="37" y="83"/>
                  <a:pt x="38" y="86"/>
                </a:cubicBezTo>
                <a:cubicBezTo>
                  <a:pt x="39" y="94"/>
                  <a:pt x="31" y="94"/>
                  <a:pt x="26" y="96"/>
                </a:cubicBezTo>
                <a:cubicBezTo>
                  <a:pt x="23" y="97"/>
                  <a:pt x="21" y="98"/>
                  <a:pt x="21" y="101"/>
                </a:cubicBezTo>
                <a:cubicBezTo>
                  <a:pt x="21" y="104"/>
                  <a:pt x="22" y="106"/>
                  <a:pt x="19" y="108"/>
                </a:cubicBezTo>
                <a:cubicBezTo>
                  <a:pt x="17" y="110"/>
                  <a:pt x="15" y="112"/>
                  <a:pt x="13" y="114"/>
                </a:cubicBezTo>
                <a:cubicBezTo>
                  <a:pt x="12" y="117"/>
                  <a:pt x="11" y="118"/>
                  <a:pt x="8" y="116"/>
                </a:cubicBezTo>
                <a:cubicBezTo>
                  <a:pt x="6" y="115"/>
                  <a:pt x="3" y="109"/>
                  <a:pt x="1" y="112"/>
                </a:cubicBezTo>
                <a:cubicBezTo>
                  <a:pt x="0" y="113"/>
                  <a:pt x="1" y="117"/>
                  <a:pt x="2" y="119"/>
                </a:cubicBezTo>
                <a:cubicBezTo>
                  <a:pt x="3" y="121"/>
                  <a:pt x="5" y="121"/>
                  <a:pt x="6" y="123"/>
                </a:cubicBezTo>
                <a:cubicBezTo>
                  <a:pt x="7" y="125"/>
                  <a:pt x="6" y="129"/>
                  <a:pt x="6" y="131"/>
                </a:cubicBezTo>
                <a:cubicBezTo>
                  <a:pt x="7" y="136"/>
                  <a:pt x="10" y="140"/>
                  <a:pt x="9" y="146"/>
                </a:cubicBezTo>
                <a:cubicBezTo>
                  <a:pt x="8" y="148"/>
                  <a:pt x="5" y="150"/>
                  <a:pt x="3" y="152"/>
                </a:cubicBezTo>
                <a:cubicBezTo>
                  <a:pt x="3" y="152"/>
                  <a:pt x="3" y="153"/>
                  <a:pt x="3" y="153"/>
                </a:cubicBezTo>
                <a:cubicBezTo>
                  <a:pt x="5" y="153"/>
                  <a:pt x="7" y="153"/>
                  <a:pt x="11" y="154"/>
                </a:cubicBezTo>
                <a:cubicBezTo>
                  <a:pt x="21" y="157"/>
                  <a:pt x="6" y="164"/>
                  <a:pt x="5" y="167"/>
                </a:cubicBezTo>
                <a:cubicBezTo>
                  <a:pt x="2" y="173"/>
                  <a:pt x="3" y="176"/>
                  <a:pt x="7" y="172"/>
                </a:cubicBezTo>
                <a:cubicBezTo>
                  <a:pt x="7" y="172"/>
                  <a:pt x="13" y="172"/>
                  <a:pt x="17" y="176"/>
                </a:cubicBezTo>
                <a:cubicBezTo>
                  <a:pt x="21" y="181"/>
                  <a:pt x="23" y="178"/>
                  <a:pt x="29" y="175"/>
                </a:cubicBezTo>
                <a:cubicBezTo>
                  <a:pt x="36" y="173"/>
                  <a:pt x="34" y="173"/>
                  <a:pt x="37" y="174"/>
                </a:cubicBezTo>
                <a:cubicBezTo>
                  <a:pt x="40" y="175"/>
                  <a:pt x="42" y="176"/>
                  <a:pt x="44" y="179"/>
                </a:cubicBezTo>
                <a:cubicBezTo>
                  <a:pt x="46" y="183"/>
                  <a:pt x="48" y="184"/>
                  <a:pt x="52" y="182"/>
                </a:cubicBezTo>
                <a:cubicBezTo>
                  <a:pt x="55" y="179"/>
                  <a:pt x="52" y="176"/>
                  <a:pt x="49" y="173"/>
                </a:cubicBezTo>
                <a:cubicBezTo>
                  <a:pt x="46" y="170"/>
                  <a:pt x="44" y="168"/>
                  <a:pt x="43" y="164"/>
                </a:cubicBezTo>
                <a:cubicBezTo>
                  <a:pt x="42" y="160"/>
                  <a:pt x="45" y="161"/>
                  <a:pt x="48" y="160"/>
                </a:cubicBezTo>
                <a:cubicBezTo>
                  <a:pt x="51" y="159"/>
                  <a:pt x="52" y="158"/>
                  <a:pt x="51" y="154"/>
                </a:cubicBezTo>
                <a:cubicBezTo>
                  <a:pt x="50" y="151"/>
                  <a:pt x="49" y="149"/>
                  <a:pt x="50" y="144"/>
                </a:cubicBezTo>
                <a:cubicBezTo>
                  <a:pt x="51" y="140"/>
                  <a:pt x="52" y="136"/>
                  <a:pt x="56" y="135"/>
                </a:cubicBezTo>
                <a:cubicBezTo>
                  <a:pt x="60" y="134"/>
                  <a:pt x="62" y="137"/>
                  <a:pt x="62" y="135"/>
                </a:cubicBezTo>
                <a:cubicBezTo>
                  <a:pt x="63" y="133"/>
                  <a:pt x="62" y="131"/>
                  <a:pt x="65" y="128"/>
                </a:cubicBezTo>
                <a:cubicBezTo>
                  <a:pt x="68" y="124"/>
                  <a:pt x="70" y="121"/>
                  <a:pt x="74" y="116"/>
                </a:cubicBezTo>
                <a:cubicBezTo>
                  <a:pt x="78" y="111"/>
                  <a:pt x="81" y="107"/>
                  <a:pt x="83" y="105"/>
                </a:cubicBezTo>
                <a:cubicBezTo>
                  <a:pt x="85" y="102"/>
                  <a:pt x="83" y="96"/>
                  <a:pt x="83" y="89"/>
                </a:cubicBezTo>
                <a:cubicBezTo>
                  <a:pt x="83" y="83"/>
                  <a:pt x="85" y="82"/>
                  <a:pt x="87" y="80"/>
                </a:cubicBezTo>
                <a:cubicBezTo>
                  <a:pt x="90" y="78"/>
                  <a:pt x="95" y="77"/>
                  <a:pt x="104" y="73"/>
                </a:cubicBezTo>
                <a:cubicBezTo>
                  <a:pt x="113" y="69"/>
                  <a:pt x="121" y="63"/>
                  <a:pt x="129" y="60"/>
                </a:cubicBezTo>
                <a:cubicBezTo>
                  <a:pt x="137" y="56"/>
                  <a:pt x="147" y="56"/>
                  <a:pt x="151" y="58"/>
                </a:cubicBezTo>
                <a:cubicBezTo>
                  <a:pt x="155" y="60"/>
                  <a:pt x="166" y="62"/>
                  <a:pt x="171" y="63"/>
                </a:cubicBezTo>
                <a:cubicBezTo>
                  <a:pt x="175" y="64"/>
                  <a:pt x="174" y="67"/>
                  <a:pt x="175" y="70"/>
                </a:cubicBezTo>
                <a:cubicBezTo>
                  <a:pt x="176" y="73"/>
                  <a:pt x="182" y="72"/>
                  <a:pt x="185" y="77"/>
                </a:cubicBezTo>
                <a:cubicBezTo>
                  <a:pt x="188" y="82"/>
                  <a:pt x="195" y="89"/>
                  <a:pt x="201" y="95"/>
                </a:cubicBezTo>
                <a:cubicBezTo>
                  <a:pt x="206" y="102"/>
                  <a:pt x="206" y="100"/>
                  <a:pt x="206" y="94"/>
                </a:cubicBezTo>
                <a:cubicBezTo>
                  <a:pt x="206" y="88"/>
                  <a:pt x="212" y="69"/>
                  <a:pt x="214" y="65"/>
                </a:cubicBezTo>
                <a:cubicBezTo>
                  <a:pt x="215" y="63"/>
                  <a:pt x="218" y="59"/>
                  <a:pt x="220" y="56"/>
                </a:cubicBezTo>
                <a:cubicBezTo>
                  <a:pt x="219" y="55"/>
                  <a:pt x="217" y="53"/>
                  <a:pt x="215" y="53"/>
                </a:cubicBezTo>
                <a:close/>
              </a:path>
            </a:pathLst>
          </a:custGeom>
          <a:solidFill>
            <a:schemeClr val="accent6">
              <a:lumMod val="20000"/>
              <a:lumOff val="80000"/>
            </a:schemeClr>
          </a:solidFill>
          <a:ln w="12700" cap="rnd">
            <a:solidFill>
              <a:schemeClr val="accent6">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5" name="フリーフォーム: 図形 54">
            <a:extLst>
              <a:ext uri="{FF2B5EF4-FFF2-40B4-BE49-F238E27FC236}">
                <a16:creationId xmlns:a16="http://schemas.microsoft.com/office/drawing/2014/main" id="{81F6BCC2-1522-437A-A0CD-7EFF48E59AEF}"/>
              </a:ext>
            </a:extLst>
          </p:cNvPr>
          <p:cNvSpPr/>
          <p:nvPr/>
        </p:nvSpPr>
        <p:spPr>
          <a:xfrm>
            <a:off x="0" y="314548"/>
            <a:ext cx="9905999" cy="4150300"/>
          </a:xfrm>
          <a:custGeom>
            <a:avLst/>
            <a:gdLst>
              <a:gd name="connsiteX0" fmla="*/ 6295947 w 9108790"/>
              <a:gd name="connsiteY0" fmla="*/ 493497 h 3816295"/>
              <a:gd name="connsiteX1" fmla="*/ 6263532 w 9108790"/>
              <a:gd name="connsiteY1" fmla="*/ 606978 h 3816295"/>
              <a:gd name="connsiteX2" fmla="*/ 6265189 w 9108790"/>
              <a:gd name="connsiteY2" fmla="*/ 611947 h 3816295"/>
              <a:gd name="connsiteX3" fmla="*/ 6296957 w 9108790"/>
              <a:gd name="connsiteY3" fmla="*/ 500588 h 3816295"/>
              <a:gd name="connsiteX4" fmla="*/ 6195682 w 9108790"/>
              <a:gd name="connsiteY4" fmla="*/ 128105 h 3816295"/>
              <a:gd name="connsiteX5" fmla="*/ 6153409 w 9108790"/>
              <a:gd name="connsiteY5" fmla="*/ 230794 h 3816295"/>
              <a:gd name="connsiteX6" fmla="*/ 6155995 w 9108790"/>
              <a:gd name="connsiteY6" fmla="*/ 236343 h 3816295"/>
              <a:gd name="connsiteX7" fmla="*/ 6197503 w 9108790"/>
              <a:gd name="connsiteY7" fmla="*/ 135400 h 3816295"/>
              <a:gd name="connsiteX8" fmla="*/ 8719704 w 9108790"/>
              <a:gd name="connsiteY8" fmla="*/ 116112 h 3816295"/>
              <a:gd name="connsiteX9" fmla="*/ 8714947 w 9108790"/>
              <a:gd name="connsiteY9" fmla="*/ 120878 h 3816295"/>
              <a:gd name="connsiteX10" fmla="*/ 8717020 w 9108790"/>
              <a:gd name="connsiteY10" fmla="*/ 168599 h 3816295"/>
              <a:gd name="connsiteX11" fmla="*/ 8683865 w 9108790"/>
              <a:gd name="connsiteY11" fmla="*/ 251596 h 3816295"/>
              <a:gd name="connsiteX12" fmla="*/ 8683865 w 9108790"/>
              <a:gd name="connsiteY12" fmla="*/ 351192 h 3816295"/>
              <a:gd name="connsiteX13" fmla="*/ 8719704 w 9108790"/>
              <a:gd name="connsiteY13" fmla="*/ 399640 h 3816295"/>
              <a:gd name="connsiteX14" fmla="*/ 8719704 w 9108790"/>
              <a:gd name="connsiteY14" fmla="*/ 399162 h 3816295"/>
              <a:gd name="connsiteX15" fmla="*/ 8686319 w 9108790"/>
              <a:gd name="connsiteY15" fmla="*/ 354169 h 3816295"/>
              <a:gd name="connsiteX16" fmla="*/ 8686319 w 9108790"/>
              <a:gd name="connsiteY16" fmla="*/ 254395 h 3816295"/>
              <a:gd name="connsiteX17" fmla="*/ 8719633 w 9108790"/>
              <a:gd name="connsiteY17" fmla="*/ 171252 h 3816295"/>
              <a:gd name="connsiteX18" fmla="*/ 8717547 w 9108790"/>
              <a:gd name="connsiteY18" fmla="*/ 123446 h 3816295"/>
              <a:gd name="connsiteX19" fmla="*/ 8719704 w 9108790"/>
              <a:gd name="connsiteY19" fmla="*/ 121294 h 3816295"/>
              <a:gd name="connsiteX20" fmla="*/ 8708840 w 9108790"/>
              <a:gd name="connsiteY20" fmla="*/ 42243 h 3816295"/>
              <a:gd name="connsiteX21" fmla="*/ 8719704 w 9108790"/>
              <a:gd name="connsiteY21" fmla="*/ 53639 h 3816295"/>
              <a:gd name="connsiteX22" fmla="*/ 8719704 w 9108790"/>
              <a:gd name="connsiteY22" fmla="*/ 53346 h 3816295"/>
              <a:gd name="connsiteX23" fmla="*/ 8709221 w 9108790"/>
              <a:gd name="connsiteY23" fmla="*/ 42384 h 3816295"/>
              <a:gd name="connsiteX24" fmla="*/ 4060009 w 9108790"/>
              <a:gd name="connsiteY24" fmla="*/ 0 h 3816295"/>
              <a:gd name="connsiteX25" fmla="*/ 6138892 w 9108790"/>
              <a:gd name="connsiteY25" fmla="*/ 0 h 3816295"/>
              <a:gd name="connsiteX26" fmla="*/ 6130550 w 9108790"/>
              <a:gd name="connsiteY26" fmla="*/ 25032 h 3816295"/>
              <a:gd name="connsiteX27" fmla="*/ 6134014 w 9108790"/>
              <a:gd name="connsiteY27" fmla="*/ 27345 h 3816295"/>
              <a:gd name="connsiteX28" fmla="*/ 6143117 w 9108790"/>
              <a:gd name="connsiteY28" fmla="*/ 0 h 3816295"/>
              <a:gd name="connsiteX29" fmla="*/ 9108790 w 9108790"/>
              <a:gd name="connsiteY29" fmla="*/ 0 h 3816295"/>
              <a:gd name="connsiteX30" fmla="*/ 9108790 w 9108790"/>
              <a:gd name="connsiteY30" fmla="*/ 3816295 h 3816295"/>
              <a:gd name="connsiteX31" fmla="*/ 9067693 w 9108790"/>
              <a:gd name="connsiteY31" fmla="*/ 3807774 h 3816295"/>
              <a:gd name="connsiteX32" fmla="*/ 8866317 w 9108790"/>
              <a:gd name="connsiteY32" fmla="*/ 3724638 h 3816295"/>
              <a:gd name="connsiteX33" fmla="*/ 8667018 w 9108790"/>
              <a:gd name="connsiteY33" fmla="*/ 3608252 h 3816295"/>
              <a:gd name="connsiteX34" fmla="*/ 8617193 w 9108790"/>
              <a:gd name="connsiteY34" fmla="*/ 3508487 h 3816295"/>
              <a:gd name="connsiteX35" fmla="*/ 8550760 w 9108790"/>
              <a:gd name="connsiteY35" fmla="*/ 3408726 h 3816295"/>
              <a:gd name="connsiteX36" fmla="*/ 8517543 w 9108790"/>
              <a:gd name="connsiteY36" fmla="*/ 3342218 h 3816295"/>
              <a:gd name="connsiteX37" fmla="*/ 8550760 w 9108790"/>
              <a:gd name="connsiteY37" fmla="*/ 3209201 h 3816295"/>
              <a:gd name="connsiteX38" fmla="*/ 8334852 w 9108790"/>
              <a:gd name="connsiteY38" fmla="*/ 3092815 h 3816295"/>
              <a:gd name="connsiteX39" fmla="*/ 8185378 w 9108790"/>
              <a:gd name="connsiteY39" fmla="*/ 2976424 h 3816295"/>
              <a:gd name="connsiteX40" fmla="*/ 8118944 w 9108790"/>
              <a:gd name="connsiteY40" fmla="*/ 2876663 h 3816295"/>
              <a:gd name="connsiteX41" fmla="*/ 8002686 w 9108790"/>
              <a:gd name="connsiteY41" fmla="*/ 2793529 h 3816295"/>
              <a:gd name="connsiteX42" fmla="*/ 7903037 w 9108790"/>
              <a:gd name="connsiteY42" fmla="*/ 2743646 h 3816295"/>
              <a:gd name="connsiteX43" fmla="*/ 7919645 w 9108790"/>
              <a:gd name="connsiteY43" fmla="*/ 2577378 h 3816295"/>
              <a:gd name="connsiteX44" fmla="*/ 8002686 w 9108790"/>
              <a:gd name="connsiteY44" fmla="*/ 2494243 h 3816295"/>
              <a:gd name="connsiteX45" fmla="*/ 8118944 w 9108790"/>
              <a:gd name="connsiteY45" fmla="*/ 2394478 h 3816295"/>
              <a:gd name="connsiteX46" fmla="*/ 8002686 w 9108790"/>
              <a:gd name="connsiteY46" fmla="*/ 2327974 h 3816295"/>
              <a:gd name="connsiteX47" fmla="*/ 7969470 w 9108790"/>
              <a:gd name="connsiteY47" fmla="*/ 2261466 h 3816295"/>
              <a:gd name="connsiteX48" fmla="*/ 8069120 w 9108790"/>
              <a:gd name="connsiteY48" fmla="*/ 2145075 h 3816295"/>
              <a:gd name="connsiteX49" fmla="*/ 8168769 w 9108790"/>
              <a:gd name="connsiteY49" fmla="*/ 2111823 h 3816295"/>
              <a:gd name="connsiteX50" fmla="*/ 8085727 w 9108790"/>
              <a:gd name="connsiteY50" fmla="*/ 2012057 h 3816295"/>
              <a:gd name="connsiteX51" fmla="*/ 8002686 w 9108790"/>
              <a:gd name="connsiteY51" fmla="*/ 1862414 h 3816295"/>
              <a:gd name="connsiteX52" fmla="*/ 7903037 w 9108790"/>
              <a:gd name="connsiteY52" fmla="*/ 1746029 h 3816295"/>
              <a:gd name="connsiteX53" fmla="*/ 8002686 w 9108790"/>
              <a:gd name="connsiteY53" fmla="*/ 1679519 h 3816295"/>
              <a:gd name="connsiteX54" fmla="*/ 8006840 w 9108790"/>
              <a:gd name="connsiteY54" fmla="*/ 1735634 h 3816295"/>
              <a:gd name="connsiteX55" fmla="*/ 8007248 w 9108790"/>
              <a:gd name="connsiteY55" fmla="*/ 1736250 h 3816295"/>
              <a:gd name="connsiteX56" fmla="*/ 8003404 w 9108790"/>
              <a:gd name="connsiteY56" fmla="*/ 1684449 h 3816295"/>
              <a:gd name="connsiteX57" fmla="*/ 8136655 w 9108790"/>
              <a:gd name="connsiteY57" fmla="*/ 1634562 h 3816295"/>
              <a:gd name="connsiteX58" fmla="*/ 8369845 w 9108790"/>
              <a:gd name="connsiteY58" fmla="*/ 1501532 h 3816295"/>
              <a:gd name="connsiteX59" fmla="*/ 8586381 w 9108790"/>
              <a:gd name="connsiteY59" fmla="*/ 1218850 h 3816295"/>
              <a:gd name="connsiteX60" fmla="*/ 8653005 w 9108790"/>
              <a:gd name="connsiteY60" fmla="*/ 836394 h 3816295"/>
              <a:gd name="connsiteX61" fmla="*/ 8603034 w 9108790"/>
              <a:gd name="connsiteY61" fmla="*/ 703363 h 3816295"/>
              <a:gd name="connsiteX62" fmla="*/ 8719704 w 9108790"/>
              <a:gd name="connsiteY62" fmla="*/ 628489 h 3816295"/>
              <a:gd name="connsiteX63" fmla="*/ 8719704 w 9108790"/>
              <a:gd name="connsiteY63" fmla="*/ 623356 h 3816295"/>
              <a:gd name="connsiteX64" fmla="*/ 8600987 w 9108790"/>
              <a:gd name="connsiteY64" fmla="*/ 699781 h 3816295"/>
              <a:gd name="connsiteX65" fmla="*/ 8468383 w 9108790"/>
              <a:gd name="connsiteY65" fmla="*/ 633383 h 3816295"/>
              <a:gd name="connsiteX66" fmla="*/ 8236323 w 9108790"/>
              <a:gd name="connsiteY66" fmla="*/ 699781 h 3816295"/>
              <a:gd name="connsiteX67" fmla="*/ 8053986 w 9108790"/>
              <a:gd name="connsiteY67" fmla="*/ 799378 h 3816295"/>
              <a:gd name="connsiteX68" fmla="*/ 7821926 w 9108790"/>
              <a:gd name="connsiteY68" fmla="*/ 832577 h 3816295"/>
              <a:gd name="connsiteX69" fmla="*/ 7457261 w 9108790"/>
              <a:gd name="connsiteY69" fmla="*/ 649983 h 3816295"/>
              <a:gd name="connsiteX70" fmla="*/ 6976564 w 9108790"/>
              <a:gd name="connsiteY70" fmla="*/ 467389 h 3816295"/>
              <a:gd name="connsiteX71" fmla="*/ 6645049 w 9108790"/>
              <a:gd name="connsiteY71" fmla="*/ 483988 h 3816295"/>
              <a:gd name="connsiteX72" fmla="*/ 6479290 w 9108790"/>
              <a:gd name="connsiteY72" fmla="*/ 566986 h 3816295"/>
              <a:gd name="connsiteX73" fmla="*/ 6346684 w 9108790"/>
              <a:gd name="connsiteY73" fmla="*/ 566986 h 3816295"/>
              <a:gd name="connsiteX74" fmla="*/ 6296957 w 9108790"/>
              <a:gd name="connsiteY74" fmla="*/ 649983 h 3816295"/>
              <a:gd name="connsiteX75" fmla="*/ 6280379 w 9108790"/>
              <a:gd name="connsiteY75" fmla="*/ 666582 h 3816295"/>
              <a:gd name="connsiteX76" fmla="*/ 6277448 w 9108790"/>
              <a:gd name="connsiteY76" fmla="*/ 657764 h 3816295"/>
              <a:gd name="connsiteX77" fmla="*/ 6130550 w 9108790"/>
              <a:gd name="connsiteY77" fmla="*/ 706738 h 3816295"/>
              <a:gd name="connsiteX78" fmla="*/ 5997569 w 9108790"/>
              <a:gd name="connsiteY78" fmla="*/ 806504 h 3816295"/>
              <a:gd name="connsiteX79" fmla="*/ 5864587 w 9108790"/>
              <a:gd name="connsiteY79" fmla="*/ 906265 h 3816295"/>
              <a:gd name="connsiteX80" fmla="*/ 5681741 w 9108790"/>
              <a:gd name="connsiteY80" fmla="*/ 972773 h 3816295"/>
              <a:gd name="connsiteX81" fmla="*/ 5582003 w 9108790"/>
              <a:gd name="connsiteY81" fmla="*/ 1089164 h 3816295"/>
              <a:gd name="connsiteX82" fmla="*/ 5532133 w 9108790"/>
              <a:gd name="connsiteY82" fmla="*/ 1255433 h 3816295"/>
              <a:gd name="connsiteX83" fmla="*/ 5349288 w 9108790"/>
              <a:gd name="connsiteY83" fmla="*/ 1305310 h 3816295"/>
              <a:gd name="connsiteX84" fmla="*/ 5183062 w 9108790"/>
              <a:gd name="connsiteY84" fmla="*/ 1272059 h 3816295"/>
              <a:gd name="connsiteX85" fmla="*/ 5083324 w 9108790"/>
              <a:gd name="connsiteY85" fmla="*/ 1272059 h 3816295"/>
              <a:gd name="connsiteX86" fmla="*/ 4883852 w 9108790"/>
              <a:gd name="connsiteY86" fmla="*/ 1139041 h 3816295"/>
              <a:gd name="connsiteX87" fmla="*/ 4701006 w 9108790"/>
              <a:gd name="connsiteY87" fmla="*/ 1222175 h 3816295"/>
              <a:gd name="connsiteX88" fmla="*/ 4617894 w 9108790"/>
              <a:gd name="connsiteY88" fmla="*/ 1255433 h 3816295"/>
              <a:gd name="connsiteX89" fmla="*/ 4568024 w 9108790"/>
              <a:gd name="connsiteY89" fmla="*/ 1272059 h 3816295"/>
              <a:gd name="connsiteX90" fmla="*/ 4468290 w 9108790"/>
              <a:gd name="connsiteY90" fmla="*/ 1321941 h 3816295"/>
              <a:gd name="connsiteX91" fmla="*/ 4441277 w 9108790"/>
              <a:gd name="connsiteY91" fmla="*/ 1311547 h 3816295"/>
              <a:gd name="connsiteX92" fmla="*/ 4403193 w 9108790"/>
              <a:gd name="connsiteY92" fmla="*/ 1289492 h 3816295"/>
              <a:gd name="connsiteX93" fmla="*/ 4419292 w 9108790"/>
              <a:gd name="connsiteY93" fmla="*/ 1249221 h 3816295"/>
              <a:gd name="connsiteX94" fmla="*/ 4419055 w 9108790"/>
              <a:gd name="connsiteY94" fmla="*/ 1245535 h 3816295"/>
              <a:gd name="connsiteX95" fmla="*/ 4422577 w 9108790"/>
              <a:gd name="connsiteY95" fmla="*/ 1236726 h 3816295"/>
              <a:gd name="connsiteX96" fmla="*/ 4418421 w 9108790"/>
              <a:gd name="connsiteY96" fmla="*/ 1172298 h 3816295"/>
              <a:gd name="connsiteX97" fmla="*/ 4368552 w 9108790"/>
              <a:gd name="connsiteY97" fmla="*/ 1039281 h 3816295"/>
              <a:gd name="connsiteX98" fmla="*/ 4268819 w 9108790"/>
              <a:gd name="connsiteY98" fmla="*/ 906265 h 3816295"/>
              <a:gd name="connsiteX99" fmla="*/ 4285440 w 9108790"/>
              <a:gd name="connsiteY99" fmla="*/ 773247 h 3816295"/>
              <a:gd name="connsiteX100" fmla="*/ 4235570 w 9108790"/>
              <a:gd name="connsiteY100" fmla="*/ 656860 h 3816295"/>
              <a:gd name="connsiteX101" fmla="*/ 4218949 w 9108790"/>
              <a:gd name="connsiteY101" fmla="*/ 374200 h 3816295"/>
              <a:gd name="connsiteX102" fmla="*/ 4152458 w 9108790"/>
              <a:gd name="connsiteY102" fmla="*/ 291066 h 3816295"/>
              <a:gd name="connsiteX103" fmla="*/ 4119215 w 9108790"/>
              <a:gd name="connsiteY103" fmla="*/ 224558 h 3816295"/>
              <a:gd name="connsiteX104" fmla="*/ 4052724 w 9108790"/>
              <a:gd name="connsiteY104" fmla="*/ 58289 h 3816295"/>
              <a:gd name="connsiteX105" fmla="*/ 0 w 9108790"/>
              <a:gd name="connsiteY105" fmla="*/ 0 h 3816295"/>
              <a:gd name="connsiteX106" fmla="*/ 4058479 w 9108790"/>
              <a:gd name="connsiteY106" fmla="*/ 0 h 3816295"/>
              <a:gd name="connsiteX107" fmla="*/ 4052986 w 9108790"/>
              <a:gd name="connsiteY107" fmla="*/ 28038 h 3816295"/>
              <a:gd name="connsiteX108" fmla="*/ 4050133 w 9108790"/>
              <a:gd name="connsiteY108" fmla="*/ 72652 h 3816295"/>
              <a:gd name="connsiteX109" fmla="*/ 4116500 w 9108790"/>
              <a:gd name="connsiteY109" fmla="*/ 238659 h 3816295"/>
              <a:gd name="connsiteX110" fmla="*/ 4149682 w 9108790"/>
              <a:gd name="connsiteY110" fmla="*/ 305061 h 3816295"/>
              <a:gd name="connsiteX111" fmla="*/ 4216048 w 9108790"/>
              <a:gd name="connsiteY111" fmla="*/ 388063 h 3816295"/>
              <a:gd name="connsiteX112" fmla="*/ 4232638 w 9108790"/>
              <a:gd name="connsiteY112" fmla="*/ 670276 h 3816295"/>
              <a:gd name="connsiteX113" fmla="*/ 4282414 w 9108790"/>
              <a:gd name="connsiteY113" fmla="*/ 786477 h 3816295"/>
              <a:gd name="connsiteX114" fmla="*/ 4265824 w 9108790"/>
              <a:gd name="connsiteY114" fmla="*/ 919285 h 3816295"/>
              <a:gd name="connsiteX115" fmla="*/ 4365372 w 9108790"/>
              <a:gd name="connsiteY115" fmla="*/ 1052090 h 3816295"/>
              <a:gd name="connsiteX116" fmla="*/ 4415144 w 9108790"/>
              <a:gd name="connsiteY116" fmla="*/ 1184894 h 3816295"/>
              <a:gd name="connsiteX117" fmla="*/ 4419055 w 9108790"/>
              <a:gd name="connsiteY117" fmla="*/ 1245535 h 3816295"/>
              <a:gd name="connsiteX118" fmla="*/ 4401800 w 9108790"/>
              <a:gd name="connsiteY118" fmla="*/ 1288685 h 3816295"/>
              <a:gd name="connsiteX119" fmla="*/ 4403193 w 9108790"/>
              <a:gd name="connsiteY119" fmla="*/ 1289492 h 3816295"/>
              <a:gd name="connsiteX120" fmla="*/ 4398553 w 9108790"/>
              <a:gd name="connsiteY120" fmla="*/ 1301099 h 3816295"/>
              <a:gd name="connsiteX121" fmla="*/ 4365372 w 9108790"/>
              <a:gd name="connsiteY121" fmla="*/ 1301099 h 3816295"/>
              <a:gd name="connsiteX122" fmla="*/ 4348777 w 9108790"/>
              <a:gd name="connsiteY122" fmla="*/ 1350897 h 3816295"/>
              <a:gd name="connsiteX123" fmla="*/ 4282414 w 9108790"/>
              <a:gd name="connsiteY123" fmla="*/ 1367501 h 3816295"/>
              <a:gd name="connsiteX124" fmla="*/ 4232638 w 9108790"/>
              <a:gd name="connsiteY124" fmla="*/ 1400700 h 3816295"/>
              <a:gd name="connsiteX125" fmla="*/ 4199458 w 9108790"/>
              <a:gd name="connsiteY125" fmla="*/ 1483702 h 3816295"/>
              <a:gd name="connsiteX126" fmla="*/ 4182867 w 9108790"/>
              <a:gd name="connsiteY126" fmla="*/ 1550108 h 3816295"/>
              <a:gd name="connsiteX127" fmla="*/ 4099910 w 9108790"/>
              <a:gd name="connsiteY127" fmla="*/ 1566708 h 3816295"/>
              <a:gd name="connsiteX128" fmla="*/ 3983771 w 9108790"/>
              <a:gd name="connsiteY128" fmla="*/ 1500306 h 3816295"/>
              <a:gd name="connsiteX129" fmla="*/ 3917404 w 9108790"/>
              <a:gd name="connsiteY129" fmla="*/ 1417299 h 3816295"/>
              <a:gd name="connsiteX130" fmla="*/ 3784675 w 9108790"/>
              <a:gd name="connsiteY130" fmla="*/ 1500306 h 3816295"/>
              <a:gd name="connsiteX131" fmla="*/ 3784675 w 9108790"/>
              <a:gd name="connsiteY131" fmla="*/ 1616510 h 3816295"/>
              <a:gd name="connsiteX132" fmla="*/ 3801266 w 9108790"/>
              <a:gd name="connsiteY132" fmla="*/ 1716111 h 3816295"/>
              <a:gd name="connsiteX133" fmla="*/ 3701718 w 9108790"/>
              <a:gd name="connsiteY133" fmla="*/ 1848915 h 3816295"/>
              <a:gd name="connsiteX134" fmla="*/ 3568989 w 9108790"/>
              <a:gd name="connsiteY134" fmla="*/ 1815717 h 3816295"/>
              <a:gd name="connsiteX135" fmla="*/ 3502622 w 9108790"/>
              <a:gd name="connsiteY135" fmla="*/ 1699511 h 3816295"/>
              <a:gd name="connsiteX136" fmla="*/ 3369893 w 9108790"/>
              <a:gd name="connsiteY136" fmla="*/ 1666309 h 3816295"/>
              <a:gd name="connsiteX137" fmla="*/ 3220569 w 9108790"/>
              <a:gd name="connsiteY137" fmla="*/ 1682912 h 3816295"/>
              <a:gd name="connsiteX138" fmla="*/ 3220569 w 9108790"/>
              <a:gd name="connsiteY138" fmla="*/ 1649709 h 3816295"/>
              <a:gd name="connsiteX139" fmla="*/ 3087839 w 9108790"/>
              <a:gd name="connsiteY139" fmla="*/ 1716111 h 3816295"/>
              <a:gd name="connsiteX140" fmla="*/ 2955111 w 9108790"/>
              <a:gd name="connsiteY140" fmla="*/ 1765913 h 3816295"/>
              <a:gd name="connsiteX141" fmla="*/ 2855563 w 9108790"/>
              <a:gd name="connsiteY141" fmla="*/ 1848915 h 3816295"/>
              <a:gd name="connsiteX142" fmla="*/ 2838968 w 9108790"/>
              <a:gd name="connsiteY142" fmla="*/ 1898718 h 3816295"/>
              <a:gd name="connsiteX143" fmla="*/ 2805786 w 9108790"/>
              <a:gd name="connsiteY143" fmla="*/ 1865519 h 3816295"/>
              <a:gd name="connsiteX144" fmla="*/ 2722830 w 9108790"/>
              <a:gd name="connsiteY144" fmla="*/ 1882119 h 3816295"/>
              <a:gd name="connsiteX145" fmla="*/ 2639872 w 9108790"/>
              <a:gd name="connsiteY145" fmla="*/ 1898718 h 3816295"/>
              <a:gd name="connsiteX146" fmla="*/ 2507142 w 9108790"/>
              <a:gd name="connsiteY146" fmla="*/ 1898718 h 3816295"/>
              <a:gd name="connsiteX147" fmla="*/ 2457372 w 9108790"/>
              <a:gd name="connsiteY147" fmla="*/ 1865519 h 3816295"/>
              <a:gd name="connsiteX148" fmla="*/ 2407595 w 9108790"/>
              <a:gd name="connsiteY148" fmla="*/ 1848915 h 3816295"/>
              <a:gd name="connsiteX149" fmla="*/ 2391005 w 9108790"/>
              <a:gd name="connsiteY149" fmla="*/ 1799117 h 3816295"/>
              <a:gd name="connsiteX150" fmla="*/ 2341229 w 9108790"/>
              <a:gd name="connsiteY150" fmla="*/ 1732711 h 3816295"/>
              <a:gd name="connsiteX151" fmla="*/ 2324638 w 9108790"/>
              <a:gd name="connsiteY151" fmla="*/ 1649709 h 3816295"/>
              <a:gd name="connsiteX152" fmla="*/ 2291456 w 9108790"/>
              <a:gd name="connsiteY152" fmla="*/ 1566708 h 3816295"/>
              <a:gd name="connsiteX153" fmla="*/ 2158728 w 9108790"/>
              <a:gd name="connsiteY153" fmla="*/ 1583307 h 3816295"/>
              <a:gd name="connsiteX154" fmla="*/ 2042589 w 9108790"/>
              <a:gd name="connsiteY154" fmla="*/ 1566708 h 3816295"/>
              <a:gd name="connsiteX155" fmla="*/ 1943037 w 9108790"/>
              <a:gd name="connsiteY155" fmla="*/ 1583307 h 3816295"/>
              <a:gd name="connsiteX156" fmla="*/ 1860083 w 9108790"/>
              <a:gd name="connsiteY156" fmla="*/ 1716111 h 3816295"/>
              <a:gd name="connsiteX157" fmla="*/ 1760536 w 9108790"/>
              <a:gd name="connsiteY157" fmla="*/ 1749315 h 3816295"/>
              <a:gd name="connsiteX158" fmla="*/ 1743941 w 9108790"/>
              <a:gd name="connsiteY158" fmla="*/ 1865519 h 3816295"/>
              <a:gd name="connsiteX159" fmla="*/ 1694169 w 9108790"/>
              <a:gd name="connsiteY159" fmla="*/ 1965120 h 3816295"/>
              <a:gd name="connsiteX160" fmla="*/ 1693851 w 9108790"/>
              <a:gd name="connsiteY160" fmla="*/ 1964859 h 3816295"/>
              <a:gd name="connsiteX161" fmla="*/ 1726336 w 9108790"/>
              <a:gd name="connsiteY161" fmla="*/ 2086968 h 3816295"/>
              <a:gd name="connsiteX162" fmla="*/ 1759503 w 9108790"/>
              <a:gd name="connsiteY162" fmla="*/ 2211641 h 3816295"/>
              <a:gd name="connsiteX163" fmla="*/ 1676586 w 9108790"/>
              <a:gd name="connsiteY163" fmla="*/ 2195019 h 3816295"/>
              <a:gd name="connsiteX164" fmla="*/ 1676586 w 9108790"/>
              <a:gd name="connsiteY164" fmla="*/ 2328004 h 3816295"/>
              <a:gd name="connsiteX165" fmla="*/ 1709753 w 9108790"/>
              <a:gd name="connsiteY165" fmla="*/ 2494238 h 3816295"/>
              <a:gd name="connsiteX166" fmla="*/ 1577082 w 9108790"/>
              <a:gd name="connsiteY166" fmla="*/ 2627224 h 3816295"/>
              <a:gd name="connsiteX167" fmla="*/ 1527334 w 9108790"/>
              <a:gd name="connsiteY167" fmla="*/ 2677094 h 3816295"/>
              <a:gd name="connsiteX168" fmla="*/ 1494165 w 9108790"/>
              <a:gd name="connsiteY168" fmla="*/ 2743589 h 3816295"/>
              <a:gd name="connsiteX169" fmla="*/ 1477584 w 9108790"/>
              <a:gd name="connsiteY169" fmla="*/ 2826705 h 3816295"/>
              <a:gd name="connsiteX170" fmla="*/ 1494165 w 9108790"/>
              <a:gd name="connsiteY170" fmla="*/ 2893196 h 3816295"/>
              <a:gd name="connsiteX171" fmla="*/ 1261995 w 9108790"/>
              <a:gd name="connsiteY171" fmla="*/ 2743589 h 3816295"/>
              <a:gd name="connsiteX172" fmla="*/ 1179077 w 9108790"/>
              <a:gd name="connsiteY172" fmla="*/ 2743589 h 3816295"/>
              <a:gd name="connsiteX173" fmla="*/ 1062991 w 9108790"/>
              <a:gd name="connsiteY173" fmla="*/ 2660472 h 3816295"/>
              <a:gd name="connsiteX174" fmla="*/ 1013242 w 9108790"/>
              <a:gd name="connsiteY174" fmla="*/ 2577355 h 3816295"/>
              <a:gd name="connsiteX175" fmla="*/ 946906 w 9108790"/>
              <a:gd name="connsiteY175" fmla="*/ 2544107 h 3816295"/>
              <a:gd name="connsiteX176" fmla="*/ 897157 w 9108790"/>
              <a:gd name="connsiteY176" fmla="*/ 2577355 h 3816295"/>
              <a:gd name="connsiteX177" fmla="*/ 863989 w 9108790"/>
              <a:gd name="connsiteY177" fmla="*/ 2610598 h 3816295"/>
              <a:gd name="connsiteX178" fmla="*/ 797653 w 9108790"/>
              <a:gd name="connsiteY178" fmla="*/ 2610598 h 3816295"/>
              <a:gd name="connsiteX179" fmla="*/ 747903 w 9108790"/>
              <a:gd name="connsiteY179" fmla="*/ 2544107 h 3816295"/>
              <a:gd name="connsiteX180" fmla="*/ 598651 w 9108790"/>
              <a:gd name="connsiteY180" fmla="*/ 2510860 h 3816295"/>
              <a:gd name="connsiteX181" fmla="*/ 615232 w 9108790"/>
              <a:gd name="connsiteY181" fmla="*/ 2427744 h 3816295"/>
              <a:gd name="connsiteX182" fmla="*/ 615232 w 9108790"/>
              <a:gd name="connsiteY182" fmla="*/ 2361248 h 3816295"/>
              <a:gd name="connsiteX183" fmla="*/ 399647 w 9108790"/>
              <a:gd name="connsiteY183" fmla="*/ 2394496 h 3816295"/>
              <a:gd name="connsiteX184" fmla="*/ 266976 w 9108790"/>
              <a:gd name="connsiteY184" fmla="*/ 2510860 h 3816295"/>
              <a:gd name="connsiteX185" fmla="*/ 101141 w 9108790"/>
              <a:gd name="connsiteY185" fmla="*/ 2444365 h 3816295"/>
              <a:gd name="connsiteX186" fmla="*/ 67973 w 9108790"/>
              <a:gd name="connsiteY186" fmla="*/ 2460991 h 3816295"/>
              <a:gd name="connsiteX187" fmla="*/ 51391 w 9108790"/>
              <a:gd name="connsiteY187" fmla="*/ 2494238 h 3816295"/>
              <a:gd name="connsiteX188" fmla="*/ 16150 w 9108790"/>
              <a:gd name="connsiteY188" fmla="*/ 2519171 h 3816295"/>
              <a:gd name="connsiteX189" fmla="*/ 0 w 9108790"/>
              <a:gd name="connsiteY189" fmla="*/ 2527618 h 381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108790" h="3816295">
                <a:moveTo>
                  <a:pt x="6295947" y="493497"/>
                </a:moveTo>
                <a:lnTo>
                  <a:pt x="6263532" y="606978"/>
                </a:lnTo>
                <a:lnTo>
                  <a:pt x="6265189" y="611947"/>
                </a:lnTo>
                <a:lnTo>
                  <a:pt x="6296957" y="500588"/>
                </a:lnTo>
                <a:close/>
                <a:moveTo>
                  <a:pt x="6195682" y="128105"/>
                </a:moveTo>
                <a:lnTo>
                  <a:pt x="6153409" y="230794"/>
                </a:lnTo>
                <a:lnTo>
                  <a:pt x="6155995" y="236343"/>
                </a:lnTo>
                <a:lnTo>
                  <a:pt x="6197503" y="135400"/>
                </a:lnTo>
                <a:close/>
                <a:moveTo>
                  <a:pt x="8719704" y="116112"/>
                </a:moveTo>
                <a:lnTo>
                  <a:pt x="8714947" y="120878"/>
                </a:lnTo>
                <a:cubicBezTo>
                  <a:pt x="8712875" y="131251"/>
                  <a:pt x="8717020" y="143700"/>
                  <a:pt x="8717020" y="168599"/>
                </a:cubicBezTo>
                <a:cubicBezTo>
                  <a:pt x="8717020" y="201797"/>
                  <a:pt x="8683865" y="218397"/>
                  <a:pt x="8683865" y="251596"/>
                </a:cubicBezTo>
                <a:cubicBezTo>
                  <a:pt x="8683865" y="284795"/>
                  <a:pt x="8683865" y="334594"/>
                  <a:pt x="8683865" y="351192"/>
                </a:cubicBezTo>
                <a:lnTo>
                  <a:pt x="8719704" y="399640"/>
                </a:lnTo>
                <a:lnTo>
                  <a:pt x="8719704" y="399162"/>
                </a:lnTo>
                <a:lnTo>
                  <a:pt x="8686319" y="354169"/>
                </a:lnTo>
                <a:cubicBezTo>
                  <a:pt x="8686319" y="337539"/>
                  <a:pt x="8686319" y="287652"/>
                  <a:pt x="8686319" y="254395"/>
                </a:cubicBezTo>
                <a:cubicBezTo>
                  <a:pt x="8686319" y="221139"/>
                  <a:pt x="8719633" y="204508"/>
                  <a:pt x="8719633" y="171252"/>
                </a:cubicBezTo>
                <a:cubicBezTo>
                  <a:pt x="8719633" y="146313"/>
                  <a:pt x="8715465" y="133841"/>
                  <a:pt x="8717547" y="123446"/>
                </a:cubicBezTo>
                <a:lnTo>
                  <a:pt x="8719704" y="121294"/>
                </a:lnTo>
                <a:close/>
                <a:moveTo>
                  <a:pt x="8708840" y="42243"/>
                </a:moveTo>
                <a:lnTo>
                  <a:pt x="8719704" y="53639"/>
                </a:lnTo>
                <a:lnTo>
                  <a:pt x="8719704" y="53346"/>
                </a:lnTo>
                <a:lnTo>
                  <a:pt x="8709221" y="42384"/>
                </a:lnTo>
                <a:close/>
                <a:moveTo>
                  <a:pt x="4060009" y="0"/>
                </a:moveTo>
                <a:lnTo>
                  <a:pt x="6138892" y="0"/>
                </a:lnTo>
                <a:lnTo>
                  <a:pt x="6130550" y="25032"/>
                </a:lnTo>
                <a:lnTo>
                  <a:pt x="6134014" y="27345"/>
                </a:lnTo>
                <a:lnTo>
                  <a:pt x="6143117" y="0"/>
                </a:lnTo>
                <a:lnTo>
                  <a:pt x="9108790" y="0"/>
                </a:lnTo>
                <a:lnTo>
                  <a:pt x="9108790" y="3816295"/>
                </a:lnTo>
                <a:lnTo>
                  <a:pt x="9067693" y="3807774"/>
                </a:lnTo>
                <a:cubicBezTo>
                  <a:pt x="8999185" y="3791147"/>
                  <a:pt x="8924447" y="3766206"/>
                  <a:pt x="8866317" y="3724638"/>
                </a:cubicBezTo>
                <a:cubicBezTo>
                  <a:pt x="8750059" y="3658130"/>
                  <a:pt x="8700234" y="3641504"/>
                  <a:pt x="8667018" y="3608252"/>
                </a:cubicBezTo>
                <a:cubicBezTo>
                  <a:pt x="8617193" y="3574995"/>
                  <a:pt x="8633802" y="3574995"/>
                  <a:pt x="8617193" y="3508487"/>
                </a:cubicBezTo>
                <a:cubicBezTo>
                  <a:pt x="8617193" y="3425352"/>
                  <a:pt x="8617193" y="3425352"/>
                  <a:pt x="8550760" y="3408726"/>
                </a:cubicBezTo>
                <a:cubicBezTo>
                  <a:pt x="8500935" y="3392100"/>
                  <a:pt x="8467719" y="3392100"/>
                  <a:pt x="8517543" y="3342218"/>
                </a:cubicBezTo>
                <a:cubicBezTo>
                  <a:pt x="8583976" y="3292336"/>
                  <a:pt x="8650410" y="3275710"/>
                  <a:pt x="8550760" y="3209201"/>
                </a:cubicBezTo>
                <a:cubicBezTo>
                  <a:pt x="8434502" y="3142693"/>
                  <a:pt x="8401285" y="3126067"/>
                  <a:pt x="8334852" y="3092815"/>
                </a:cubicBezTo>
                <a:cubicBezTo>
                  <a:pt x="8268419" y="3042932"/>
                  <a:pt x="8218595" y="3026306"/>
                  <a:pt x="8185378" y="2976424"/>
                </a:cubicBezTo>
                <a:cubicBezTo>
                  <a:pt x="8152161" y="2943172"/>
                  <a:pt x="8135553" y="2926546"/>
                  <a:pt x="8118944" y="2876663"/>
                </a:cubicBezTo>
                <a:cubicBezTo>
                  <a:pt x="8085727" y="2826781"/>
                  <a:pt x="8069120" y="2776903"/>
                  <a:pt x="8002686" y="2793529"/>
                </a:cubicBezTo>
                <a:cubicBezTo>
                  <a:pt x="7919645" y="2810155"/>
                  <a:pt x="7869820" y="2810155"/>
                  <a:pt x="7903037" y="2743646"/>
                </a:cubicBezTo>
                <a:cubicBezTo>
                  <a:pt x="7919645" y="2677138"/>
                  <a:pt x="7903037" y="2627260"/>
                  <a:pt x="7919645" y="2577378"/>
                </a:cubicBezTo>
                <a:cubicBezTo>
                  <a:pt x="7936253" y="2544121"/>
                  <a:pt x="7952861" y="2510869"/>
                  <a:pt x="8002686" y="2494243"/>
                </a:cubicBezTo>
                <a:cubicBezTo>
                  <a:pt x="8069120" y="2460987"/>
                  <a:pt x="8185378" y="2444361"/>
                  <a:pt x="8118944" y="2394478"/>
                </a:cubicBezTo>
                <a:cubicBezTo>
                  <a:pt x="8052512" y="2344600"/>
                  <a:pt x="8052512" y="2327974"/>
                  <a:pt x="8002686" y="2327974"/>
                </a:cubicBezTo>
                <a:cubicBezTo>
                  <a:pt x="7952861" y="2327974"/>
                  <a:pt x="7952861" y="2294718"/>
                  <a:pt x="7969470" y="2261466"/>
                </a:cubicBezTo>
                <a:cubicBezTo>
                  <a:pt x="8002686" y="2228209"/>
                  <a:pt x="8019295" y="2145075"/>
                  <a:pt x="8069120" y="2145075"/>
                </a:cubicBezTo>
                <a:cubicBezTo>
                  <a:pt x="8118944" y="2145075"/>
                  <a:pt x="8152161" y="2161700"/>
                  <a:pt x="8168769" y="2111823"/>
                </a:cubicBezTo>
                <a:cubicBezTo>
                  <a:pt x="8185378" y="2061940"/>
                  <a:pt x="8118944" y="2045314"/>
                  <a:pt x="8085727" y="2012057"/>
                </a:cubicBezTo>
                <a:cubicBezTo>
                  <a:pt x="8052512" y="1962180"/>
                  <a:pt x="8052512" y="1912298"/>
                  <a:pt x="8002686" y="1862414"/>
                </a:cubicBezTo>
                <a:cubicBezTo>
                  <a:pt x="7952861" y="1829163"/>
                  <a:pt x="7919645" y="1779280"/>
                  <a:pt x="7903037" y="1746029"/>
                </a:cubicBezTo>
                <a:cubicBezTo>
                  <a:pt x="7936253" y="1729397"/>
                  <a:pt x="7952861" y="1696145"/>
                  <a:pt x="8002686" y="1679519"/>
                </a:cubicBezTo>
                <a:cubicBezTo>
                  <a:pt x="8002686" y="1696145"/>
                  <a:pt x="8002686" y="1716931"/>
                  <a:pt x="8006840" y="1735634"/>
                </a:cubicBezTo>
                <a:lnTo>
                  <a:pt x="8007248" y="1736250"/>
                </a:lnTo>
                <a:lnTo>
                  <a:pt x="8003404" y="1684449"/>
                </a:lnTo>
                <a:cubicBezTo>
                  <a:pt x="8036718" y="1667819"/>
                  <a:pt x="8086685" y="1651193"/>
                  <a:pt x="8136655" y="1634562"/>
                </a:cubicBezTo>
                <a:cubicBezTo>
                  <a:pt x="8269908" y="1584676"/>
                  <a:pt x="8319878" y="1534793"/>
                  <a:pt x="8369845" y="1501532"/>
                </a:cubicBezTo>
                <a:cubicBezTo>
                  <a:pt x="8403159" y="1451650"/>
                  <a:pt x="8536410" y="1301994"/>
                  <a:pt x="8586381" y="1218850"/>
                </a:cubicBezTo>
                <a:cubicBezTo>
                  <a:pt x="8636348" y="1135706"/>
                  <a:pt x="8702976" y="986050"/>
                  <a:pt x="8653005" y="836394"/>
                </a:cubicBezTo>
                <a:cubicBezTo>
                  <a:pt x="8636348" y="786507"/>
                  <a:pt x="8619691" y="736625"/>
                  <a:pt x="8603034" y="703363"/>
                </a:cubicBezTo>
                <a:lnTo>
                  <a:pt x="8719704" y="628489"/>
                </a:lnTo>
                <a:lnTo>
                  <a:pt x="8719704" y="623356"/>
                </a:lnTo>
                <a:lnTo>
                  <a:pt x="8600987" y="699781"/>
                </a:lnTo>
                <a:cubicBezTo>
                  <a:pt x="8567837" y="649983"/>
                  <a:pt x="8534683" y="616783"/>
                  <a:pt x="8468383" y="633383"/>
                </a:cubicBezTo>
                <a:cubicBezTo>
                  <a:pt x="8368928" y="649983"/>
                  <a:pt x="8252896" y="649983"/>
                  <a:pt x="8236323" y="699781"/>
                </a:cubicBezTo>
                <a:cubicBezTo>
                  <a:pt x="8203169" y="749580"/>
                  <a:pt x="8120291" y="766178"/>
                  <a:pt x="8053986" y="799378"/>
                </a:cubicBezTo>
                <a:cubicBezTo>
                  <a:pt x="7987686" y="815977"/>
                  <a:pt x="7971108" y="882375"/>
                  <a:pt x="7821926" y="832577"/>
                </a:cubicBezTo>
                <a:cubicBezTo>
                  <a:pt x="7672743" y="782778"/>
                  <a:pt x="7523562" y="683181"/>
                  <a:pt x="7457261" y="649983"/>
                </a:cubicBezTo>
                <a:cubicBezTo>
                  <a:pt x="7390956" y="600184"/>
                  <a:pt x="7274929" y="450789"/>
                  <a:pt x="6976564" y="467389"/>
                </a:cubicBezTo>
                <a:cubicBezTo>
                  <a:pt x="6827382" y="483988"/>
                  <a:pt x="6744504" y="450789"/>
                  <a:pt x="6645049" y="483988"/>
                </a:cubicBezTo>
                <a:cubicBezTo>
                  <a:pt x="6529017" y="517187"/>
                  <a:pt x="6562167" y="566986"/>
                  <a:pt x="6479290" y="566986"/>
                </a:cubicBezTo>
                <a:cubicBezTo>
                  <a:pt x="6412990" y="583585"/>
                  <a:pt x="6396412" y="517187"/>
                  <a:pt x="6346684" y="566986"/>
                </a:cubicBezTo>
                <a:cubicBezTo>
                  <a:pt x="6296957" y="600184"/>
                  <a:pt x="6346684" y="649983"/>
                  <a:pt x="6296957" y="649983"/>
                </a:cubicBezTo>
                <a:cubicBezTo>
                  <a:pt x="6296957" y="649983"/>
                  <a:pt x="6280379" y="666582"/>
                  <a:pt x="6280379" y="666582"/>
                </a:cubicBezTo>
                <a:lnTo>
                  <a:pt x="6277448" y="657764"/>
                </a:lnTo>
                <a:lnTo>
                  <a:pt x="6130550" y="706738"/>
                </a:lnTo>
                <a:cubicBezTo>
                  <a:pt x="6047438" y="723370"/>
                  <a:pt x="6014191" y="723370"/>
                  <a:pt x="5997569" y="806504"/>
                </a:cubicBezTo>
                <a:cubicBezTo>
                  <a:pt x="5964322" y="889639"/>
                  <a:pt x="5914457" y="889639"/>
                  <a:pt x="5864587" y="906265"/>
                </a:cubicBezTo>
                <a:cubicBezTo>
                  <a:pt x="5814718" y="922890"/>
                  <a:pt x="5731606" y="906265"/>
                  <a:pt x="5681741" y="972773"/>
                </a:cubicBezTo>
                <a:cubicBezTo>
                  <a:pt x="5631872" y="1022655"/>
                  <a:pt x="5582003" y="1039281"/>
                  <a:pt x="5582003" y="1089164"/>
                </a:cubicBezTo>
                <a:cubicBezTo>
                  <a:pt x="5598625" y="1155668"/>
                  <a:pt x="5598625" y="1205550"/>
                  <a:pt x="5532133" y="1255433"/>
                </a:cubicBezTo>
                <a:cubicBezTo>
                  <a:pt x="5465647" y="1305310"/>
                  <a:pt x="5432400" y="1338567"/>
                  <a:pt x="5349288" y="1305310"/>
                </a:cubicBezTo>
                <a:cubicBezTo>
                  <a:pt x="5282797" y="1255433"/>
                  <a:pt x="5199684" y="1222175"/>
                  <a:pt x="5183062" y="1272059"/>
                </a:cubicBezTo>
                <a:cubicBezTo>
                  <a:pt x="5149815" y="1305310"/>
                  <a:pt x="5116572" y="1338567"/>
                  <a:pt x="5083324" y="1272059"/>
                </a:cubicBezTo>
                <a:cubicBezTo>
                  <a:pt x="5033460" y="1205550"/>
                  <a:pt x="4966969" y="1105790"/>
                  <a:pt x="4883852" y="1139041"/>
                </a:cubicBezTo>
                <a:cubicBezTo>
                  <a:pt x="4800740" y="1172298"/>
                  <a:pt x="4784118" y="1155668"/>
                  <a:pt x="4701006" y="1222175"/>
                </a:cubicBezTo>
                <a:cubicBezTo>
                  <a:pt x="4684384" y="1238807"/>
                  <a:pt x="4651137" y="1255433"/>
                  <a:pt x="4617894" y="1255433"/>
                </a:cubicBezTo>
                <a:cubicBezTo>
                  <a:pt x="4601268" y="1255433"/>
                  <a:pt x="4584645" y="1255433"/>
                  <a:pt x="4568024" y="1272059"/>
                </a:cubicBezTo>
                <a:cubicBezTo>
                  <a:pt x="4518155" y="1288685"/>
                  <a:pt x="4534781" y="1355193"/>
                  <a:pt x="4468290" y="1321941"/>
                </a:cubicBezTo>
                <a:cubicBezTo>
                  <a:pt x="4459977" y="1321941"/>
                  <a:pt x="4451665" y="1317784"/>
                  <a:pt x="4441277" y="1311547"/>
                </a:cubicBezTo>
                <a:lnTo>
                  <a:pt x="4403193" y="1289492"/>
                </a:lnTo>
                <a:lnTo>
                  <a:pt x="4419292" y="1249221"/>
                </a:lnTo>
                <a:lnTo>
                  <a:pt x="4419055" y="1245535"/>
                </a:lnTo>
                <a:lnTo>
                  <a:pt x="4422577" y="1236726"/>
                </a:lnTo>
                <a:cubicBezTo>
                  <a:pt x="4426732" y="1218021"/>
                  <a:pt x="4426732" y="1197237"/>
                  <a:pt x="4418421" y="1172298"/>
                </a:cubicBezTo>
                <a:cubicBezTo>
                  <a:pt x="4418421" y="1105790"/>
                  <a:pt x="4401800" y="1089164"/>
                  <a:pt x="4368552" y="1039281"/>
                </a:cubicBezTo>
                <a:cubicBezTo>
                  <a:pt x="4351931" y="989398"/>
                  <a:pt x="4285440" y="956147"/>
                  <a:pt x="4268819" y="906265"/>
                </a:cubicBezTo>
                <a:cubicBezTo>
                  <a:pt x="4252196" y="856381"/>
                  <a:pt x="4285440" y="823130"/>
                  <a:pt x="4285440" y="773247"/>
                </a:cubicBezTo>
                <a:cubicBezTo>
                  <a:pt x="4285440" y="723370"/>
                  <a:pt x="4268819" y="690112"/>
                  <a:pt x="4235570" y="656860"/>
                </a:cubicBezTo>
                <a:cubicBezTo>
                  <a:pt x="4185705" y="557095"/>
                  <a:pt x="4268819" y="457335"/>
                  <a:pt x="4218949" y="374200"/>
                </a:cubicBezTo>
                <a:cubicBezTo>
                  <a:pt x="4202327" y="340948"/>
                  <a:pt x="4169080" y="324318"/>
                  <a:pt x="4152458" y="291066"/>
                </a:cubicBezTo>
                <a:cubicBezTo>
                  <a:pt x="4135836" y="274440"/>
                  <a:pt x="4119215" y="241184"/>
                  <a:pt x="4119215" y="224558"/>
                </a:cubicBezTo>
                <a:cubicBezTo>
                  <a:pt x="4069346" y="158049"/>
                  <a:pt x="4052724" y="141423"/>
                  <a:pt x="4052724" y="58289"/>
                </a:cubicBezTo>
                <a:close/>
                <a:moveTo>
                  <a:pt x="0" y="0"/>
                </a:moveTo>
                <a:lnTo>
                  <a:pt x="4058479" y="0"/>
                </a:lnTo>
                <a:lnTo>
                  <a:pt x="4052986" y="28038"/>
                </a:lnTo>
                <a:cubicBezTo>
                  <a:pt x="4051171" y="41527"/>
                  <a:pt x="4050133" y="56052"/>
                  <a:pt x="4050133" y="72652"/>
                </a:cubicBezTo>
                <a:cubicBezTo>
                  <a:pt x="4050133" y="155653"/>
                  <a:pt x="4066728" y="172257"/>
                  <a:pt x="4116500" y="238659"/>
                </a:cubicBezTo>
                <a:cubicBezTo>
                  <a:pt x="4116500" y="255259"/>
                  <a:pt x="4133091" y="288457"/>
                  <a:pt x="4149682" y="305061"/>
                </a:cubicBezTo>
                <a:cubicBezTo>
                  <a:pt x="4166276" y="338261"/>
                  <a:pt x="4199458" y="354865"/>
                  <a:pt x="4216048" y="388063"/>
                </a:cubicBezTo>
                <a:cubicBezTo>
                  <a:pt x="4265824" y="471064"/>
                  <a:pt x="4182867" y="570670"/>
                  <a:pt x="4232638" y="670276"/>
                </a:cubicBezTo>
                <a:cubicBezTo>
                  <a:pt x="4265824" y="703475"/>
                  <a:pt x="4282414" y="736678"/>
                  <a:pt x="4282414" y="786477"/>
                </a:cubicBezTo>
                <a:cubicBezTo>
                  <a:pt x="4282414" y="836279"/>
                  <a:pt x="4249229" y="869483"/>
                  <a:pt x="4265824" y="919285"/>
                </a:cubicBezTo>
                <a:cubicBezTo>
                  <a:pt x="4282414" y="969084"/>
                  <a:pt x="4348777" y="1002286"/>
                  <a:pt x="4365372" y="1052090"/>
                </a:cubicBezTo>
                <a:cubicBezTo>
                  <a:pt x="4398553" y="1101888"/>
                  <a:pt x="4415144" y="1118492"/>
                  <a:pt x="4415144" y="1184894"/>
                </a:cubicBezTo>
                <a:lnTo>
                  <a:pt x="4419055" y="1245535"/>
                </a:lnTo>
                <a:lnTo>
                  <a:pt x="4401800" y="1288685"/>
                </a:lnTo>
                <a:lnTo>
                  <a:pt x="4403193" y="1289492"/>
                </a:lnTo>
                <a:lnTo>
                  <a:pt x="4398553" y="1301099"/>
                </a:lnTo>
                <a:cubicBezTo>
                  <a:pt x="4381963" y="1301099"/>
                  <a:pt x="4365372" y="1301099"/>
                  <a:pt x="4365372" y="1301099"/>
                </a:cubicBezTo>
                <a:cubicBezTo>
                  <a:pt x="4332187" y="1317699"/>
                  <a:pt x="4348777" y="1334297"/>
                  <a:pt x="4348777" y="1350897"/>
                </a:cubicBezTo>
                <a:cubicBezTo>
                  <a:pt x="4332187" y="1367501"/>
                  <a:pt x="4315596" y="1367501"/>
                  <a:pt x="4282414" y="1367501"/>
                </a:cubicBezTo>
                <a:cubicBezTo>
                  <a:pt x="4265824" y="1367501"/>
                  <a:pt x="4249229" y="1367501"/>
                  <a:pt x="4232638" y="1400700"/>
                </a:cubicBezTo>
                <a:cubicBezTo>
                  <a:pt x="4216048" y="1417299"/>
                  <a:pt x="4199458" y="1450502"/>
                  <a:pt x="4199458" y="1483702"/>
                </a:cubicBezTo>
                <a:cubicBezTo>
                  <a:pt x="4182867" y="1500306"/>
                  <a:pt x="4199458" y="1533504"/>
                  <a:pt x="4182867" y="1550108"/>
                </a:cubicBezTo>
                <a:cubicBezTo>
                  <a:pt x="4149682" y="1566708"/>
                  <a:pt x="4133091" y="1566708"/>
                  <a:pt x="4099910" y="1566708"/>
                </a:cubicBezTo>
                <a:cubicBezTo>
                  <a:pt x="4050133" y="1566708"/>
                  <a:pt x="4000361" y="1550108"/>
                  <a:pt x="3983771" y="1500306"/>
                </a:cubicBezTo>
                <a:cubicBezTo>
                  <a:pt x="3967180" y="1450502"/>
                  <a:pt x="3967180" y="1417299"/>
                  <a:pt x="3917404" y="1417299"/>
                </a:cubicBezTo>
                <a:cubicBezTo>
                  <a:pt x="3867633" y="1417299"/>
                  <a:pt x="3801266" y="1450502"/>
                  <a:pt x="3784675" y="1500306"/>
                </a:cubicBezTo>
                <a:cubicBezTo>
                  <a:pt x="3768084" y="1533504"/>
                  <a:pt x="3784675" y="1566708"/>
                  <a:pt x="3784675" y="1616510"/>
                </a:cubicBezTo>
                <a:cubicBezTo>
                  <a:pt x="3801266" y="1633110"/>
                  <a:pt x="3801266" y="1682912"/>
                  <a:pt x="3801266" y="1716111"/>
                </a:cubicBezTo>
                <a:cubicBezTo>
                  <a:pt x="3817857" y="1782513"/>
                  <a:pt x="3768084" y="1832316"/>
                  <a:pt x="3701718" y="1848915"/>
                </a:cubicBezTo>
                <a:cubicBezTo>
                  <a:pt x="3651942" y="1865519"/>
                  <a:pt x="3602171" y="1848915"/>
                  <a:pt x="3568989" y="1815717"/>
                </a:cubicBezTo>
                <a:cubicBezTo>
                  <a:pt x="3552394" y="1782513"/>
                  <a:pt x="3535804" y="1732711"/>
                  <a:pt x="3502622" y="1699511"/>
                </a:cubicBezTo>
                <a:cubicBezTo>
                  <a:pt x="3469441" y="1666309"/>
                  <a:pt x="3419665" y="1666309"/>
                  <a:pt x="3369893" y="1666309"/>
                </a:cubicBezTo>
                <a:cubicBezTo>
                  <a:pt x="3320117" y="1666309"/>
                  <a:pt x="3270345" y="1682912"/>
                  <a:pt x="3220569" y="1682912"/>
                </a:cubicBezTo>
                <a:cubicBezTo>
                  <a:pt x="3220569" y="1666309"/>
                  <a:pt x="3220569" y="1666309"/>
                  <a:pt x="3220569" y="1649709"/>
                </a:cubicBezTo>
                <a:cubicBezTo>
                  <a:pt x="3187388" y="1633110"/>
                  <a:pt x="3121021" y="1699511"/>
                  <a:pt x="3087839" y="1716111"/>
                </a:cubicBezTo>
                <a:cubicBezTo>
                  <a:pt x="3054659" y="1749315"/>
                  <a:pt x="3004883" y="1765913"/>
                  <a:pt x="2955111" y="1765913"/>
                </a:cubicBezTo>
                <a:cubicBezTo>
                  <a:pt x="2888744" y="1765913"/>
                  <a:pt x="2872153" y="1799117"/>
                  <a:pt x="2855563" y="1848915"/>
                </a:cubicBezTo>
                <a:cubicBezTo>
                  <a:pt x="2855563" y="1865519"/>
                  <a:pt x="2838968" y="1898718"/>
                  <a:pt x="2838968" y="1898718"/>
                </a:cubicBezTo>
                <a:cubicBezTo>
                  <a:pt x="2805786" y="1915318"/>
                  <a:pt x="2805786" y="1865519"/>
                  <a:pt x="2805786" y="1865519"/>
                </a:cubicBezTo>
                <a:cubicBezTo>
                  <a:pt x="2772606" y="1848915"/>
                  <a:pt x="2756015" y="1882119"/>
                  <a:pt x="2722830" y="1882119"/>
                </a:cubicBezTo>
                <a:cubicBezTo>
                  <a:pt x="2706239" y="1898718"/>
                  <a:pt x="2673058" y="1898718"/>
                  <a:pt x="2639872" y="1898718"/>
                </a:cubicBezTo>
                <a:cubicBezTo>
                  <a:pt x="2606691" y="1898718"/>
                  <a:pt x="2540324" y="1915318"/>
                  <a:pt x="2507142" y="1898718"/>
                </a:cubicBezTo>
                <a:cubicBezTo>
                  <a:pt x="2490552" y="1898718"/>
                  <a:pt x="2473961" y="1882119"/>
                  <a:pt x="2457372" y="1865519"/>
                </a:cubicBezTo>
                <a:cubicBezTo>
                  <a:pt x="2440776" y="1865519"/>
                  <a:pt x="2407595" y="1865519"/>
                  <a:pt x="2407595" y="1848915"/>
                </a:cubicBezTo>
                <a:cubicBezTo>
                  <a:pt x="2391005" y="1832316"/>
                  <a:pt x="2391005" y="1815717"/>
                  <a:pt x="2391005" y="1799117"/>
                </a:cubicBezTo>
                <a:cubicBezTo>
                  <a:pt x="2374414" y="1782513"/>
                  <a:pt x="2357823" y="1765913"/>
                  <a:pt x="2341229" y="1732711"/>
                </a:cubicBezTo>
                <a:cubicBezTo>
                  <a:pt x="2341229" y="1716111"/>
                  <a:pt x="2324638" y="1682912"/>
                  <a:pt x="2324638" y="1649709"/>
                </a:cubicBezTo>
                <a:cubicBezTo>
                  <a:pt x="2324638" y="1599906"/>
                  <a:pt x="2341229" y="1583307"/>
                  <a:pt x="2291456" y="1566708"/>
                </a:cubicBezTo>
                <a:cubicBezTo>
                  <a:pt x="2241680" y="1550108"/>
                  <a:pt x="2191908" y="1566708"/>
                  <a:pt x="2158728" y="1583307"/>
                </a:cubicBezTo>
                <a:cubicBezTo>
                  <a:pt x="2108951" y="1599906"/>
                  <a:pt x="2108951" y="1583307"/>
                  <a:pt x="2042589" y="1566708"/>
                </a:cubicBezTo>
                <a:cubicBezTo>
                  <a:pt x="2009403" y="1550108"/>
                  <a:pt x="1976222" y="1566708"/>
                  <a:pt x="1943037" y="1583307"/>
                </a:cubicBezTo>
                <a:cubicBezTo>
                  <a:pt x="1893265" y="1616510"/>
                  <a:pt x="1909855" y="1682912"/>
                  <a:pt x="1860083" y="1716111"/>
                </a:cubicBezTo>
                <a:cubicBezTo>
                  <a:pt x="1843488" y="1732711"/>
                  <a:pt x="1777127" y="1716111"/>
                  <a:pt x="1760536" y="1749315"/>
                </a:cubicBezTo>
                <a:cubicBezTo>
                  <a:pt x="1727350" y="1782513"/>
                  <a:pt x="1760536" y="1832316"/>
                  <a:pt x="1743941" y="1865519"/>
                </a:cubicBezTo>
                <a:cubicBezTo>
                  <a:pt x="1727350" y="1898718"/>
                  <a:pt x="1694169" y="1915318"/>
                  <a:pt x="1694169" y="1965120"/>
                </a:cubicBezTo>
                <a:lnTo>
                  <a:pt x="1693851" y="1964859"/>
                </a:lnTo>
                <a:lnTo>
                  <a:pt x="1726336" y="2086968"/>
                </a:lnTo>
                <a:cubicBezTo>
                  <a:pt x="1742922" y="2128524"/>
                  <a:pt x="1759503" y="2170085"/>
                  <a:pt x="1759503" y="2211641"/>
                </a:cubicBezTo>
                <a:cubicBezTo>
                  <a:pt x="1726336" y="2211641"/>
                  <a:pt x="1709753" y="2195019"/>
                  <a:pt x="1676586" y="2195019"/>
                </a:cubicBezTo>
                <a:cubicBezTo>
                  <a:pt x="1676586" y="2244888"/>
                  <a:pt x="1660005" y="2294757"/>
                  <a:pt x="1676586" y="2328004"/>
                </a:cubicBezTo>
                <a:cubicBezTo>
                  <a:pt x="1693168" y="2377875"/>
                  <a:pt x="1726336" y="2444365"/>
                  <a:pt x="1709753" y="2494238"/>
                </a:cubicBezTo>
                <a:cubicBezTo>
                  <a:pt x="1676586" y="2544107"/>
                  <a:pt x="1626836" y="2610598"/>
                  <a:pt x="1577082" y="2627224"/>
                </a:cubicBezTo>
                <a:cubicBezTo>
                  <a:pt x="1527334" y="2627224"/>
                  <a:pt x="1543919" y="2627224"/>
                  <a:pt x="1527334" y="2677094"/>
                </a:cubicBezTo>
                <a:cubicBezTo>
                  <a:pt x="1527334" y="2693716"/>
                  <a:pt x="1510751" y="2710341"/>
                  <a:pt x="1494165" y="2743589"/>
                </a:cubicBezTo>
                <a:cubicBezTo>
                  <a:pt x="1477584" y="2760210"/>
                  <a:pt x="1477584" y="2793458"/>
                  <a:pt x="1477584" y="2826705"/>
                </a:cubicBezTo>
                <a:cubicBezTo>
                  <a:pt x="1477584" y="2843327"/>
                  <a:pt x="1494165" y="2876574"/>
                  <a:pt x="1494165" y="2893196"/>
                </a:cubicBezTo>
                <a:cubicBezTo>
                  <a:pt x="1411247" y="2876574"/>
                  <a:pt x="1344912" y="2776832"/>
                  <a:pt x="1261995" y="2743589"/>
                </a:cubicBezTo>
                <a:cubicBezTo>
                  <a:pt x="1245413" y="2743589"/>
                  <a:pt x="1212245" y="2743589"/>
                  <a:pt x="1179077" y="2743589"/>
                </a:cubicBezTo>
                <a:cubicBezTo>
                  <a:pt x="1145909" y="2726963"/>
                  <a:pt x="1096159" y="2693716"/>
                  <a:pt x="1062991" y="2660472"/>
                </a:cubicBezTo>
                <a:cubicBezTo>
                  <a:pt x="1046410" y="2643845"/>
                  <a:pt x="1029824" y="2610598"/>
                  <a:pt x="1013242" y="2577355"/>
                </a:cubicBezTo>
                <a:cubicBezTo>
                  <a:pt x="996656" y="2544107"/>
                  <a:pt x="980074" y="2544107"/>
                  <a:pt x="946906" y="2544107"/>
                </a:cubicBezTo>
                <a:cubicBezTo>
                  <a:pt x="913739" y="2544107"/>
                  <a:pt x="913739" y="2544107"/>
                  <a:pt x="897157" y="2577355"/>
                </a:cubicBezTo>
                <a:cubicBezTo>
                  <a:pt x="880570" y="2593976"/>
                  <a:pt x="897157" y="2610598"/>
                  <a:pt x="863989" y="2610598"/>
                </a:cubicBezTo>
                <a:cubicBezTo>
                  <a:pt x="847403" y="2627224"/>
                  <a:pt x="814239" y="2627224"/>
                  <a:pt x="797653" y="2610598"/>
                </a:cubicBezTo>
                <a:cubicBezTo>
                  <a:pt x="747903" y="2610598"/>
                  <a:pt x="781072" y="2544107"/>
                  <a:pt x="747903" y="2544107"/>
                </a:cubicBezTo>
                <a:cubicBezTo>
                  <a:pt x="698153" y="2527482"/>
                  <a:pt x="631818" y="2560729"/>
                  <a:pt x="598651" y="2510860"/>
                </a:cubicBezTo>
                <a:cubicBezTo>
                  <a:pt x="565482" y="2477613"/>
                  <a:pt x="582068" y="2444365"/>
                  <a:pt x="615232" y="2427744"/>
                </a:cubicBezTo>
                <a:cubicBezTo>
                  <a:pt x="648400" y="2394496"/>
                  <a:pt x="664986" y="2377875"/>
                  <a:pt x="615232" y="2361248"/>
                </a:cubicBezTo>
                <a:cubicBezTo>
                  <a:pt x="548901" y="2344626"/>
                  <a:pt x="465983" y="2377875"/>
                  <a:pt x="399647" y="2394496"/>
                </a:cubicBezTo>
                <a:cubicBezTo>
                  <a:pt x="333312" y="2411122"/>
                  <a:pt x="333312" y="2494238"/>
                  <a:pt x="266976" y="2510860"/>
                </a:cubicBezTo>
                <a:cubicBezTo>
                  <a:pt x="184058" y="2527482"/>
                  <a:pt x="167476" y="2444365"/>
                  <a:pt x="101141" y="2444365"/>
                </a:cubicBezTo>
                <a:cubicBezTo>
                  <a:pt x="67973" y="2444365"/>
                  <a:pt x="84559" y="2444365"/>
                  <a:pt x="67973" y="2460991"/>
                </a:cubicBezTo>
                <a:cubicBezTo>
                  <a:pt x="67973" y="2460991"/>
                  <a:pt x="51391" y="2477613"/>
                  <a:pt x="51391" y="2494238"/>
                </a:cubicBezTo>
                <a:cubicBezTo>
                  <a:pt x="43098" y="2502549"/>
                  <a:pt x="30660" y="2510860"/>
                  <a:pt x="16150" y="2519171"/>
                </a:cubicBezTo>
                <a:lnTo>
                  <a:pt x="0" y="2527618"/>
                </a:ln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nvGrpSpPr>
          <p:cNvPr id="56" name="グループ化 55">
            <a:extLst>
              <a:ext uri="{FF2B5EF4-FFF2-40B4-BE49-F238E27FC236}">
                <a16:creationId xmlns:a16="http://schemas.microsoft.com/office/drawing/2014/main" id="{DB12F321-B556-4D7F-8030-0CC4C2243713}"/>
              </a:ext>
            </a:extLst>
          </p:cNvPr>
          <p:cNvGrpSpPr/>
          <p:nvPr/>
        </p:nvGrpSpPr>
        <p:grpSpPr>
          <a:xfrm rot="19860000">
            <a:off x="5453079" y="2206677"/>
            <a:ext cx="540399" cy="23957"/>
            <a:chOff x="1106123" y="1021374"/>
            <a:chExt cx="936001" cy="47144"/>
          </a:xfrm>
          <a:effectLst>
            <a:glow rad="38100">
              <a:schemeClr val="bg1">
                <a:alpha val="90000"/>
              </a:schemeClr>
            </a:glow>
          </a:effectLst>
        </p:grpSpPr>
        <p:cxnSp>
          <p:nvCxnSpPr>
            <p:cNvPr id="57" name="直線コネクタ 56">
              <a:extLst>
                <a:ext uri="{FF2B5EF4-FFF2-40B4-BE49-F238E27FC236}">
                  <a16:creationId xmlns:a16="http://schemas.microsoft.com/office/drawing/2014/main" id="{F5762115-1DBE-4CD0-B5BE-B2EF04227F8B}"/>
                </a:ext>
              </a:extLst>
            </p:cNvPr>
            <p:cNvCxnSpPr/>
            <p:nvPr/>
          </p:nvCxnSpPr>
          <p:spPr>
            <a:xfrm>
              <a:off x="1106124" y="1021374"/>
              <a:ext cx="936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50390675-9DBD-4FB3-B68D-282803B727ED}"/>
                </a:ext>
              </a:extLst>
            </p:cNvPr>
            <p:cNvCxnSpPr/>
            <p:nvPr/>
          </p:nvCxnSpPr>
          <p:spPr>
            <a:xfrm>
              <a:off x="1106123" y="1068518"/>
              <a:ext cx="936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9" name="正方形/長方形 58">
              <a:extLst>
                <a:ext uri="{FF2B5EF4-FFF2-40B4-BE49-F238E27FC236}">
                  <a16:creationId xmlns:a16="http://schemas.microsoft.com/office/drawing/2014/main" id="{27DD2C2F-CE17-47F5-AB03-9DD6C83B7EA7}"/>
                </a:ext>
              </a:extLst>
            </p:cNvPr>
            <p:cNvSpPr/>
            <p:nvPr/>
          </p:nvSpPr>
          <p:spPr>
            <a:xfrm>
              <a:off x="116026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55698465-5362-46FC-B3A0-A2CAC01F31BC}"/>
                </a:ext>
              </a:extLst>
            </p:cNvPr>
            <p:cNvSpPr/>
            <p:nvPr/>
          </p:nvSpPr>
          <p:spPr>
            <a:xfrm>
              <a:off x="134892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id="{A44BBDE4-192A-441C-A027-35B05179C06D}"/>
                </a:ext>
              </a:extLst>
            </p:cNvPr>
            <p:cNvSpPr/>
            <p:nvPr/>
          </p:nvSpPr>
          <p:spPr>
            <a:xfrm>
              <a:off x="153758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F58B909A-C901-48CB-8C90-5E2962D037EE}"/>
                </a:ext>
              </a:extLst>
            </p:cNvPr>
            <p:cNvSpPr/>
            <p:nvPr/>
          </p:nvSpPr>
          <p:spPr>
            <a:xfrm>
              <a:off x="172021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0FEC7BFE-E54D-4512-B6FB-76129E123384}"/>
                </a:ext>
              </a:extLst>
            </p:cNvPr>
            <p:cNvSpPr/>
            <p:nvPr/>
          </p:nvSpPr>
          <p:spPr>
            <a:xfrm>
              <a:off x="19078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4" name="グループ化 63">
            <a:extLst>
              <a:ext uri="{FF2B5EF4-FFF2-40B4-BE49-F238E27FC236}">
                <a16:creationId xmlns:a16="http://schemas.microsoft.com/office/drawing/2014/main" id="{C6D9005A-EEBE-44C3-8C7C-219D135840C7}"/>
              </a:ext>
            </a:extLst>
          </p:cNvPr>
          <p:cNvGrpSpPr/>
          <p:nvPr/>
        </p:nvGrpSpPr>
        <p:grpSpPr>
          <a:xfrm rot="2640000">
            <a:off x="6963751" y="2760920"/>
            <a:ext cx="292706" cy="27220"/>
            <a:chOff x="1106122" y="1021374"/>
            <a:chExt cx="576003" cy="47147"/>
          </a:xfrm>
          <a:effectLst>
            <a:glow rad="50800">
              <a:schemeClr val="bg1">
                <a:alpha val="80000"/>
              </a:schemeClr>
            </a:glow>
          </a:effectLst>
        </p:grpSpPr>
        <p:cxnSp>
          <p:nvCxnSpPr>
            <p:cNvPr id="65" name="直線コネクタ 64">
              <a:extLst>
                <a:ext uri="{FF2B5EF4-FFF2-40B4-BE49-F238E27FC236}">
                  <a16:creationId xmlns:a16="http://schemas.microsoft.com/office/drawing/2014/main" id="{B0A3AF6C-30E1-4A05-BAE9-EC39D70527A7}"/>
                </a:ext>
              </a:extLst>
            </p:cNvPr>
            <p:cNvCxnSpPr/>
            <p:nvPr/>
          </p:nvCxnSpPr>
          <p:spPr>
            <a:xfrm>
              <a:off x="1106122" y="1021374"/>
              <a:ext cx="576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A41A259F-8826-401D-81E1-A4124B0F74B9}"/>
                </a:ext>
              </a:extLst>
            </p:cNvPr>
            <p:cNvCxnSpPr/>
            <p:nvPr/>
          </p:nvCxnSpPr>
          <p:spPr>
            <a:xfrm>
              <a:off x="1106125" y="1068521"/>
              <a:ext cx="576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7" name="正方形/長方形 66">
              <a:extLst>
                <a:ext uri="{FF2B5EF4-FFF2-40B4-BE49-F238E27FC236}">
                  <a16:creationId xmlns:a16="http://schemas.microsoft.com/office/drawing/2014/main" id="{049360E2-FE26-4A55-BE9B-C239F0F7B9E8}"/>
                </a:ext>
              </a:extLst>
            </p:cNvPr>
            <p:cNvSpPr/>
            <p:nvPr/>
          </p:nvSpPr>
          <p:spPr>
            <a:xfrm>
              <a:off x="116026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a:extLst>
                <a:ext uri="{FF2B5EF4-FFF2-40B4-BE49-F238E27FC236}">
                  <a16:creationId xmlns:a16="http://schemas.microsoft.com/office/drawing/2014/main" id="{453B3D04-D5F1-4EFE-B2A3-D0D2BD22E7C4}"/>
                </a:ext>
              </a:extLst>
            </p:cNvPr>
            <p:cNvSpPr/>
            <p:nvPr/>
          </p:nvSpPr>
          <p:spPr>
            <a:xfrm>
              <a:off x="134892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3318DEDE-EE19-487D-80BE-03A96FFCBB07}"/>
                </a:ext>
              </a:extLst>
            </p:cNvPr>
            <p:cNvSpPr/>
            <p:nvPr/>
          </p:nvSpPr>
          <p:spPr>
            <a:xfrm>
              <a:off x="153758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0" name="テキスト ボックス 69">
            <a:extLst>
              <a:ext uri="{FF2B5EF4-FFF2-40B4-BE49-F238E27FC236}">
                <a16:creationId xmlns:a16="http://schemas.microsoft.com/office/drawing/2014/main" id="{A9B211B3-19DE-4284-9AE0-B1F4F59C86C3}"/>
              </a:ext>
            </a:extLst>
          </p:cNvPr>
          <p:cNvSpPr txBox="1"/>
          <p:nvPr/>
        </p:nvSpPr>
        <p:spPr>
          <a:xfrm rot="21600000">
            <a:off x="5794598" y="1906074"/>
            <a:ext cx="249415" cy="123111"/>
          </a:xfrm>
          <a:prstGeom prst="rect">
            <a:avLst/>
          </a:prstGeom>
          <a:noFill/>
        </p:spPr>
        <p:txBody>
          <a:bodyPr wrap="square" lIns="0" tIns="0" rIns="0" bIns="0" rtlCol="0">
            <a:spAutoFit/>
          </a:bodyPr>
          <a:lstStyle/>
          <a:p>
            <a:pPr algn="ctr"/>
            <a:r>
              <a:rPr kumimoji="1" lang="ja-JP" altLang="en-US" sz="800" dirty="0">
                <a:effectLst>
                  <a:glow rad="76200">
                    <a:schemeClr val="bg1"/>
                  </a:glow>
                </a:effectLst>
                <a:latin typeface="BIZ UDPゴシック" panose="020B0400000000000000" pitchFamily="50" charset="-128"/>
                <a:ea typeface="BIZ UDPゴシック" panose="020B0400000000000000" pitchFamily="50" charset="-128"/>
              </a:rPr>
              <a:t>高松</a:t>
            </a:r>
          </a:p>
        </p:txBody>
      </p:sp>
      <p:sp>
        <p:nvSpPr>
          <p:cNvPr id="71" name="テキスト ボックス 70">
            <a:extLst>
              <a:ext uri="{FF2B5EF4-FFF2-40B4-BE49-F238E27FC236}">
                <a16:creationId xmlns:a16="http://schemas.microsoft.com/office/drawing/2014/main" id="{E3BF35A8-E07D-4126-885A-6846C783182E}"/>
              </a:ext>
            </a:extLst>
          </p:cNvPr>
          <p:cNvSpPr txBox="1"/>
          <p:nvPr/>
        </p:nvSpPr>
        <p:spPr>
          <a:xfrm rot="21600000">
            <a:off x="6623209" y="2694631"/>
            <a:ext cx="249415" cy="123111"/>
          </a:xfrm>
          <a:prstGeom prst="rect">
            <a:avLst/>
          </a:prstGeom>
          <a:noFill/>
        </p:spPr>
        <p:txBody>
          <a:bodyPr wrap="square" lIns="0" tIns="0" rIns="0" bIns="0" rtlCol="0">
            <a:spAutoFit/>
          </a:bodyPr>
          <a:lstStyle/>
          <a:p>
            <a:pPr algn="ctr"/>
            <a:r>
              <a:rPr kumimoji="1" lang="ja-JP" altLang="en-US" sz="800" dirty="0">
                <a:effectLst>
                  <a:glow rad="76200">
                    <a:schemeClr val="bg1"/>
                  </a:glow>
                </a:effectLst>
                <a:latin typeface="BIZ UDPゴシック" panose="020B0400000000000000" pitchFamily="50" charset="-128"/>
                <a:ea typeface="BIZ UDPゴシック" panose="020B0400000000000000" pitchFamily="50" charset="-128"/>
              </a:rPr>
              <a:t>池谷</a:t>
            </a:r>
          </a:p>
        </p:txBody>
      </p:sp>
      <p:sp>
        <p:nvSpPr>
          <p:cNvPr id="72" name="テキスト ボックス 71">
            <a:extLst>
              <a:ext uri="{FF2B5EF4-FFF2-40B4-BE49-F238E27FC236}">
                <a16:creationId xmlns:a16="http://schemas.microsoft.com/office/drawing/2014/main" id="{F23FB8DE-60E8-4608-96A1-D0E2B4F01301}"/>
              </a:ext>
            </a:extLst>
          </p:cNvPr>
          <p:cNvSpPr txBox="1"/>
          <p:nvPr/>
        </p:nvSpPr>
        <p:spPr>
          <a:xfrm rot="21600000">
            <a:off x="7039909" y="2971847"/>
            <a:ext cx="249415" cy="123111"/>
          </a:xfrm>
          <a:prstGeom prst="rect">
            <a:avLst/>
          </a:prstGeom>
          <a:noFill/>
        </p:spPr>
        <p:txBody>
          <a:bodyPr wrap="square" lIns="0" tIns="0" rIns="0" bIns="0" rtlCol="0">
            <a:spAutoFit/>
          </a:bodyPr>
          <a:lstStyle/>
          <a:p>
            <a:pPr algn="ctr"/>
            <a:r>
              <a:rPr kumimoji="1" lang="ja-JP" altLang="en-US" sz="800" dirty="0">
                <a:effectLst>
                  <a:glow rad="76200">
                    <a:schemeClr val="bg1"/>
                  </a:glow>
                </a:effectLst>
                <a:latin typeface="BIZ UDPゴシック" panose="020B0400000000000000" pitchFamily="50" charset="-128"/>
                <a:ea typeface="BIZ UDPゴシック" panose="020B0400000000000000" pitchFamily="50" charset="-128"/>
              </a:rPr>
              <a:t>徳島</a:t>
            </a:r>
          </a:p>
        </p:txBody>
      </p:sp>
      <p:grpSp>
        <p:nvGrpSpPr>
          <p:cNvPr id="73" name="グループ化 72">
            <a:extLst>
              <a:ext uri="{FF2B5EF4-FFF2-40B4-BE49-F238E27FC236}">
                <a16:creationId xmlns:a16="http://schemas.microsoft.com/office/drawing/2014/main" id="{66DD9497-BEBD-41C9-BB04-BF494914B82F}"/>
              </a:ext>
            </a:extLst>
          </p:cNvPr>
          <p:cNvGrpSpPr/>
          <p:nvPr/>
        </p:nvGrpSpPr>
        <p:grpSpPr>
          <a:xfrm rot="18660000">
            <a:off x="6997031" y="3431377"/>
            <a:ext cx="623222" cy="23955"/>
            <a:chOff x="1106118" y="1021379"/>
            <a:chExt cx="1079454" cy="47141"/>
          </a:xfrm>
          <a:effectLst>
            <a:glow rad="50800">
              <a:schemeClr val="bg1">
                <a:alpha val="80000"/>
              </a:schemeClr>
            </a:glow>
          </a:effectLst>
        </p:grpSpPr>
        <p:cxnSp>
          <p:nvCxnSpPr>
            <p:cNvPr id="74" name="直線コネクタ 73">
              <a:extLst>
                <a:ext uri="{FF2B5EF4-FFF2-40B4-BE49-F238E27FC236}">
                  <a16:creationId xmlns:a16="http://schemas.microsoft.com/office/drawing/2014/main" id="{3E8DE295-4667-4536-8B91-0DA5A2EF6DF0}"/>
                </a:ext>
              </a:extLst>
            </p:cNvPr>
            <p:cNvCxnSpPr/>
            <p:nvPr/>
          </p:nvCxnSpPr>
          <p:spPr>
            <a:xfrm>
              <a:off x="1106118" y="1021379"/>
              <a:ext cx="1060016"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A23F41A4-A44F-4558-B9F1-8899BD747095}"/>
                </a:ext>
              </a:extLst>
            </p:cNvPr>
            <p:cNvCxnSpPr/>
            <p:nvPr/>
          </p:nvCxnSpPr>
          <p:spPr>
            <a:xfrm>
              <a:off x="1106124" y="1068520"/>
              <a:ext cx="1060017"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6" name="正方形/長方形 75">
              <a:extLst>
                <a:ext uri="{FF2B5EF4-FFF2-40B4-BE49-F238E27FC236}">
                  <a16:creationId xmlns:a16="http://schemas.microsoft.com/office/drawing/2014/main" id="{F2161375-15DE-448F-B359-1C9EE3688029}"/>
                </a:ext>
              </a:extLst>
            </p:cNvPr>
            <p:cNvSpPr/>
            <p:nvPr/>
          </p:nvSpPr>
          <p:spPr>
            <a:xfrm>
              <a:off x="116026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315341F4-9CF8-4AD4-BD07-91A7642BE43B}"/>
                </a:ext>
              </a:extLst>
            </p:cNvPr>
            <p:cNvSpPr/>
            <p:nvPr/>
          </p:nvSpPr>
          <p:spPr>
            <a:xfrm>
              <a:off x="134892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AF99F83C-0AD7-4453-A9D3-62D8ACC2398D}"/>
                </a:ext>
              </a:extLst>
            </p:cNvPr>
            <p:cNvSpPr/>
            <p:nvPr/>
          </p:nvSpPr>
          <p:spPr>
            <a:xfrm>
              <a:off x="153758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C87DE7F8-A150-404A-9A1B-4DA189824453}"/>
                </a:ext>
              </a:extLst>
            </p:cNvPr>
            <p:cNvSpPr/>
            <p:nvPr/>
          </p:nvSpPr>
          <p:spPr>
            <a:xfrm>
              <a:off x="172021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a:extLst>
                <a:ext uri="{FF2B5EF4-FFF2-40B4-BE49-F238E27FC236}">
                  <a16:creationId xmlns:a16="http://schemas.microsoft.com/office/drawing/2014/main" id="{13E53B74-90CF-45F2-9C6E-AA116354211B}"/>
                </a:ext>
              </a:extLst>
            </p:cNvPr>
            <p:cNvSpPr/>
            <p:nvPr/>
          </p:nvSpPr>
          <p:spPr>
            <a:xfrm>
              <a:off x="19078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正方形/長方形 80">
              <a:extLst>
                <a:ext uri="{FF2B5EF4-FFF2-40B4-BE49-F238E27FC236}">
                  <a16:creationId xmlns:a16="http://schemas.microsoft.com/office/drawing/2014/main" id="{675D25CD-3E31-496E-8ECF-86F1FCE800F3}"/>
                </a:ext>
              </a:extLst>
            </p:cNvPr>
            <p:cNvSpPr/>
            <p:nvPr/>
          </p:nvSpPr>
          <p:spPr>
            <a:xfrm>
              <a:off x="209557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2" name="グループ化 81">
            <a:extLst>
              <a:ext uri="{FF2B5EF4-FFF2-40B4-BE49-F238E27FC236}">
                <a16:creationId xmlns:a16="http://schemas.microsoft.com/office/drawing/2014/main" id="{659FE897-3F28-4BBD-9AEB-FCB923D3235C}"/>
              </a:ext>
            </a:extLst>
          </p:cNvPr>
          <p:cNvGrpSpPr/>
          <p:nvPr/>
        </p:nvGrpSpPr>
        <p:grpSpPr>
          <a:xfrm rot="18782583">
            <a:off x="6642488" y="3841601"/>
            <a:ext cx="561183" cy="23956"/>
            <a:chOff x="1106123" y="1021378"/>
            <a:chExt cx="972000" cy="47142"/>
          </a:xfrm>
          <a:effectLst>
            <a:glow rad="50800">
              <a:schemeClr val="bg1">
                <a:alpha val="80000"/>
              </a:schemeClr>
            </a:glow>
          </a:effectLst>
        </p:grpSpPr>
        <p:cxnSp>
          <p:nvCxnSpPr>
            <p:cNvPr id="83" name="直線コネクタ 82">
              <a:extLst>
                <a:ext uri="{FF2B5EF4-FFF2-40B4-BE49-F238E27FC236}">
                  <a16:creationId xmlns:a16="http://schemas.microsoft.com/office/drawing/2014/main" id="{71A8F093-1E55-4599-A1A2-161814713D6C}"/>
                </a:ext>
              </a:extLst>
            </p:cNvPr>
            <p:cNvCxnSpPr/>
            <p:nvPr/>
          </p:nvCxnSpPr>
          <p:spPr>
            <a:xfrm>
              <a:off x="1106123" y="1021378"/>
              <a:ext cx="97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D66E3CC5-7BCE-4C68-9746-698340E57F15}"/>
                </a:ext>
              </a:extLst>
            </p:cNvPr>
            <p:cNvCxnSpPr/>
            <p:nvPr/>
          </p:nvCxnSpPr>
          <p:spPr>
            <a:xfrm>
              <a:off x="1106123" y="1068520"/>
              <a:ext cx="97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5" name="正方形/長方形 84">
              <a:extLst>
                <a:ext uri="{FF2B5EF4-FFF2-40B4-BE49-F238E27FC236}">
                  <a16:creationId xmlns:a16="http://schemas.microsoft.com/office/drawing/2014/main" id="{7F227AA7-6D5D-4A9E-9FF7-C17B0EE0FBAB}"/>
                </a:ext>
              </a:extLst>
            </p:cNvPr>
            <p:cNvSpPr/>
            <p:nvPr/>
          </p:nvSpPr>
          <p:spPr>
            <a:xfrm>
              <a:off x="116026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a:extLst>
                <a:ext uri="{FF2B5EF4-FFF2-40B4-BE49-F238E27FC236}">
                  <a16:creationId xmlns:a16="http://schemas.microsoft.com/office/drawing/2014/main" id="{748CE94A-04F7-45F5-BE64-0D52C7E791FC}"/>
                </a:ext>
              </a:extLst>
            </p:cNvPr>
            <p:cNvSpPr/>
            <p:nvPr/>
          </p:nvSpPr>
          <p:spPr>
            <a:xfrm>
              <a:off x="134892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DF25B84C-E89F-4593-B2A3-C6639E0F440E}"/>
                </a:ext>
              </a:extLst>
            </p:cNvPr>
            <p:cNvSpPr/>
            <p:nvPr/>
          </p:nvSpPr>
          <p:spPr>
            <a:xfrm>
              <a:off x="153758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D956EF8C-9570-4319-A0EF-C1E70AE2C029}"/>
                </a:ext>
              </a:extLst>
            </p:cNvPr>
            <p:cNvSpPr/>
            <p:nvPr/>
          </p:nvSpPr>
          <p:spPr>
            <a:xfrm>
              <a:off x="172021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id="{1F4D706A-25BF-4090-B89B-01690B35C25C}"/>
                </a:ext>
              </a:extLst>
            </p:cNvPr>
            <p:cNvSpPr/>
            <p:nvPr/>
          </p:nvSpPr>
          <p:spPr>
            <a:xfrm>
              <a:off x="19078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0" name="テキスト ボックス 89">
            <a:extLst>
              <a:ext uri="{FF2B5EF4-FFF2-40B4-BE49-F238E27FC236}">
                <a16:creationId xmlns:a16="http://schemas.microsoft.com/office/drawing/2014/main" id="{7B698878-A22D-44CD-866E-C7A7903382B4}"/>
              </a:ext>
            </a:extLst>
          </p:cNvPr>
          <p:cNvSpPr txBox="1"/>
          <p:nvPr/>
        </p:nvSpPr>
        <p:spPr>
          <a:xfrm rot="21600000">
            <a:off x="7574112" y="3147966"/>
            <a:ext cx="249415" cy="123111"/>
          </a:xfrm>
          <a:prstGeom prst="rect">
            <a:avLst/>
          </a:prstGeom>
          <a:noFill/>
        </p:spPr>
        <p:txBody>
          <a:bodyPr wrap="square" lIns="0" tIns="0" rIns="0" bIns="0" rtlCol="0">
            <a:spAutoFit/>
          </a:bodyPr>
          <a:lstStyle/>
          <a:p>
            <a:pPr algn="ctr"/>
            <a:r>
              <a:rPr kumimoji="1" lang="ja-JP" altLang="en-US" sz="800" dirty="0">
                <a:effectLst>
                  <a:glow rad="76200">
                    <a:schemeClr val="bg1"/>
                  </a:glow>
                </a:effectLst>
                <a:latin typeface="BIZ UDPゴシック" panose="020B0400000000000000" pitchFamily="50" charset="-128"/>
                <a:ea typeface="BIZ UDPゴシック" panose="020B0400000000000000" pitchFamily="50" charset="-128"/>
              </a:rPr>
              <a:t>阿南</a:t>
            </a:r>
          </a:p>
        </p:txBody>
      </p:sp>
      <p:sp>
        <p:nvSpPr>
          <p:cNvPr id="91" name="テキスト ボックス 90">
            <a:extLst>
              <a:ext uri="{FF2B5EF4-FFF2-40B4-BE49-F238E27FC236}">
                <a16:creationId xmlns:a16="http://schemas.microsoft.com/office/drawing/2014/main" id="{95BBDB13-7355-4425-9771-547740226D29}"/>
              </a:ext>
            </a:extLst>
          </p:cNvPr>
          <p:cNvSpPr txBox="1"/>
          <p:nvPr/>
        </p:nvSpPr>
        <p:spPr>
          <a:xfrm rot="21600000">
            <a:off x="7194887" y="3535706"/>
            <a:ext cx="374122" cy="123111"/>
          </a:xfrm>
          <a:prstGeom prst="rect">
            <a:avLst/>
          </a:prstGeom>
          <a:noFill/>
        </p:spPr>
        <p:txBody>
          <a:bodyPr wrap="square" lIns="0" tIns="0" rIns="0" bIns="0" rtlCol="0">
            <a:spAutoFit/>
          </a:bodyPr>
          <a:lstStyle/>
          <a:p>
            <a:pPr algn="ctr"/>
            <a:r>
              <a:rPr kumimoji="1" lang="ja-JP" altLang="en-US" sz="800" dirty="0">
                <a:effectLst>
                  <a:glow rad="76200">
                    <a:schemeClr val="bg1"/>
                  </a:glow>
                </a:effectLst>
                <a:latin typeface="BIZ UDPゴシック" panose="020B0400000000000000" pitchFamily="50" charset="-128"/>
                <a:ea typeface="BIZ UDPゴシック" panose="020B0400000000000000" pitchFamily="50" charset="-128"/>
              </a:rPr>
              <a:t>日和佐</a:t>
            </a:r>
          </a:p>
        </p:txBody>
      </p:sp>
      <p:sp>
        <p:nvSpPr>
          <p:cNvPr id="92" name="テキスト ボックス 91">
            <a:extLst>
              <a:ext uri="{FF2B5EF4-FFF2-40B4-BE49-F238E27FC236}">
                <a16:creationId xmlns:a16="http://schemas.microsoft.com/office/drawing/2014/main" id="{3C92AA5F-A551-41CC-A4BA-CAF67EF98E9B}"/>
              </a:ext>
            </a:extLst>
          </p:cNvPr>
          <p:cNvSpPr txBox="1"/>
          <p:nvPr/>
        </p:nvSpPr>
        <p:spPr>
          <a:xfrm rot="21600000">
            <a:off x="6720038" y="4072589"/>
            <a:ext cx="498830" cy="138499"/>
          </a:xfrm>
          <a:prstGeom prst="rect">
            <a:avLst/>
          </a:prstGeom>
          <a:noFill/>
        </p:spPr>
        <p:txBody>
          <a:bodyPr wrap="square" lIns="0" tIns="0" rIns="0" bIns="0" rtlCol="0">
            <a:spAutoFit/>
          </a:bodyPr>
          <a:lstStyle/>
          <a:p>
            <a:pPr algn="ctr"/>
            <a:r>
              <a:rPr kumimoji="1" lang="ja-JP" altLang="en-US" sz="900" dirty="0">
                <a:effectLst>
                  <a:glow rad="76200">
                    <a:schemeClr val="bg1"/>
                  </a:glow>
                </a:effectLst>
                <a:latin typeface="BIZ UDPゴシック" panose="020B0400000000000000" pitchFamily="50" charset="-128"/>
                <a:ea typeface="BIZ UDPゴシック" panose="020B0400000000000000" pitchFamily="50" charset="-128"/>
              </a:rPr>
              <a:t>阿波海南</a:t>
            </a:r>
          </a:p>
        </p:txBody>
      </p:sp>
      <p:cxnSp>
        <p:nvCxnSpPr>
          <p:cNvPr id="93" name="直線コネクタ 92">
            <a:extLst>
              <a:ext uri="{FF2B5EF4-FFF2-40B4-BE49-F238E27FC236}">
                <a16:creationId xmlns:a16="http://schemas.microsoft.com/office/drawing/2014/main" id="{E20C95F2-1011-476C-8651-1E515D41CC4E}"/>
              </a:ext>
            </a:extLst>
          </p:cNvPr>
          <p:cNvCxnSpPr>
            <a:cxnSpLocks/>
          </p:cNvCxnSpPr>
          <p:nvPr/>
        </p:nvCxnSpPr>
        <p:spPr>
          <a:xfrm rot="20640000">
            <a:off x="3869426" y="3468339"/>
            <a:ext cx="1224000" cy="0"/>
          </a:xfrm>
          <a:prstGeom prst="line">
            <a:avLst/>
          </a:prstGeom>
          <a:ln w="22225" cap="rnd">
            <a:solidFill>
              <a:srgbClr val="FF9933"/>
            </a:solidFill>
          </a:ln>
        </p:spPr>
        <p:style>
          <a:lnRef idx="1">
            <a:schemeClr val="accent1"/>
          </a:lnRef>
          <a:fillRef idx="0">
            <a:schemeClr val="accent1"/>
          </a:fillRef>
          <a:effectRef idx="0">
            <a:schemeClr val="accent1"/>
          </a:effectRef>
          <a:fontRef idx="minor">
            <a:schemeClr val="tx1"/>
          </a:fontRef>
        </p:style>
      </p:cxnSp>
      <p:grpSp>
        <p:nvGrpSpPr>
          <p:cNvPr id="94" name="グループ化 93">
            <a:extLst>
              <a:ext uri="{FF2B5EF4-FFF2-40B4-BE49-F238E27FC236}">
                <a16:creationId xmlns:a16="http://schemas.microsoft.com/office/drawing/2014/main" id="{498D597A-48CF-48CB-9C5A-7470F3B6BCE0}"/>
              </a:ext>
            </a:extLst>
          </p:cNvPr>
          <p:cNvGrpSpPr/>
          <p:nvPr/>
        </p:nvGrpSpPr>
        <p:grpSpPr>
          <a:xfrm rot="19860000">
            <a:off x="4082370" y="4535500"/>
            <a:ext cx="769029" cy="23955"/>
            <a:chOff x="1106124" y="1021379"/>
            <a:chExt cx="1332000" cy="47140"/>
          </a:xfrm>
          <a:effectLst>
            <a:glow rad="50800">
              <a:schemeClr val="bg1">
                <a:alpha val="80000"/>
              </a:schemeClr>
            </a:glow>
          </a:effectLst>
        </p:grpSpPr>
        <p:cxnSp>
          <p:nvCxnSpPr>
            <p:cNvPr id="95" name="直線コネクタ 94">
              <a:extLst>
                <a:ext uri="{FF2B5EF4-FFF2-40B4-BE49-F238E27FC236}">
                  <a16:creationId xmlns:a16="http://schemas.microsoft.com/office/drawing/2014/main" id="{AB3B97A9-E1D3-4905-B63C-A422910ED99F}"/>
                </a:ext>
              </a:extLst>
            </p:cNvPr>
            <p:cNvCxnSpPr/>
            <p:nvPr/>
          </p:nvCxnSpPr>
          <p:spPr>
            <a:xfrm>
              <a:off x="1106124" y="1021379"/>
              <a:ext cx="133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3587B56D-4E37-4106-B1E1-132AB217F6FA}"/>
                </a:ext>
              </a:extLst>
            </p:cNvPr>
            <p:cNvCxnSpPr/>
            <p:nvPr/>
          </p:nvCxnSpPr>
          <p:spPr>
            <a:xfrm>
              <a:off x="1106124" y="1068519"/>
              <a:ext cx="133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7" name="正方形/長方形 96">
              <a:extLst>
                <a:ext uri="{FF2B5EF4-FFF2-40B4-BE49-F238E27FC236}">
                  <a16:creationId xmlns:a16="http://schemas.microsoft.com/office/drawing/2014/main" id="{0F2D8C50-39D2-4437-A086-2E4E2DDB3D5C}"/>
                </a:ext>
              </a:extLst>
            </p:cNvPr>
            <p:cNvSpPr/>
            <p:nvPr/>
          </p:nvSpPr>
          <p:spPr>
            <a:xfrm>
              <a:off x="116026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a:extLst>
                <a:ext uri="{FF2B5EF4-FFF2-40B4-BE49-F238E27FC236}">
                  <a16:creationId xmlns:a16="http://schemas.microsoft.com/office/drawing/2014/main" id="{B72BE970-1F39-462A-9C9C-35C7E24CD8AC}"/>
                </a:ext>
              </a:extLst>
            </p:cNvPr>
            <p:cNvSpPr/>
            <p:nvPr/>
          </p:nvSpPr>
          <p:spPr>
            <a:xfrm>
              <a:off x="134892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正方形/長方形 98">
              <a:extLst>
                <a:ext uri="{FF2B5EF4-FFF2-40B4-BE49-F238E27FC236}">
                  <a16:creationId xmlns:a16="http://schemas.microsoft.com/office/drawing/2014/main" id="{0DB4A829-DC7D-4E09-B08D-8856485A5C62}"/>
                </a:ext>
              </a:extLst>
            </p:cNvPr>
            <p:cNvSpPr/>
            <p:nvPr/>
          </p:nvSpPr>
          <p:spPr>
            <a:xfrm>
              <a:off x="153758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a:extLst>
                <a:ext uri="{FF2B5EF4-FFF2-40B4-BE49-F238E27FC236}">
                  <a16:creationId xmlns:a16="http://schemas.microsoft.com/office/drawing/2014/main" id="{DD3B7112-26D0-4A8A-B23C-BA90C195B841}"/>
                </a:ext>
              </a:extLst>
            </p:cNvPr>
            <p:cNvSpPr/>
            <p:nvPr/>
          </p:nvSpPr>
          <p:spPr>
            <a:xfrm>
              <a:off x="172021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a:extLst>
                <a:ext uri="{FF2B5EF4-FFF2-40B4-BE49-F238E27FC236}">
                  <a16:creationId xmlns:a16="http://schemas.microsoft.com/office/drawing/2014/main" id="{11CD14AF-4C07-47C0-9EB5-B8B31CEAB76C}"/>
                </a:ext>
              </a:extLst>
            </p:cNvPr>
            <p:cNvSpPr/>
            <p:nvPr/>
          </p:nvSpPr>
          <p:spPr>
            <a:xfrm>
              <a:off x="19078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a:extLst>
                <a:ext uri="{FF2B5EF4-FFF2-40B4-BE49-F238E27FC236}">
                  <a16:creationId xmlns:a16="http://schemas.microsoft.com/office/drawing/2014/main" id="{872181FF-8ADC-4473-8406-238B1F630914}"/>
                </a:ext>
              </a:extLst>
            </p:cNvPr>
            <p:cNvSpPr/>
            <p:nvPr/>
          </p:nvSpPr>
          <p:spPr>
            <a:xfrm>
              <a:off x="209557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a:extLst>
                <a:ext uri="{FF2B5EF4-FFF2-40B4-BE49-F238E27FC236}">
                  <a16:creationId xmlns:a16="http://schemas.microsoft.com/office/drawing/2014/main" id="{E3E7886A-1379-4D63-99BC-C233FCFB1D0B}"/>
                </a:ext>
              </a:extLst>
            </p:cNvPr>
            <p:cNvSpPr/>
            <p:nvPr/>
          </p:nvSpPr>
          <p:spPr>
            <a:xfrm>
              <a:off x="2283251"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4" name="グループ化 103">
            <a:extLst>
              <a:ext uri="{FF2B5EF4-FFF2-40B4-BE49-F238E27FC236}">
                <a16:creationId xmlns:a16="http://schemas.microsoft.com/office/drawing/2014/main" id="{73FF3DB7-1385-4D6C-B202-EEA3D0FE6F67}"/>
              </a:ext>
            </a:extLst>
          </p:cNvPr>
          <p:cNvGrpSpPr/>
          <p:nvPr/>
        </p:nvGrpSpPr>
        <p:grpSpPr>
          <a:xfrm rot="18000000">
            <a:off x="4782016" y="2753857"/>
            <a:ext cx="904129" cy="24197"/>
            <a:chOff x="1109482" y="1020554"/>
            <a:chExt cx="1566000" cy="47616"/>
          </a:xfrm>
          <a:effectLst>
            <a:glow rad="38100">
              <a:schemeClr val="bg1">
                <a:alpha val="90000"/>
              </a:schemeClr>
            </a:glow>
          </a:effectLst>
        </p:grpSpPr>
        <p:cxnSp>
          <p:nvCxnSpPr>
            <p:cNvPr id="105" name="直線コネクタ 104">
              <a:extLst>
                <a:ext uri="{FF2B5EF4-FFF2-40B4-BE49-F238E27FC236}">
                  <a16:creationId xmlns:a16="http://schemas.microsoft.com/office/drawing/2014/main" id="{02CFEB22-9C13-4488-8C41-6336B85F8175}"/>
                </a:ext>
              </a:extLst>
            </p:cNvPr>
            <p:cNvCxnSpPr/>
            <p:nvPr/>
          </p:nvCxnSpPr>
          <p:spPr>
            <a:xfrm>
              <a:off x="1109482" y="1021321"/>
              <a:ext cx="1566000" cy="0"/>
            </a:xfrm>
            <a:prstGeom prst="line">
              <a:avLst/>
            </a:prstGeom>
            <a:ln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B19D5DDA-37A8-469C-9C66-F0F73BF00CDB}"/>
                </a:ext>
              </a:extLst>
            </p:cNvPr>
            <p:cNvCxnSpPr/>
            <p:nvPr/>
          </p:nvCxnSpPr>
          <p:spPr>
            <a:xfrm>
              <a:off x="1126322" y="1068170"/>
              <a:ext cx="1548000" cy="0"/>
            </a:xfrm>
            <a:prstGeom prst="line">
              <a:avLst/>
            </a:prstGeom>
            <a:ln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7" name="正方形/長方形 106">
              <a:extLst>
                <a:ext uri="{FF2B5EF4-FFF2-40B4-BE49-F238E27FC236}">
                  <a16:creationId xmlns:a16="http://schemas.microsoft.com/office/drawing/2014/main" id="{D05DDC48-6167-4FED-A336-AF82551F1A41}"/>
                </a:ext>
              </a:extLst>
            </p:cNvPr>
            <p:cNvSpPr/>
            <p:nvPr/>
          </p:nvSpPr>
          <p:spPr>
            <a:xfrm>
              <a:off x="1207399" y="1020556"/>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正方形/長方形 107">
              <a:extLst>
                <a:ext uri="{FF2B5EF4-FFF2-40B4-BE49-F238E27FC236}">
                  <a16:creationId xmlns:a16="http://schemas.microsoft.com/office/drawing/2014/main" id="{DD80AB24-A139-4A3E-AC6C-7B13D74D8744}"/>
                </a:ext>
              </a:extLst>
            </p:cNvPr>
            <p:cNvSpPr/>
            <p:nvPr/>
          </p:nvSpPr>
          <p:spPr>
            <a:xfrm>
              <a:off x="1396056" y="1020557"/>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正方形/長方形 108">
              <a:extLst>
                <a:ext uri="{FF2B5EF4-FFF2-40B4-BE49-F238E27FC236}">
                  <a16:creationId xmlns:a16="http://schemas.microsoft.com/office/drawing/2014/main" id="{88456FC1-4FBD-42E8-93D4-9CC8874813D1}"/>
                </a:ext>
              </a:extLst>
            </p:cNvPr>
            <p:cNvSpPr/>
            <p:nvPr/>
          </p:nvSpPr>
          <p:spPr>
            <a:xfrm>
              <a:off x="1584721" y="1020556"/>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正方形/長方形 109">
              <a:extLst>
                <a:ext uri="{FF2B5EF4-FFF2-40B4-BE49-F238E27FC236}">
                  <a16:creationId xmlns:a16="http://schemas.microsoft.com/office/drawing/2014/main" id="{EFDFBB02-A89F-4578-89C8-8C50AAD29E5F}"/>
                </a:ext>
              </a:extLst>
            </p:cNvPr>
            <p:cNvSpPr/>
            <p:nvPr/>
          </p:nvSpPr>
          <p:spPr>
            <a:xfrm>
              <a:off x="1767349" y="1020555"/>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正方形/長方形 110">
              <a:extLst>
                <a:ext uri="{FF2B5EF4-FFF2-40B4-BE49-F238E27FC236}">
                  <a16:creationId xmlns:a16="http://schemas.microsoft.com/office/drawing/2014/main" id="{45F4B533-7813-4D42-9DA1-8A53B7057464}"/>
                </a:ext>
              </a:extLst>
            </p:cNvPr>
            <p:cNvSpPr/>
            <p:nvPr/>
          </p:nvSpPr>
          <p:spPr>
            <a:xfrm>
              <a:off x="1955033" y="102055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正方形/長方形 111">
              <a:extLst>
                <a:ext uri="{FF2B5EF4-FFF2-40B4-BE49-F238E27FC236}">
                  <a16:creationId xmlns:a16="http://schemas.microsoft.com/office/drawing/2014/main" id="{CD025D28-B316-4894-8F5F-03B30E2E6D24}"/>
                </a:ext>
              </a:extLst>
            </p:cNvPr>
            <p:cNvSpPr/>
            <p:nvPr/>
          </p:nvSpPr>
          <p:spPr>
            <a:xfrm>
              <a:off x="2142710" y="1020554"/>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正方形/長方形 112">
              <a:extLst>
                <a:ext uri="{FF2B5EF4-FFF2-40B4-BE49-F238E27FC236}">
                  <a16:creationId xmlns:a16="http://schemas.microsoft.com/office/drawing/2014/main" id="{E9C932A4-B081-410E-BD93-BF6C34737891}"/>
                </a:ext>
              </a:extLst>
            </p:cNvPr>
            <p:cNvSpPr/>
            <p:nvPr/>
          </p:nvSpPr>
          <p:spPr>
            <a:xfrm>
              <a:off x="2330387" y="1020554"/>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正方形/長方形 113">
              <a:extLst>
                <a:ext uri="{FF2B5EF4-FFF2-40B4-BE49-F238E27FC236}">
                  <a16:creationId xmlns:a16="http://schemas.microsoft.com/office/drawing/2014/main" id="{5F436D8F-84C5-401B-BD51-B6C14D735D20}"/>
                </a:ext>
              </a:extLst>
            </p:cNvPr>
            <p:cNvSpPr/>
            <p:nvPr/>
          </p:nvSpPr>
          <p:spPr>
            <a:xfrm>
              <a:off x="2513203" y="102055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5" name="楕円 114">
            <a:extLst>
              <a:ext uri="{FF2B5EF4-FFF2-40B4-BE49-F238E27FC236}">
                <a16:creationId xmlns:a16="http://schemas.microsoft.com/office/drawing/2014/main" id="{CD82528B-7228-45A6-8130-C26B871080E4}"/>
              </a:ext>
            </a:extLst>
          </p:cNvPr>
          <p:cNvSpPr/>
          <p:nvPr/>
        </p:nvSpPr>
        <p:spPr>
          <a:xfrm rot="20640000">
            <a:off x="7049100" y="3617507"/>
            <a:ext cx="108000" cy="10800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6" name="直線コネクタ 115">
            <a:extLst>
              <a:ext uri="{FF2B5EF4-FFF2-40B4-BE49-F238E27FC236}">
                <a16:creationId xmlns:a16="http://schemas.microsoft.com/office/drawing/2014/main" id="{9F99D3E3-6F8A-444D-8CA5-3493E2338C53}"/>
              </a:ext>
            </a:extLst>
          </p:cNvPr>
          <p:cNvCxnSpPr>
            <a:cxnSpLocks/>
          </p:cNvCxnSpPr>
          <p:nvPr/>
        </p:nvCxnSpPr>
        <p:spPr>
          <a:xfrm rot="20160000" flipV="1">
            <a:off x="4966835" y="2661590"/>
            <a:ext cx="756000" cy="485054"/>
          </a:xfrm>
          <a:prstGeom prst="line">
            <a:avLst/>
          </a:prstGeom>
          <a:ln w="22225" cap="rnd">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a:extLst>
              <a:ext uri="{FF2B5EF4-FFF2-40B4-BE49-F238E27FC236}">
                <a16:creationId xmlns:a16="http://schemas.microsoft.com/office/drawing/2014/main" id="{D132CDC8-A15C-4697-9950-0B045FB7711A}"/>
              </a:ext>
            </a:extLst>
          </p:cNvPr>
          <p:cNvCxnSpPr>
            <a:cxnSpLocks/>
          </p:cNvCxnSpPr>
          <p:nvPr/>
        </p:nvCxnSpPr>
        <p:spPr>
          <a:xfrm rot="19860000">
            <a:off x="5603988" y="2399817"/>
            <a:ext cx="353338" cy="0"/>
          </a:xfrm>
          <a:prstGeom prst="line">
            <a:avLst/>
          </a:prstGeom>
          <a:ln w="22225" cap="rnd">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a:extLst>
              <a:ext uri="{FF2B5EF4-FFF2-40B4-BE49-F238E27FC236}">
                <a16:creationId xmlns:a16="http://schemas.microsoft.com/office/drawing/2014/main" id="{3B2ABD2C-95D9-40E1-9A6A-010E65F332D2}"/>
              </a:ext>
            </a:extLst>
          </p:cNvPr>
          <p:cNvCxnSpPr>
            <a:cxnSpLocks/>
          </p:cNvCxnSpPr>
          <p:nvPr/>
        </p:nvCxnSpPr>
        <p:spPr>
          <a:xfrm rot="20460000">
            <a:off x="5958249" y="2228328"/>
            <a:ext cx="457260" cy="0"/>
          </a:xfrm>
          <a:prstGeom prst="line">
            <a:avLst/>
          </a:prstGeom>
          <a:ln w="22225" cap="rnd">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a:extLst>
              <a:ext uri="{FF2B5EF4-FFF2-40B4-BE49-F238E27FC236}">
                <a16:creationId xmlns:a16="http://schemas.microsoft.com/office/drawing/2014/main" id="{B867463B-8C2E-4E9C-A05F-24CBB818E8D2}"/>
              </a:ext>
            </a:extLst>
          </p:cNvPr>
          <p:cNvCxnSpPr>
            <a:cxnSpLocks/>
          </p:cNvCxnSpPr>
          <p:nvPr/>
        </p:nvCxnSpPr>
        <p:spPr>
          <a:xfrm rot="1440000">
            <a:off x="6366117" y="2327809"/>
            <a:ext cx="864000" cy="0"/>
          </a:xfrm>
          <a:prstGeom prst="line">
            <a:avLst/>
          </a:prstGeom>
          <a:ln w="22225" cap="rnd">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a:extLst>
              <a:ext uri="{FF2B5EF4-FFF2-40B4-BE49-F238E27FC236}">
                <a16:creationId xmlns:a16="http://schemas.microsoft.com/office/drawing/2014/main" id="{DD76027C-2EFE-44F4-AA73-F8E1BEDA463B}"/>
              </a:ext>
            </a:extLst>
          </p:cNvPr>
          <p:cNvCxnSpPr>
            <a:cxnSpLocks/>
          </p:cNvCxnSpPr>
          <p:nvPr/>
        </p:nvCxnSpPr>
        <p:spPr>
          <a:xfrm rot="20760000">
            <a:off x="7218993" y="2479056"/>
            <a:ext cx="144000" cy="0"/>
          </a:xfrm>
          <a:prstGeom prst="line">
            <a:avLst/>
          </a:prstGeom>
          <a:ln w="22225" cap="rnd">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a:extLst>
              <a:ext uri="{FF2B5EF4-FFF2-40B4-BE49-F238E27FC236}">
                <a16:creationId xmlns:a16="http://schemas.microsoft.com/office/drawing/2014/main" id="{2B359F15-4C70-4992-A7CC-7AAD87F532E9}"/>
              </a:ext>
            </a:extLst>
          </p:cNvPr>
          <p:cNvCxnSpPr>
            <a:cxnSpLocks/>
          </p:cNvCxnSpPr>
          <p:nvPr/>
        </p:nvCxnSpPr>
        <p:spPr>
          <a:xfrm rot="19980000">
            <a:off x="7377956" y="2313621"/>
            <a:ext cx="576000" cy="0"/>
          </a:xfrm>
          <a:prstGeom prst="line">
            <a:avLst/>
          </a:prstGeom>
          <a:ln w="22225" cap="rnd">
            <a:solidFill>
              <a:srgbClr val="FF9933"/>
            </a:solidFill>
          </a:ln>
        </p:spPr>
        <p:style>
          <a:lnRef idx="1">
            <a:schemeClr val="accent1"/>
          </a:lnRef>
          <a:fillRef idx="0">
            <a:schemeClr val="accent1"/>
          </a:fillRef>
          <a:effectRef idx="0">
            <a:schemeClr val="accent1"/>
          </a:effectRef>
          <a:fontRef idx="minor">
            <a:schemeClr val="tx1"/>
          </a:fontRef>
        </p:style>
      </p:cxnSp>
      <p:sp>
        <p:nvSpPr>
          <p:cNvPr id="122" name="楕円 121">
            <a:extLst>
              <a:ext uri="{FF2B5EF4-FFF2-40B4-BE49-F238E27FC236}">
                <a16:creationId xmlns:a16="http://schemas.microsoft.com/office/drawing/2014/main" id="{BF5BA8E1-C4B1-4E9F-AFA5-1673BBB0B7E3}"/>
              </a:ext>
            </a:extLst>
          </p:cNvPr>
          <p:cNvSpPr/>
          <p:nvPr/>
        </p:nvSpPr>
        <p:spPr>
          <a:xfrm rot="20640000">
            <a:off x="7351005" y="2404914"/>
            <a:ext cx="72000" cy="72000"/>
          </a:xfrm>
          <a:prstGeom prst="ellipse">
            <a:avLst/>
          </a:prstGeom>
          <a:solidFill>
            <a:schemeClr val="bg1"/>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3" name="直線コネクタ 122">
            <a:extLst>
              <a:ext uri="{FF2B5EF4-FFF2-40B4-BE49-F238E27FC236}">
                <a16:creationId xmlns:a16="http://schemas.microsoft.com/office/drawing/2014/main" id="{EA779111-FDEF-417A-941F-4E4982C15B88}"/>
              </a:ext>
            </a:extLst>
          </p:cNvPr>
          <p:cNvCxnSpPr>
            <a:cxnSpLocks/>
          </p:cNvCxnSpPr>
          <p:nvPr/>
        </p:nvCxnSpPr>
        <p:spPr>
          <a:xfrm rot="2940000">
            <a:off x="7166765" y="2615934"/>
            <a:ext cx="252000" cy="0"/>
          </a:xfrm>
          <a:prstGeom prst="line">
            <a:avLst/>
          </a:prstGeom>
          <a:ln w="22225" cap="rnd">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a:extLst>
              <a:ext uri="{FF2B5EF4-FFF2-40B4-BE49-F238E27FC236}">
                <a16:creationId xmlns:a16="http://schemas.microsoft.com/office/drawing/2014/main" id="{756E94A3-6E45-4D4F-A8FE-A90FB691D13B}"/>
              </a:ext>
            </a:extLst>
          </p:cNvPr>
          <p:cNvCxnSpPr>
            <a:cxnSpLocks/>
          </p:cNvCxnSpPr>
          <p:nvPr/>
        </p:nvCxnSpPr>
        <p:spPr>
          <a:xfrm rot="5040000">
            <a:off x="7282632" y="2825851"/>
            <a:ext cx="219528" cy="0"/>
          </a:xfrm>
          <a:prstGeom prst="line">
            <a:avLst/>
          </a:prstGeom>
          <a:ln w="22225" cap="rnd">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4E67CF7A-CD89-48CC-B40E-281799733EFC}"/>
              </a:ext>
            </a:extLst>
          </p:cNvPr>
          <p:cNvCxnSpPr>
            <a:cxnSpLocks/>
          </p:cNvCxnSpPr>
          <p:nvPr/>
        </p:nvCxnSpPr>
        <p:spPr>
          <a:xfrm rot="18960000">
            <a:off x="6926378" y="3432819"/>
            <a:ext cx="432000" cy="0"/>
          </a:xfrm>
          <a:prstGeom prst="line">
            <a:avLst/>
          </a:prstGeom>
          <a:ln w="22225" cap="rnd">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a:extLst>
              <a:ext uri="{FF2B5EF4-FFF2-40B4-BE49-F238E27FC236}">
                <a16:creationId xmlns:a16="http://schemas.microsoft.com/office/drawing/2014/main" id="{9AEFFAF6-C97C-4933-A214-C0B64023A679}"/>
              </a:ext>
            </a:extLst>
          </p:cNvPr>
          <p:cNvCxnSpPr>
            <a:cxnSpLocks/>
          </p:cNvCxnSpPr>
          <p:nvPr/>
        </p:nvCxnSpPr>
        <p:spPr>
          <a:xfrm rot="5760000">
            <a:off x="5007511" y="3366006"/>
            <a:ext cx="144000" cy="0"/>
          </a:xfrm>
          <a:prstGeom prst="line">
            <a:avLst/>
          </a:prstGeom>
          <a:ln w="22225" cap="rnd">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a:extLst>
              <a:ext uri="{FF2B5EF4-FFF2-40B4-BE49-F238E27FC236}">
                <a16:creationId xmlns:a16="http://schemas.microsoft.com/office/drawing/2014/main" id="{A2D656AE-777E-4F0C-86E7-E2525F686F58}"/>
              </a:ext>
            </a:extLst>
          </p:cNvPr>
          <p:cNvCxnSpPr>
            <a:cxnSpLocks/>
          </p:cNvCxnSpPr>
          <p:nvPr/>
        </p:nvCxnSpPr>
        <p:spPr>
          <a:xfrm rot="20280000">
            <a:off x="5069385" y="3253565"/>
            <a:ext cx="828000" cy="0"/>
          </a:xfrm>
          <a:prstGeom prst="line">
            <a:avLst/>
          </a:prstGeom>
          <a:ln w="22225" cap="rnd">
            <a:solidFill>
              <a:srgbClr val="FF9933"/>
            </a:solidFill>
          </a:ln>
        </p:spPr>
        <p:style>
          <a:lnRef idx="1">
            <a:schemeClr val="accent1"/>
          </a:lnRef>
          <a:fillRef idx="0">
            <a:schemeClr val="accent1"/>
          </a:fillRef>
          <a:effectRef idx="0">
            <a:schemeClr val="accent1"/>
          </a:effectRef>
          <a:fontRef idx="minor">
            <a:schemeClr val="tx1"/>
          </a:fontRef>
        </p:style>
      </p:cxnSp>
      <p:sp>
        <p:nvSpPr>
          <p:cNvPr id="128" name="テキスト ボックス 127">
            <a:extLst>
              <a:ext uri="{FF2B5EF4-FFF2-40B4-BE49-F238E27FC236}">
                <a16:creationId xmlns:a16="http://schemas.microsoft.com/office/drawing/2014/main" id="{2195DB93-20EB-4226-A563-7B00A11226FD}"/>
              </a:ext>
            </a:extLst>
          </p:cNvPr>
          <p:cNvSpPr txBox="1"/>
          <p:nvPr/>
        </p:nvSpPr>
        <p:spPr>
          <a:xfrm rot="21600000">
            <a:off x="7415095" y="2932048"/>
            <a:ext cx="466660" cy="92333"/>
          </a:xfrm>
          <a:prstGeom prst="rect">
            <a:avLst/>
          </a:prstGeom>
          <a:noFill/>
        </p:spPr>
        <p:txBody>
          <a:bodyPr wrap="square" lIns="0" tIns="0" rIns="0" bIns="0" rtlCol="0">
            <a:spAutoFit/>
          </a:bodyPr>
          <a:lstStyle/>
          <a:p>
            <a:pPr algn="ctr"/>
            <a:r>
              <a:rPr kumimoji="1" lang="ja-JP" altLang="en-US" sz="600" dirty="0">
                <a:effectLst>
                  <a:glow rad="76200">
                    <a:schemeClr val="bg1"/>
                  </a:glow>
                </a:effectLst>
                <a:latin typeface="BIZ UDPゴシック" panose="020B0400000000000000" pitchFamily="50" charset="-128"/>
                <a:ea typeface="BIZ UDPゴシック" panose="020B0400000000000000" pitchFamily="50" charset="-128"/>
              </a:rPr>
              <a:t>徳島津田</a:t>
            </a:r>
            <a:r>
              <a:rPr kumimoji="1" lang="en-US" altLang="ja-JP" sz="600" dirty="0">
                <a:effectLst>
                  <a:glow rad="76200">
                    <a:schemeClr val="bg1"/>
                  </a:glow>
                </a:effectLst>
                <a:latin typeface="BIZ UDPゴシック" panose="020B0400000000000000" pitchFamily="50" charset="-128"/>
                <a:ea typeface="BIZ UDPゴシック" panose="020B0400000000000000" pitchFamily="50" charset="-128"/>
              </a:rPr>
              <a:t>IC</a:t>
            </a:r>
            <a:endParaRPr kumimoji="1" lang="ja-JP" altLang="en-US" sz="600" dirty="0">
              <a:effectLst>
                <a:glow rad="76200">
                  <a:schemeClr val="bg1"/>
                </a:glow>
              </a:effectLst>
              <a:latin typeface="BIZ UDPゴシック" panose="020B0400000000000000" pitchFamily="50" charset="-128"/>
              <a:ea typeface="BIZ UDPゴシック" panose="020B0400000000000000" pitchFamily="50" charset="-128"/>
            </a:endParaRPr>
          </a:p>
        </p:txBody>
      </p:sp>
      <p:sp>
        <p:nvSpPr>
          <p:cNvPr id="129" name="テキスト ボックス 128">
            <a:extLst>
              <a:ext uri="{FF2B5EF4-FFF2-40B4-BE49-F238E27FC236}">
                <a16:creationId xmlns:a16="http://schemas.microsoft.com/office/drawing/2014/main" id="{9D939E05-A95F-47AB-8D22-1C2CD4C39095}"/>
              </a:ext>
            </a:extLst>
          </p:cNvPr>
          <p:cNvSpPr txBox="1"/>
          <p:nvPr/>
        </p:nvSpPr>
        <p:spPr>
          <a:xfrm rot="21600000">
            <a:off x="7566145" y="2442944"/>
            <a:ext cx="249415" cy="123111"/>
          </a:xfrm>
          <a:prstGeom prst="rect">
            <a:avLst/>
          </a:prstGeom>
          <a:noFill/>
        </p:spPr>
        <p:txBody>
          <a:bodyPr wrap="square" lIns="0" tIns="0" rIns="0" bIns="0" rtlCol="0">
            <a:spAutoFit/>
          </a:bodyPr>
          <a:lstStyle/>
          <a:p>
            <a:pPr algn="ctr"/>
            <a:r>
              <a:rPr kumimoji="1" lang="ja-JP" altLang="en-US" sz="800" dirty="0">
                <a:effectLst>
                  <a:glow rad="76200">
                    <a:schemeClr val="bg1">
                      <a:alpha val="80000"/>
                    </a:schemeClr>
                  </a:glow>
                </a:effectLst>
                <a:latin typeface="BIZ UDPゴシック" panose="020B0400000000000000" pitchFamily="50" charset="-128"/>
                <a:ea typeface="BIZ UDPゴシック" panose="020B0400000000000000" pitchFamily="50" charset="-128"/>
              </a:rPr>
              <a:t>鳴門</a:t>
            </a:r>
          </a:p>
        </p:txBody>
      </p:sp>
      <p:sp>
        <p:nvSpPr>
          <p:cNvPr id="130" name="楕円 129">
            <a:extLst>
              <a:ext uri="{FF2B5EF4-FFF2-40B4-BE49-F238E27FC236}">
                <a16:creationId xmlns:a16="http://schemas.microsoft.com/office/drawing/2014/main" id="{86ACE15F-8F0F-45B5-BC32-D8359327EFCC}"/>
              </a:ext>
            </a:extLst>
          </p:cNvPr>
          <p:cNvSpPr/>
          <p:nvPr/>
        </p:nvSpPr>
        <p:spPr>
          <a:xfrm rot="20640000">
            <a:off x="7461284" y="2783101"/>
            <a:ext cx="90000" cy="91470"/>
          </a:xfrm>
          <a:prstGeom prst="ellipse">
            <a:avLst/>
          </a:prstGeom>
          <a:solidFill>
            <a:srgbClr val="66CC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楕円 130">
            <a:extLst>
              <a:ext uri="{FF2B5EF4-FFF2-40B4-BE49-F238E27FC236}">
                <a16:creationId xmlns:a16="http://schemas.microsoft.com/office/drawing/2014/main" id="{050C05F2-642B-447C-A722-96974276E4A4}"/>
              </a:ext>
            </a:extLst>
          </p:cNvPr>
          <p:cNvSpPr/>
          <p:nvPr/>
        </p:nvSpPr>
        <p:spPr>
          <a:xfrm rot="20640000">
            <a:off x="7274050" y="3242946"/>
            <a:ext cx="72000" cy="72000"/>
          </a:xfrm>
          <a:prstGeom prst="ellipse">
            <a:avLst/>
          </a:prstGeom>
          <a:solidFill>
            <a:schemeClr val="bg1"/>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2" name="直線コネクタ 131">
            <a:extLst>
              <a:ext uri="{FF2B5EF4-FFF2-40B4-BE49-F238E27FC236}">
                <a16:creationId xmlns:a16="http://schemas.microsoft.com/office/drawing/2014/main" id="{621C7EB2-3B3D-40FE-B4CC-3FF07A8CE3C7}"/>
              </a:ext>
            </a:extLst>
          </p:cNvPr>
          <p:cNvCxnSpPr>
            <a:cxnSpLocks/>
          </p:cNvCxnSpPr>
          <p:nvPr/>
        </p:nvCxnSpPr>
        <p:spPr>
          <a:xfrm rot="20640000">
            <a:off x="5894786" y="3044802"/>
            <a:ext cx="290984" cy="0"/>
          </a:xfrm>
          <a:prstGeom prst="line">
            <a:avLst/>
          </a:prstGeom>
          <a:ln w="22225" cap="rnd">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6FFBE28D-3565-4112-B235-B30F46C80F0C}"/>
              </a:ext>
            </a:extLst>
          </p:cNvPr>
          <p:cNvCxnSpPr>
            <a:cxnSpLocks/>
          </p:cNvCxnSpPr>
          <p:nvPr/>
        </p:nvCxnSpPr>
        <p:spPr>
          <a:xfrm rot="20820000">
            <a:off x="6171254" y="2858840"/>
            <a:ext cx="1205505" cy="0"/>
          </a:xfrm>
          <a:prstGeom prst="line">
            <a:avLst/>
          </a:prstGeom>
          <a:ln w="22225" cap="rnd">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34" name="直線コネクタ 133">
            <a:extLst>
              <a:ext uri="{FF2B5EF4-FFF2-40B4-BE49-F238E27FC236}">
                <a16:creationId xmlns:a16="http://schemas.microsoft.com/office/drawing/2014/main" id="{ECFF7325-A830-41B1-A688-1D2ECF57E5DD}"/>
              </a:ext>
            </a:extLst>
          </p:cNvPr>
          <p:cNvCxnSpPr>
            <a:cxnSpLocks/>
          </p:cNvCxnSpPr>
          <p:nvPr/>
        </p:nvCxnSpPr>
        <p:spPr>
          <a:xfrm rot="17520000">
            <a:off x="4490044" y="3811181"/>
            <a:ext cx="864000" cy="0"/>
          </a:xfrm>
          <a:prstGeom prst="line">
            <a:avLst/>
          </a:prstGeom>
          <a:ln w="22225" cap="rnd">
            <a:solidFill>
              <a:srgbClr val="FF9933"/>
            </a:solidFill>
          </a:ln>
        </p:spPr>
        <p:style>
          <a:lnRef idx="1">
            <a:schemeClr val="accent1"/>
          </a:lnRef>
          <a:fillRef idx="0">
            <a:schemeClr val="accent1"/>
          </a:fillRef>
          <a:effectRef idx="0">
            <a:schemeClr val="accent1"/>
          </a:effectRef>
          <a:fontRef idx="minor">
            <a:schemeClr val="tx1"/>
          </a:fontRef>
        </p:style>
      </p:cxnSp>
      <p:sp>
        <p:nvSpPr>
          <p:cNvPr id="135" name="テキスト ボックス 134">
            <a:extLst>
              <a:ext uri="{FF2B5EF4-FFF2-40B4-BE49-F238E27FC236}">
                <a16:creationId xmlns:a16="http://schemas.microsoft.com/office/drawing/2014/main" id="{173EB458-57F6-4102-9696-525F0023A894}"/>
              </a:ext>
            </a:extLst>
          </p:cNvPr>
          <p:cNvSpPr txBox="1"/>
          <p:nvPr/>
        </p:nvSpPr>
        <p:spPr>
          <a:xfrm rot="21600000">
            <a:off x="4386285" y="4129888"/>
            <a:ext cx="311769" cy="107722"/>
          </a:xfrm>
          <a:prstGeom prst="rect">
            <a:avLst/>
          </a:prstGeom>
          <a:noFill/>
        </p:spPr>
        <p:txBody>
          <a:bodyPr wrap="square" lIns="0" tIns="0" rIns="0" bIns="0" rtlCol="0">
            <a:spAutoFit/>
          </a:bodyPr>
          <a:lstStyle/>
          <a:p>
            <a:pPr algn="ctr"/>
            <a:r>
              <a:rPr kumimoji="1" lang="ja-JP" altLang="en-US" sz="700" dirty="0">
                <a:effectLst>
                  <a:glow rad="76200">
                    <a:schemeClr val="bg1"/>
                  </a:glow>
                </a:effectLst>
                <a:latin typeface="BIZ UDPゴシック" panose="020B0400000000000000" pitchFamily="50" charset="-128"/>
                <a:ea typeface="BIZ UDPゴシック" panose="020B0400000000000000" pitchFamily="50" charset="-128"/>
              </a:rPr>
              <a:t>高知</a:t>
            </a:r>
            <a:r>
              <a:rPr kumimoji="1" lang="en-US" altLang="ja-JP" sz="700" dirty="0">
                <a:effectLst>
                  <a:glow rad="76200">
                    <a:schemeClr val="bg1"/>
                  </a:glow>
                </a:effectLst>
                <a:latin typeface="BIZ UDPゴシック" panose="020B0400000000000000" pitchFamily="50" charset="-128"/>
                <a:ea typeface="BIZ UDPゴシック" panose="020B0400000000000000" pitchFamily="50" charset="-128"/>
              </a:rPr>
              <a:t>IC</a:t>
            </a:r>
            <a:endParaRPr kumimoji="1" lang="ja-JP" altLang="en-US" sz="700" dirty="0">
              <a:effectLst>
                <a:glow rad="76200">
                  <a:schemeClr val="bg1"/>
                </a:glow>
              </a:effectLst>
              <a:latin typeface="BIZ UDPゴシック" panose="020B0400000000000000" pitchFamily="50" charset="-128"/>
              <a:ea typeface="BIZ UDPゴシック" panose="020B0400000000000000" pitchFamily="50" charset="-128"/>
            </a:endParaRPr>
          </a:p>
        </p:txBody>
      </p:sp>
      <p:cxnSp>
        <p:nvCxnSpPr>
          <p:cNvPr id="136" name="直線コネクタ 135">
            <a:extLst>
              <a:ext uri="{FF2B5EF4-FFF2-40B4-BE49-F238E27FC236}">
                <a16:creationId xmlns:a16="http://schemas.microsoft.com/office/drawing/2014/main" id="{DB73606A-025C-41A4-9AE5-6DCD5A4DD4E5}"/>
              </a:ext>
            </a:extLst>
          </p:cNvPr>
          <p:cNvCxnSpPr>
            <a:cxnSpLocks/>
          </p:cNvCxnSpPr>
          <p:nvPr/>
        </p:nvCxnSpPr>
        <p:spPr>
          <a:xfrm rot="19740000">
            <a:off x="4279948" y="4363476"/>
            <a:ext cx="504000" cy="0"/>
          </a:xfrm>
          <a:prstGeom prst="line">
            <a:avLst/>
          </a:prstGeom>
          <a:ln w="22225" cap="rnd">
            <a:solidFill>
              <a:srgbClr val="FF9933"/>
            </a:solidFill>
          </a:ln>
        </p:spPr>
        <p:style>
          <a:lnRef idx="1">
            <a:schemeClr val="accent1"/>
          </a:lnRef>
          <a:fillRef idx="0">
            <a:schemeClr val="accent1"/>
          </a:fillRef>
          <a:effectRef idx="0">
            <a:schemeClr val="accent1"/>
          </a:effectRef>
          <a:fontRef idx="minor">
            <a:schemeClr val="tx1"/>
          </a:fontRef>
        </p:style>
      </p:cxnSp>
      <p:sp>
        <p:nvSpPr>
          <p:cNvPr id="137" name="楕円 136">
            <a:extLst>
              <a:ext uri="{FF2B5EF4-FFF2-40B4-BE49-F238E27FC236}">
                <a16:creationId xmlns:a16="http://schemas.microsoft.com/office/drawing/2014/main" id="{DFC48738-DA1A-4DF3-9A9B-8FFD3A575942}"/>
              </a:ext>
            </a:extLst>
          </p:cNvPr>
          <p:cNvSpPr/>
          <p:nvPr/>
        </p:nvSpPr>
        <p:spPr>
          <a:xfrm rot="20640000">
            <a:off x="4716778" y="4183806"/>
            <a:ext cx="72000" cy="72000"/>
          </a:xfrm>
          <a:prstGeom prst="ellipse">
            <a:avLst/>
          </a:prstGeom>
          <a:solidFill>
            <a:schemeClr val="bg1"/>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楕円 137">
            <a:extLst>
              <a:ext uri="{FF2B5EF4-FFF2-40B4-BE49-F238E27FC236}">
                <a16:creationId xmlns:a16="http://schemas.microsoft.com/office/drawing/2014/main" id="{486BD514-DF6C-4B65-8D8E-A3A9CAA3BB96}"/>
              </a:ext>
            </a:extLst>
          </p:cNvPr>
          <p:cNvSpPr/>
          <p:nvPr/>
        </p:nvSpPr>
        <p:spPr>
          <a:xfrm rot="20640000">
            <a:off x="5053051" y="3250008"/>
            <a:ext cx="72000" cy="72000"/>
          </a:xfrm>
          <a:prstGeom prst="ellipse">
            <a:avLst/>
          </a:prstGeom>
          <a:solidFill>
            <a:schemeClr val="bg1"/>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楕円 138">
            <a:extLst>
              <a:ext uri="{FF2B5EF4-FFF2-40B4-BE49-F238E27FC236}">
                <a16:creationId xmlns:a16="http://schemas.microsoft.com/office/drawing/2014/main" id="{9E49615E-F421-4096-9044-4062F13F996D}"/>
              </a:ext>
            </a:extLst>
          </p:cNvPr>
          <p:cNvSpPr/>
          <p:nvPr/>
        </p:nvSpPr>
        <p:spPr>
          <a:xfrm rot="20640000">
            <a:off x="5044284" y="3381728"/>
            <a:ext cx="72000" cy="72000"/>
          </a:xfrm>
          <a:prstGeom prst="ellipse">
            <a:avLst/>
          </a:prstGeom>
          <a:solidFill>
            <a:schemeClr val="bg1"/>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楕円 139">
            <a:extLst>
              <a:ext uri="{FF2B5EF4-FFF2-40B4-BE49-F238E27FC236}">
                <a16:creationId xmlns:a16="http://schemas.microsoft.com/office/drawing/2014/main" id="{78599E10-63C9-4D6A-8A03-30CA630DBBC4}"/>
              </a:ext>
            </a:extLst>
          </p:cNvPr>
          <p:cNvSpPr/>
          <p:nvPr/>
        </p:nvSpPr>
        <p:spPr>
          <a:xfrm rot="20640000">
            <a:off x="6118827" y="2975153"/>
            <a:ext cx="72000" cy="72000"/>
          </a:xfrm>
          <a:prstGeom prst="ellipse">
            <a:avLst/>
          </a:prstGeom>
          <a:solidFill>
            <a:schemeClr val="bg1"/>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楕円 140">
            <a:extLst>
              <a:ext uri="{FF2B5EF4-FFF2-40B4-BE49-F238E27FC236}">
                <a16:creationId xmlns:a16="http://schemas.microsoft.com/office/drawing/2014/main" id="{FD8694AC-972F-4381-9CB9-D6F9E2C0888A}"/>
              </a:ext>
            </a:extLst>
          </p:cNvPr>
          <p:cNvSpPr/>
          <p:nvPr/>
        </p:nvSpPr>
        <p:spPr>
          <a:xfrm rot="20640000">
            <a:off x="5838633" y="3055746"/>
            <a:ext cx="72000" cy="72000"/>
          </a:xfrm>
          <a:prstGeom prst="ellipse">
            <a:avLst/>
          </a:prstGeom>
          <a:solidFill>
            <a:schemeClr val="bg1"/>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2" name="グループ化 141">
            <a:extLst>
              <a:ext uri="{FF2B5EF4-FFF2-40B4-BE49-F238E27FC236}">
                <a16:creationId xmlns:a16="http://schemas.microsoft.com/office/drawing/2014/main" id="{DDC2E9EE-3C6E-41C1-B868-BE703BD96785}"/>
              </a:ext>
            </a:extLst>
          </p:cNvPr>
          <p:cNvGrpSpPr/>
          <p:nvPr/>
        </p:nvGrpSpPr>
        <p:grpSpPr>
          <a:xfrm rot="180000">
            <a:off x="6509872" y="4049485"/>
            <a:ext cx="198337" cy="439056"/>
            <a:chOff x="7002255" y="4593322"/>
            <a:chExt cx="198337" cy="439056"/>
          </a:xfrm>
        </p:grpSpPr>
        <p:cxnSp>
          <p:nvCxnSpPr>
            <p:cNvPr id="143" name="直線コネクタ 142">
              <a:extLst>
                <a:ext uri="{FF2B5EF4-FFF2-40B4-BE49-F238E27FC236}">
                  <a16:creationId xmlns:a16="http://schemas.microsoft.com/office/drawing/2014/main" id="{87D6FAE5-9C4A-41A7-8C30-FF3533F49896}"/>
                </a:ext>
              </a:extLst>
            </p:cNvPr>
            <p:cNvCxnSpPr/>
            <p:nvPr/>
          </p:nvCxnSpPr>
          <p:spPr>
            <a:xfrm rot="17580000">
              <a:off x="6883022" y="4812850"/>
              <a:ext cx="439056" cy="0"/>
            </a:xfrm>
            <a:prstGeom prst="line">
              <a:avLst/>
            </a:prstGeom>
            <a:ln w="12700" cap="rnd">
              <a:solidFill>
                <a:schemeClr val="tx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144" name="直線コネクタ 143">
              <a:extLst>
                <a:ext uri="{FF2B5EF4-FFF2-40B4-BE49-F238E27FC236}">
                  <a16:creationId xmlns:a16="http://schemas.microsoft.com/office/drawing/2014/main" id="{9F6E5954-5DF3-4A8D-B85A-0B68C984AE17}"/>
                </a:ext>
              </a:extLst>
            </p:cNvPr>
            <p:cNvCxnSpPr/>
            <p:nvPr/>
          </p:nvCxnSpPr>
          <p:spPr>
            <a:xfrm rot="17580000">
              <a:off x="7028236" y="4961942"/>
              <a:ext cx="0" cy="51961"/>
            </a:xfrm>
            <a:prstGeom prst="line">
              <a:avLst/>
            </a:prstGeom>
            <a:ln w="12700" cap="rnd">
              <a:solidFill>
                <a:schemeClr val="tx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145" name="直線コネクタ 144">
              <a:extLst>
                <a:ext uri="{FF2B5EF4-FFF2-40B4-BE49-F238E27FC236}">
                  <a16:creationId xmlns:a16="http://schemas.microsoft.com/office/drawing/2014/main" id="{44D25EC1-20B7-4C75-A492-CE4DBAF773FD}"/>
                </a:ext>
              </a:extLst>
            </p:cNvPr>
            <p:cNvCxnSpPr/>
            <p:nvPr/>
          </p:nvCxnSpPr>
          <p:spPr>
            <a:xfrm rot="17580000">
              <a:off x="7041543" y="4930593"/>
              <a:ext cx="0" cy="51961"/>
            </a:xfrm>
            <a:prstGeom prst="line">
              <a:avLst/>
            </a:prstGeom>
            <a:ln w="12700" cap="rnd">
              <a:solidFill>
                <a:schemeClr val="tx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146" name="直線コネクタ 145">
              <a:extLst>
                <a:ext uri="{FF2B5EF4-FFF2-40B4-BE49-F238E27FC236}">
                  <a16:creationId xmlns:a16="http://schemas.microsoft.com/office/drawing/2014/main" id="{15D43D1C-AAF3-42BC-B8F6-C5CBF3089BE4}"/>
                </a:ext>
              </a:extLst>
            </p:cNvPr>
            <p:cNvCxnSpPr/>
            <p:nvPr/>
          </p:nvCxnSpPr>
          <p:spPr>
            <a:xfrm rot="17580000">
              <a:off x="7054850" y="4899244"/>
              <a:ext cx="0" cy="51961"/>
            </a:xfrm>
            <a:prstGeom prst="line">
              <a:avLst/>
            </a:prstGeom>
            <a:ln w="12700" cap="rnd">
              <a:solidFill>
                <a:schemeClr val="tx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147" name="直線コネクタ 146">
              <a:extLst>
                <a:ext uri="{FF2B5EF4-FFF2-40B4-BE49-F238E27FC236}">
                  <a16:creationId xmlns:a16="http://schemas.microsoft.com/office/drawing/2014/main" id="{5A9B0EBD-548F-467E-A212-4E3E43A1F348}"/>
                </a:ext>
              </a:extLst>
            </p:cNvPr>
            <p:cNvCxnSpPr/>
            <p:nvPr/>
          </p:nvCxnSpPr>
          <p:spPr>
            <a:xfrm rot="17580000">
              <a:off x="7068157" y="4867895"/>
              <a:ext cx="0" cy="51961"/>
            </a:xfrm>
            <a:prstGeom prst="line">
              <a:avLst/>
            </a:prstGeom>
            <a:ln w="12700" cap="rnd">
              <a:solidFill>
                <a:schemeClr val="tx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148" name="直線コネクタ 147">
              <a:extLst>
                <a:ext uri="{FF2B5EF4-FFF2-40B4-BE49-F238E27FC236}">
                  <a16:creationId xmlns:a16="http://schemas.microsoft.com/office/drawing/2014/main" id="{16B100B6-2F9A-4FC0-A95A-9A66F0294CFF}"/>
                </a:ext>
              </a:extLst>
            </p:cNvPr>
            <p:cNvCxnSpPr/>
            <p:nvPr/>
          </p:nvCxnSpPr>
          <p:spPr>
            <a:xfrm rot="17580000">
              <a:off x="7081464" y="4836546"/>
              <a:ext cx="0" cy="51961"/>
            </a:xfrm>
            <a:prstGeom prst="line">
              <a:avLst/>
            </a:prstGeom>
            <a:ln w="12700" cap="rnd">
              <a:solidFill>
                <a:schemeClr val="tx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149" name="直線コネクタ 148">
              <a:extLst>
                <a:ext uri="{FF2B5EF4-FFF2-40B4-BE49-F238E27FC236}">
                  <a16:creationId xmlns:a16="http://schemas.microsoft.com/office/drawing/2014/main" id="{42E67CE4-AD0E-4B53-B751-C8E5C1C11223}"/>
                </a:ext>
              </a:extLst>
            </p:cNvPr>
            <p:cNvCxnSpPr/>
            <p:nvPr/>
          </p:nvCxnSpPr>
          <p:spPr>
            <a:xfrm rot="17580000">
              <a:off x="7094771" y="4805197"/>
              <a:ext cx="0" cy="51961"/>
            </a:xfrm>
            <a:prstGeom prst="line">
              <a:avLst/>
            </a:prstGeom>
            <a:ln w="12700" cap="rnd">
              <a:solidFill>
                <a:schemeClr val="tx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150" name="直線コネクタ 149">
              <a:extLst>
                <a:ext uri="{FF2B5EF4-FFF2-40B4-BE49-F238E27FC236}">
                  <a16:creationId xmlns:a16="http://schemas.microsoft.com/office/drawing/2014/main" id="{6B72062E-7A55-43E6-8780-83F2DDF04ADF}"/>
                </a:ext>
              </a:extLst>
            </p:cNvPr>
            <p:cNvCxnSpPr/>
            <p:nvPr/>
          </p:nvCxnSpPr>
          <p:spPr>
            <a:xfrm rot="17580000">
              <a:off x="7108078" y="4773848"/>
              <a:ext cx="0" cy="51961"/>
            </a:xfrm>
            <a:prstGeom prst="line">
              <a:avLst/>
            </a:prstGeom>
            <a:ln w="12700" cap="rnd">
              <a:solidFill>
                <a:schemeClr val="tx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151" name="直線コネクタ 150">
              <a:extLst>
                <a:ext uri="{FF2B5EF4-FFF2-40B4-BE49-F238E27FC236}">
                  <a16:creationId xmlns:a16="http://schemas.microsoft.com/office/drawing/2014/main" id="{13925B76-4E43-4FF2-8C1E-4580983134BD}"/>
                </a:ext>
              </a:extLst>
            </p:cNvPr>
            <p:cNvCxnSpPr/>
            <p:nvPr/>
          </p:nvCxnSpPr>
          <p:spPr>
            <a:xfrm rot="17580000">
              <a:off x="7121384" y="4742499"/>
              <a:ext cx="0" cy="51961"/>
            </a:xfrm>
            <a:prstGeom prst="line">
              <a:avLst/>
            </a:prstGeom>
            <a:ln w="12700" cap="rnd">
              <a:solidFill>
                <a:schemeClr val="tx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152" name="直線コネクタ 151">
              <a:extLst>
                <a:ext uri="{FF2B5EF4-FFF2-40B4-BE49-F238E27FC236}">
                  <a16:creationId xmlns:a16="http://schemas.microsoft.com/office/drawing/2014/main" id="{727B92D7-5C30-4083-92E8-F3DFC42576BD}"/>
                </a:ext>
              </a:extLst>
            </p:cNvPr>
            <p:cNvCxnSpPr/>
            <p:nvPr/>
          </p:nvCxnSpPr>
          <p:spPr>
            <a:xfrm rot="17580000">
              <a:off x="7134691" y="4711150"/>
              <a:ext cx="0" cy="51961"/>
            </a:xfrm>
            <a:prstGeom prst="line">
              <a:avLst/>
            </a:prstGeom>
            <a:ln w="12700" cap="rnd">
              <a:solidFill>
                <a:schemeClr val="tx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153" name="直線コネクタ 152">
              <a:extLst>
                <a:ext uri="{FF2B5EF4-FFF2-40B4-BE49-F238E27FC236}">
                  <a16:creationId xmlns:a16="http://schemas.microsoft.com/office/drawing/2014/main" id="{F84D835A-E4F2-4B6E-B060-AD02FFEEFEFD}"/>
                </a:ext>
              </a:extLst>
            </p:cNvPr>
            <p:cNvCxnSpPr/>
            <p:nvPr/>
          </p:nvCxnSpPr>
          <p:spPr>
            <a:xfrm rot="17580000">
              <a:off x="7147998" y="4679801"/>
              <a:ext cx="0" cy="51961"/>
            </a:xfrm>
            <a:prstGeom prst="line">
              <a:avLst/>
            </a:prstGeom>
            <a:ln w="12700" cap="rnd">
              <a:solidFill>
                <a:schemeClr val="tx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154" name="直線コネクタ 153">
              <a:extLst>
                <a:ext uri="{FF2B5EF4-FFF2-40B4-BE49-F238E27FC236}">
                  <a16:creationId xmlns:a16="http://schemas.microsoft.com/office/drawing/2014/main" id="{16F859B9-AFFC-4E80-8781-1A22C9513BA8}"/>
                </a:ext>
              </a:extLst>
            </p:cNvPr>
            <p:cNvCxnSpPr/>
            <p:nvPr/>
          </p:nvCxnSpPr>
          <p:spPr>
            <a:xfrm rot="17580000">
              <a:off x="7161305" y="4648452"/>
              <a:ext cx="0" cy="51961"/>
            </a:xfrm>
            <a:prstGeom prst="line">
              <a:avLst/>
            </a:prstGeom>
            <a:ln w="12700" cap="rnd">
              <a:solidFill>
                <a:schemeClr val="tx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155" name="直線コネクタ 154">
              <a:extLst>
                <a:ext uri="{FF2B5EF4-FFF2-40B4-BE49-F238E27FC236}">
                  <a16:creationId xmlns:a16="http://schemas.microsoft.com/office/drawing/2014/main" id="{F597818D-6FCB-48CC-97FA-C1E7FA83E0AC}"/>
                </a:ext>
              </a:extLst>
            </p:cNvPr>
            <p:cNvCxnSpPr/>
            <p:nvPr/>
          </p:nvCxnSpPr>
          <p:spPr>
            <a:xfrm rot="17580000">
              <a:off x="7174612" y="4617103"/>
              <a:ext cx="0" cy="51961"/>
            </a:xfrm>
            <a:prstGeom prst="line">
              <a:avLst/>
            </a:prstGeom>
            <a:ln w="12700" cap="rnd">
              <a:solidFill>
                <a:schemeClr val="tx1">
                  <a:lumMod val="65000"/>
                  <a:lumOff val="35000"/>
                </a:schemeClr>
              </a:solidFill>
              <a:round/>
            </a:ln>
          </p:spPr>
          <p:style>
            <a:lnRef idx="1">
              <a:schemeClr val="accent1"/>
            </a:lnRef>
            <a:fillRef idx="0">
              <a:schemeClr val="accent1"/>
            </a:fillRef>
            <a:effectRef idx="0">
              <a:schemeClr val="accent1"/>
            </a:effectRef>
            <a:fontRef idx="minor">
              <a:schemeClr val="tx1"/>
            </a:fontRef>
          </p:style>
        </p:cxnSp>
      </p:grpSp>
      <p:sp>
        <p:nvSpPr>
          <p:cNvPr id="156" name="楕円 155">
            <a:extLst>
              <a:ext uri="{FF2B5EF4-FFF2-40B4-BE49-F238E27FC236}">
                <a16:creationId xmlns:a16="http://schemas.microsoft.com/office/drawing/2014/main" id="{FF9ACA04-2954-4C9A-89D5-77AA1CB297B5}"/>
              </a:ext>
            </a:extLst>
          </p:cNvPr>
          <p:cNvSpPr/>
          <p:nvPr/>
        </p:nvSpPr>
        <p:spPr>
          <a:xfrm rot="20640000">
            <a:off x="6666073" y="3995774"/>
            <a:ext cx="108000" cy="10800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楕円 156">
            <a:extLst>
              <a:ext uri="{FF2B5EF4-FFF2-40B4-BE49-F238E27FC236}">
                <a16:creationId xmlns:a16="http://schemas.microsoft.com/office/drawing/2014/main" id="{91C4697D-ADB3-4EA2-A913-0F54689EC16C}"/>
              </a:ext>
            </a:extLst>
          </p:cNvPr>
          <p:cNvSpPr/>
          <p:nvPr/>
        </p:nvSpPr>
        <p:spPr>
          <a:xfrm rot="20640000">
            <a:off x="6488934" y="4410114"/>
            <a:ext cx="72000" cy="73176"/>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8" name="グループ化 157">
            <a:extLst>
              <a:ext uri="{FF2B5EF4-FFF2-40B4-BE49-F238E27FC236}">
                <a16:creationId xmlns:a16="http://schemas.microsoft.com/office/drawing/2014/main" id="{551D3885-E59C-4E15-B244-FB853E928FAA}"/>
              </a:ext>
            </a:extLst>
          </p:cNvPr>
          <p:cNvGrpSpPr/>
          <p:nvPr/>
        </p:nvGrpSpPr>
        <p:grpSpPr>
          <a:xfrm rot="20640000">
            <a:off x="3968742" y="3282904"/>
            <a:ext cx="1069202" cy="23958"/>
            <a:chOff x="1080722" y="1021376"/>
            <a:chExt cx="1851914" cy="47143"/>
          </a:xfrm>
          <a:effectLst>
            <a:glow rad="38100">
              <a:schemeClr val="bg1">
                <a:alpha val="90000"/>
              </a:schemeClr>
            </a:glow>
          </a:effectLst>
        </p:grpSpPr>
        <p:cxnSp>
          <p:nvCxnSpPr>
            <p:cNvPr id="159" name="直線コネクタ 158">
              <a:extLst>
                <a:ext uri="{FF2B5EF4-FFF2-40B4-BE49-F238E27FC236}">
                  <a16:creationId xmlns:a16="http://schemas.microsoft.com/office/drawing/2014/main" id="{A1D18539-D84A-473D-809D-E6411AA6CCE2}"/>
                </a:ext>
              </a:extLst>
            </p:cNvPr>
            <p:cNvCxnSpPr/>
            <p:nvPr/>
          </p:nvCxnSpPr>
          <p:spPr>
            <a:xfrm>
              <a:off x="1080722" y="1021376"/>
              <a:ext cx="183944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a:extLst>
                <a:ext uri="{FF2B5EF4-FFF2-40B4-BE49-F238E27FC236}">
                  <a16:creationId xmlns:a16="http://schemas.microsoft.com/office/drawing/2014/main" id="{BB8B472E-7666-4929-9CC5-F9E9DD130AC3}"/>
                </a:ext>
              </a:extLst>
            </p:cNvPr>
            <p:cNvCxnSpPr/>
            <p:nvPr/>
          </p:nvCxnSpPr>
          <p:spPr>
            <a:xfrm>
              <a:off x="1080725" y="1068519"/>
              <a:ext cx="1851911" cy="0"/>
            </a:xfrm>
            <a:prstGeom prst="line">
              <a:avLst/>
            </a:prstGeom>
            <a:ln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61" name="正方形/長方形 160">
              <a:extLst>
                <a:ext uri="{FF2B5EF4-FFF2-40B4-BE49-F238E27FC236}">
                  <a16:creationId xmlns:a16="http://schemas.microsoft.com/office/drawing/2014/main" id="{EF42018E-98B4-4A5C-BD0A-A7D986A1B982}"/>
                </a:ext>
              </a:extLst>
            </p:cNvPr>
            <p:cNvSpPr/>
            <p:nvPr/>
          </p:nvSpPr>
          <p:spPr>
            <a:xfrm>
              <a:off x="115550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正方形/長方形 161">
              <a:extLst>
                <a:ext uri="{FF2B5EF4-FFF2-40B4-BE49-F238E27FC236}">
                  <a16:creationId xmlns:a16="http://schemas.microsoft.com/office/drawing/2014/main" id="{E4789A74-6E56-4DD8-AD26-72644B98D019}"/>
                </a:ext>
              </a:extLst>
            </p:cNvPr>
            <p:cNvSpPr/>
            <p:nvPr/>
          </p:nvSpPr>
          <p:spPr>
            <a:xfrm>
              <a:off x="134416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正方形/長方形 162">
              <a:extLst>
                <a:ext uri="{FF2B5EF4-FFF2-40B4-BE49-F238E27FC236}">
                  <a16:creationId xmlns:a16="http://schemas.microsoft.com/office/drawing/2014/main" id="{F2CE7075-A684-4774-A92E-E49423D2E0A6}"/>
                </a:ext>
              </a:extLst>
            </p:cNvPr>
            <p:cNvSpPr/>
            <p:nvPr/>
          </p:nvSpPr>
          <p:spPr>
            <a:xfrm>
              <a:off x="153282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正方形/長方形 163">
              <a:extLst>
                <a:ext uri="{FF2B5EF4-FFF2-40B4-BE49-F238E27FC236}">
                  <a16:creationId xmlns:a16="http://schemas.microsoft.com/office/drawing/2014/main" id="{1BC3FAF0-9D19-453D-B6AA-E8D282D61D35}"/>
                </a:ext>
              </a:extLst>
            </p:cNvPr>
            <p:cNvSpPr/>
            <p:nvPr/>
          </p:nvSpPr>
          <p:spPr>
            <a:xfrm>
              <a:off x="171545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正方形/長方形 164">
              <a:extLst>
                <a:ext uri="{FF2B5EF4-FFF2-40B4-BE49-F238E27FC236}">
                  <a16:creationId xmlns:a16="http://schemas.microsoft.com/office/drawing/2014/main" id="{BE65BBDC-1FAC-4F4D-8CC8-CCB0A572FFF8}"/>
                </a:ext>
              </a:extLst>
            </p:cNvPr>
            <p:cNvSpPr/>
            <p:nvPr/>
          </p:nvSpPr>
          <p:spPr>
            <a:xfrm>
              <a:off x="1903131"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正方形/長方形 165">
              <a:extLst>
                <a:ext uri="{FF2B5EF4-FFF2-40B4-BE49-F238E27FC236}">
                  <a16:creationId xmlns:a16="http://schemas.microsoft.com/office/drawing/2014/main" id="{5B3FA83C-FB52-4C9B-83C8-13C9080A797C}"/>
                </a:ext>
              </a:extLst>
            </p:cNvPr>
            <p:cNvSpPr/>
            <p:nvPr/>
          </p:nvSpPr>
          <p:spPr>
            <a:xfrm>
              <a:off x="2090810"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正方形/長方形 166">
              <a:extLst>
                <a:ext uri="{FF2B5EF4-FFF2-40B4-BE49-F238E27FC236}">
                  <a16:creationId xmlns:a16="http://schemas.microsoft.com/office/drawing/2014/main" id="{3417FFB0-0045-4F26-887D-798FDBD499C6}"/>
                </a:ext>
              </a:extLst>
            </p:cNvPr>
            <p:cNvSpPr/>
            <p:nvPr/>
          </p:nvSpPr>
          <p:spPr>
            <a:xfrm>
              <a:off x="2278489"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正方形/長方形 167">
              <a:extLst>
                <a:ext uri="{FF2B5EF4-FFF2-40B4-BE49-F238E27FC236}">
                  <a16:creationId xmlns:a16="http://schemas.microsoft.com/office/drawing/2014/main" id="{605EE9F5-15A4-4367-82B1-B8E4ADB9509D}"/>
                </a:ext>
              </a:extLst>
            </p:cNvPr>
            <p:cNvSpPr/>
            <p:nvPr/>
          </p:nvSpPr>
          <p:spPr>
            <a:xfrm>
              <a:off x="246130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正方形/長方形 168">
              <a:extLst>
                <a:ext uri="{FF2B5EF4-FFF2-40B4-BE49-F238E27FC236}">
                  <a16:creationId xmlns:a16="http://schemas.microsoft.com/office/drawing/2014/main" id="{89DDF01B-403A-44E4-9944-FDEBDF16E8BA}"/>
                </a:ext>
              </a:extLst>
            </p:cNvPr>
            <p:cNvSpPr/>
            <p:nvPr/>
          </p:nvSpPr>
          <p:spPr>
            <a:xfrm>
              <a:off x="2644117"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正方形/長方形 169">
              <a:extLst>
                <a:ext uri="{FF2B5EF4-FFF2-40B4-BE49-F238E27FC236}">
                  <a16:creationId xmlns:a16="http://schemas.microsoft.com/office/drawing/2014/main" id="{E8188AFE-EDFE-4042-B637-ADDE996205C8}"/>
                </a:ext>
              </a:extLst>
            </p:cNvPr>
            <p:cNvSpPr/>
            <p:nvPr/>
          </p:nvSpPr>
          <p:spPr>
            <a:xfrm>
              <a:off x="2826931"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1" name="楕円 170">
            <a:extLst>
              <a:ext uri="{FF2B5EF4-FFF2-40B4-BE49-F238E27FC236}">
                <a16:creationId xmlns:a16="http://schemas.microsoft.com/office/drawing/2014/main" id="{9E3E50EB-9234-41CB-93F4-199599ABF2A3}"/>
              </a:ext>
            </a:extLst>
          </p:cNvPr>
          <p:cNvSpPr/>
          <p:nvPr/>
        </p:nvSpPr>
        <p:spPr>
          <a:xfrm rot="20640000">
            <a:off x="7337312" y="2683575"/>
            <a:ext cx="72000" cy="72000"/>
          </a:xfrm>
          <a:prstGeom prst="ellipse">
            <a:avLst/>
          </a:prstGeom>
          <a:solidFill>
            <a:schemeClr val="bg1"/>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楕円 171">
            <a:extLst>
              <a:ext uri="{FF2B5EF4-FFF2-40B4-BE49-F238E27FC236}">
                <a16:creationId xmlns:a16="http://schemas.microsoft.com/office/drawing/2014/main" id="{AD2CB476-F8D3-4C52-AA46-926C84429726}"/>
              </a:ext>
            </a:extLst>
          </p:cNvPr>
          <p:cNvSpPr/>
          <p:nvPr/>
        </p:nvSpPr>
        <p:spPr>
          <a:xfrm rot="20640000">
            <a:off x="7369638" y="2885959"/>
            <a:ext cx="72000" cy="72000"/>
          </a:xfrm>
          <a:prstGeom prst="ellipse">
            <a:avLst/>
          </a:prstGeom>
          <a:solidFill>
            <a:schemeClr val="bg1"/>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楕円 172">
            <a:extLst>
              <a:ext uri="{FF2B5EF4-FFF2-40B4-BE49-F238E27FC236}">
                <a16:creationId xmlns:a16="http://schemas.microsoft.com/office/drawing/2014/main" id="{25F849E5-677F-41EC-8249-D6CEDC848354}"/>
              </a:ext>
            </a:extLst>
          </p:cNvPr>
          <p:cNvSpPr/>
          <p:nvPr/>
        </p:nvSpPr>
        <p:spPr>
          <a:xfrm rot="20640000">
            <a:off x="7160577" y="2465960"/>
            <a:ext cx="72000" cy="72000"/>
          </a:xfrm>
          <a:prstGeom prst="ellipse">
            <a:avLst/>
          </a:prstGeom>
          <a:solidFill>
            <a:schemeClr val="bg1"/>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テキスト ボックス 173">
            <a:extLst>
              <a:ext uri="{FF2B5EF4-FFF2-40B4-BE49-F238E27FC236}">
                <a16:creationId xmlns:a16="http://schemas.microsoft.com/office/drawing/2014/main" id="{5CC25C4C-1E52-4C40-914C-4A3833BBC78E}"/>
              </a:ext>
            </a:extLst>
          </p:cNvPr>
          <p:cNvSpPr txBox="1"/>
          <p:nvPr/>
        </p:nvSpPr>
        <p:spPr>
          <a:xfrm rot="21600000">
            <a:off x="6454980" y="4468698"/>
            <a:ext cx="249415" cy="123111"/>
          </a:xfrm>
          <a:prstGeom prst="rect">
            <a:avLst/>
          </a:prstGeom>
          <a:noFill/>
        </p:spPr>
        <p:txBody>
          <a:bodyPr wrap="square" lIns="0" tIns="0" rIns="0" bIns="0" rtlCol="0">
            <a:spAutoFit/>
          </a:bodyPr>
          <a:lstStyle/>
          <a:p>
            <a:pPr algn="ctr"/>
            <a:r>
              <a:rPr kumimoji="1" lang="ja-JP" altLang="en-US" sz="800" dirty="0">
                <a:effectLst>
                  <a:glow rad="76200">
                    <a:schemeClr val="bg1"/>
                  </a:glow>
                </a:effectLst>
                <a:latin typeface="BIZ UDPゴシック" panose="020B0400000000000000" pitchFamily="50" charset="-128"/>
                <a:ea typeface="BIZ UDPゴシック" panose="020B0400000000000000" pitchFamily="50" charset="-128"/>
              </a:rPr>
              <a:t>甲浦</a:t>
            </a:r>
          </a:p>
        </p:txBody>
      </p:sp>
      <p:sp>
        <p:nvSpPr>
          <p:cNvPr id="175" name="テキスト ボックス 174">
            <a:extLst>
              <a:ext uri="{FF2B5EF4-FFF2-40B4-BE49-F238E27FC236}">
                <a16:creationId xmlns:a16="http://schemas.microsoft.com/office/drawing/2014/main" id="{53C246FC-9081-4426-B1BB-70E42D8BFDC9}"/>
              </a:ext>
            </a:extLst>
          </p:cNvPr>
          <p:cNvSpPr txBox="1"/>
          <p:nvPr/>
        </p:nvSpPr>
        <p:spPr>
          <a:xfrm rot="21600000">
            <a:off x="6950165" y="2356662"/>
            <a:ext cx="327201" cy="92333"/>
          </a:xfrm>
          <a:prstGeom prst="rect">
            <a:avLst/>
          </a:prstGeom>
          <a:noFill/>
        </p:spPr>
        <p:txBody>
          <a:bodyPr wrap="square" lIns="0" tIns="0" rIns="0" bIns="0" rtlCol="0">
            <a:spAutoFit/>
          </a:bodyPr>
          <a:lstStyle/>
          <a:p>
            <a:pPr algn="ctr"/>
            <a:r>
              <a:rPr kumimoji="1" lang="ja-JP" altLang="en-US" sz="600" dirty="0">
                <a:effectLst>
                  <a:glow rad="88900">
                    <a:schemeClr val="bg1"/>
                  </a:glow>
                </a:effectLst>
                <a:latin typeface="BIZ UDPゴシック" panose="020B0400000000000000" pitchFamily="50" charset="-128"/>
                <a:ea typeface="BIZ UDPゴシック" panose="020B0400000000000000" pitchFamily="50" charset="-128"/>
              </a:rPr>
              <a:t>鳴門</a:t>
            </a:r>
            <a:r>
              <a:rPr kumimoji="1" lang="en-US" altLang="ja-JP" sz="600" dirty="0">
                <a:effectLst>
                  <a:glow rad="88900">
                    <a:schemeClr val="bg1"/>
                  </a:glow>
                </a:effectLst>
                <a:latin typeface="BIZ UDPゴシック" panose="020B0400000000000000" pitchFamily="50" charset="-128"/>
                <a:ea typeface="BIZ UDPゴシック" panose="020B0400000000000000" pitchFamily="50" charset="-128"/>
              </a:rPr>
              <a:t>JCT</a:t>
            </a:r>
            <a:endParaRPr kumimoji="1" lang="ja-JP" altLang="en-US" sz="600" dirty="0">
              <a:effectLst>
                <a:glow rad="88900">
                  <a:schemeClr val="bg1"/>
                </a:glow>
              </a:effectLst>
              <a:latin typeface="BIZ UDPゴシック" panose="020B0400000000000000" pitchFamily="50" charset="-128"/>
              <a:ea typeface="BIZ UDPゴシック" panose="020B0400000000000000" pitchFamily="50" charset="-128"/>
            </a:endParaRPr>
          </a:p>
        </p:txBody>
      </p:sp>
      <p:sp>
        <p:nvSpPr>
          <p:cNvPr id="176" name="テキスト ボックス 175">
            <a:extLst>
              <a:ext uri="{FF2B5EF4-FFF2-40B4-BE49-F238E27FC236}">
                <a16:creationId xmlns:a16="http://schemas.microsoft.com/office/drawing/2014/main" id="{E8EE8E39-41B3-4C02-82C0-C1BA8AF1C79A}"/>
              </a:ext>
            </a:extLst>
          </p:cNvPr>
          <p:cNvSpPr txBox="1"/>
          <p:nvPr/>
        </p:nvSpPr>
        <p:spPr>
          <a:xfrm rot="21600000">
            <a:off x="7185962" y="2269352"/>
            <a:ext cx="353370" cy="92333"/>
          </a:xfrm>
          <a:prstGeom prst="rect">
            <a:avLst/>
          </a:prstGeom>
          <a:noFill/>
        </p:spPr>
        <p:txBody>
          <a:bodyPr wrap="square" lIns="0" tIns="0" rIns="0" bIns="0" rtlCol="0">
            <a:spAutoFit/>
          </a:bodyPr>
          <a:lstStyle/>
          <a:p>
            <a:pPr algn="ctr"/>
            <a:r>
              <a:rPr kumimoji="1" lang="ja-JP" altLang="en-US" sz="600" dirty="0">
                <a:effectLst>
                  <a:glow rad="88900">
                    <a:schemeClr val="bg1"/>
                  </a:glow>
                </a:effectLst>
                <a:latin typeface="BIZ UDPゴシック" panose="020B0400000000000000" pitchFamily="50" charset="-128"/>
                <a:ea typeface="BIZ UDPゴシック" panose="020B0400000000000000" pitchFamily="50" charset="-128"/>
              </a:rPr>
              <a:t>鳴門北</a:t>
            </a:r>
            <a:r>
              <a:rPr kumimoji="1" lang="en-US" altLang="ja-JP" sz="600" dirty="0">
                <a:effectLst>
                  <a:glow rad="88900">
                    <a:schemeClr val="bg1"/>
                  </a:glow>
                </a:effectLst>
                <a:latin typeface="BIZ UDPゴシック" panose="020B0400000000000000" pitchFamily="50" charset="-128"/>
                <a:ea typeface="BIZ UDPゴシック" panose="020B0400000000000000" pitchFamily="50" charset="-128"/>
              </a:rPr>
              <a:t>IC</a:t>
            </a:r>
            <a:endParaRPr kumimoji="1" lang="ja-JP" altLang="en-US" sz="600" dirty="0">
              <a:effectLst>
                <a:glow rad="88900">
                  <a:schemeClr val="bg1"/>
                </a:glow>
              </a:effectLst>
              <a:latin typeface="BIZ UDPゴシック" panose="020B0400000000000000" pitchFamily="50" charset="-128"/>
              <a:ea typeface="BIZ UDPゴシック" panose="020B0400000000000000" pitchFamily="50" charset="-128"/>
            </a:endParaRPr>
          </a:p>
        </p:txBody>
      </p:sp>
      <p:sp>
        <p:nvSpPr>
          <p:cNvPr id="177" name="楕円 176">
            <a:extLst>
              <a:ext uri="{FF2B5EF4-FFF2-40B4-BE49-F238E27FC236}">
                <a16:creationId xmlns:a16="http://schemas.microsoft.com/office/drawing/2014/main" id="{3D266A6D-B132-4E8E-8F32-5E8E0BAA4AEF}"/>
              </a:ext>
            </a:extLst>
          </p:cNvPr>
          <p:cNvSpPr/>
          <p:nvPr/>
        </p:nvSpPr>
        <p:spPr>
          <a:xfrm rot="20640000">
            <a:off x="7473257" y="2617726"/>
            <a:ext cx="90000" cy="91470"/>
          </a:xfrm>
          <a:prstGeom prst="ellipse">
            <a:avLst/>
          </a:prstGeom>
          <a:solidFill>
            <a:schemeClr val="accent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正方形/長方形 177">
            <a:extLst>
              <a:ext uri="{FF2B5EF4-FFF2-40B4-BE49-F238E27FC236}">
                <a16:creationId xmlns:a16="http://schemas.microsoft.com/office/drawing/2014/main" id="{85A1AFE9-A331-4A8A-AE99-20A47F484D92}"/>
              </a:ext>
            </a:extLst>
          </p:cNvPr>
          <p:cNvSpPr/>
          <p:nvPr/>
        </p:nvSpPr>
        <p:spPr>
          <a:xfrm rot="21600000">
            <a:off x="7591039" y="2577019"/>
            <a:ext cx="360000" cy="1097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a:latin typeface="BIZ UDPゴシック" panose="020B0400000000000000" pitchFamily="50" charset="-128"/>
                <a:ea typeface="BIZ UDPゴシック" panose="020B0400000000000000" pitchFamily="50" charset="-128"/>
              </a:rPr>
              <a:t>徳島空港</a:t>
            </a:r>
          </a:p>
        </p:txBody>
      </p:sp>
      <p:sp>
        <p:nvSpPr>
          <p:cNvPr id="179" name="フリーフォーム: 図形 178">
            <a:extLst>
              <a:ext uri="{FF2B5EF4-FFF2-40B4-BE49-F238E27FC236}">
                <a16:creationId xmlns:a16="http://schemas.microsoft.com/office/drawing/2014/main" id="{988B9E36-B760-456F-BA61-569531FDD250}"/>
              </a:ext>
            </a:extLst>
          </p:cNvPr>
          <p:cNvSpPr/>
          <p:nvPr/>
        </p:nvSpPr>
        <p:spPr>
          <a:xfrm rot="20640000">
            <a:off x="7421005" y="2795619"/>
            <a:ext cx="757795" cy="1481605"/>
          </a:xfrm>
          <a:custGeom>
            <a:avLst/>
            <a:gdLst>
              <a:gd name="connsiteX0" fmla="*/ 244443 w 1185043"/>
              <a:gd name="connsiteY0" fmla="*/ 0 h 2272420"/>
              <a:gd name="connsiteX1" fmla="*/ 1004934 w 1185043"/>
              <a:gd name="connsiteY1" fmla="*/ 362139 h 2272420"/>
              <a:gd name="connsiteX2" fmla="*/ 1104522 w 1185043"/>
              <a:gd name="connsiteY2" fmla="*/ 986828 h 2272420"/>
              <a:gd name="connsiteX3" fmla="*/ 0 w 1185043"/>
              <a:gd name="connsiteY3" fmla="*/ 2272420 h 2272420"/>
              <a:gd name="connsiteX0" fmla="*/ 244443 w 1185043"/>
              <a:gd name="connsiteY0" fmla="*/ 0 h 2272420"/>
              <a:gd name="connsiteX1" fmla="*/ 1004934 w 1185043"/>
              <a:gd name="connsiteY1" fmla="*/ 362139 h 2272420"/>
              <a:gd name="connsiteX2" fmla="*/ 1104522 w 1185043"/>
              <a:gd name="connsiteY2" fmla="*/ 986828 h 2272420"/>
              <a:gd name="connsiteX3" fmla="*/ 0 w 1185043"/>
              <a:gd name="connsiteY3" fmla="*/ 2272420 h 2272420"/>
              <a:gd name="connsiteX0" fmla="*/ 237299 w 1185319"/>
              <a:gd name="connsiteY0" fmla="*/ 0 h 2255752"/>
              <a:gd name="connsiteX1" fmla="*/ 1004934 w 1185319"/>
              <a:gd name="connsiteY1" fmla="*/ 345471 h 2255752"/>
              <a:gd name="connsiteX2" fmla="*/ 1104522 w 1185319"/>
              <a:gd name="connsiteY2" fmla="*/ 970160 h 2255752"/>
              <a:gd name="connsiteX3" fmla="*/ 0 w 1185319"/>
              <a:gd name="connsiteY3" fmla="*/ 2255752 h 2255752"/>
              <a:gd name="connsiteX0" fmla="*/ 215868 w 1186153"/>
              <a:gd name="connsiteY0" fmla="*/ 0 h 2265277"/>
              <a:gd name="connsiteX1" fmla="*/ 1004934 w 1186153"/>
              <a:gd name="connsiteY1" fmla="*/ 354996 h 2265277"/>
              <a:gd name="connsiteX2" fmla="*/ 1104522 w 1186153"/>
              <a:gd name="connsiteY2" fmla="*/ 979685 h 2265277"/>
              <a:gd name="connsiteX3" fmla="*/ 0 w 1186153"/>
              <a:gd name="connsiteY3" fmla="*/ 2265277 h 2265277"/>
              <a:gd name="connsiteX0" fmla="*/ 201581 w 1186715"/>
              <a:gd name="connsiteY0" fmla="*/ 0 h 2272421"/>
              <a:gd name="connsiteX1" fmla="*/ 1004934 w 1186715"/>
              <a:gd name="connsiteY1" fmla="*/ 362140 h 2272421"/>
              <a:gd name="connsiteX2" fmla="*/ 1104522 w 1186715"/>
              <a:gd name="connsiteY2" fmla="*/ 986829 h 2272421"/>
              <a:gd name="connsiteX3" fmla="*/ 0 w 1186715"/>
              <a:gd name="connsiteY3" fmla="*/ 2272421 h 2272421"/>
              <a:gd name="connsiteX0" fmla="*/ 201581 w 1201630"/>
              <a:gd name="connsiteY0" fmla="*/ 0 h 2272421"/>
              <a:gd name="connsiteX1" fmla="*/ 1004934 w 1201630"/>
              <a:gd name="connsiteY1" fmla="*/ 362140 h 2272421"/>
              <a:gd name="connsiteX2" fmla="*/ 1104522 w 1201630"/>
              <a:gd name="connsiteY2" fmla="*/ 986829 h 2272421"/>
              <a:gd name="connsiteX3" fmla="*/ 0 w 1201630"/>
              <a:gd name="connsiteY3" fmla="*/ 2272421 h 2272421"/>
              <a:gd name="connsiteX0" fmla="*/ 201581 w 1031555"/>
              <a:gd name="connsiteY0" fmla="*/ 0 h 2272421"/>
              <a:gd name="connsiteX1" fmla="*/ 1004934 w 1031555"/>
              <a:gd name="connsiteY1" fmla="*/ 362140 h 2272421"/>
              <a:gd name="connsiteX2" fmla="*/ 761622 w 1031555"/>
              <a:gd name="connsiteY2" fmla="*/ 1437679 h 2272421"/>
              <a:gd name="connsiteX3" fmla="*/ 0 w 1031555"/>
              <a:gd name="connsiteY3" fmla="*/ 2272421 h 2272421"/>
              <a:gd name="connsiteX0" fmla="*/ 201581 w 889723"/>
              <a:gd name="connsiteY0" fmla="*/ 0 h 2272421"/>
              <a:gd name="connsiteX1" fmla="*/ 820784 w 889723"/>
              <a:gd name="connsiteY1" fmla="*/ 419290 h 2272421"/>
              <a:gd name="connsiteX2" fmla="*/ 761622 w 889723"/>
              <a:gd name="connsiteY2" fmla="*/ 1437679 h 2272421"/>
              <a:gd name="connsiteX3" fmla="*/ 0 w 889723"/>
              <a:gd name="connsiteY3" fmla="*/ 2272421 h 2272421"/>
              <a:gd name="connsiteX0" fmla="*/ 201581 w 858784"/>
              <a:gd name="connsiteY0" fmla="*/ 0 h 2272421"/>
              <a:gd name="connsiteX1" fmla="*/ 820784 w 858784"/>
              <a:gd name="connsiteY1" fmla="*/ 419290 h 2272421"/>
              <a:gd name="connsiteX2" fmla="*/ 761622 w 858784"/>
              <a:gd name="connsiteY2" fmla="*/ 1437679 h 2272421"/>
              <a:gd name="connsiteX3" fmla="*/ 0 w 858784"/>
              <a:gd name="connsiteY3" fmla="*/ 2272421 h 2272421"/>
              <a:gd name="connsiteX0" fmla="*/ 201581 w 858784"/>
              <a:gd name="connsiteY0" fmla="*/ 0 h 2272421"/>
              <a:gd name="connsiteX1" fmla="*/ 820784 w 858784"/>
              <a:gd name="connsiteY1" fmla="*/ 419290 h 2272421"/>
              <a:gd name="connsiteX2" fmla="*/ 761622 w 858784"/>
              <a:gd name="connsiteY2" fmla="*/ 1437679 h 2272421"/>
              <a:gd name="connsiteX3" fmla="*/ 0 w 858784"/>
              <a:gd name="connsiteY3" fmla="*/ 2272421 h 2272421"/>
              <a:gd name="connsiteX0" fmla="*/ 201581 w 996402"/>
              <a:gd name="connsiteY0" fmla="*/ 0 h 2272421"/>
              <a:gd name="connsiteX1" fmla="*/ 995409 w 996402"/>
              <a:gd name="connsiteY1" fmla="*/ 552640 h 2272421"/>
              <a:gd name="connsiteX2" fmla="*/ 761622 w 996402"/>
              <a:gd name="connsiteY2" fmla="*/ 1437679 h 2272421"/>
              <a:gd name="connsiteX3" fmla="*/ 0 w 996402"/>
              <a:gd name="connsiteY3" fmla="*/ 2272421 h 2272421"/>
              <a:gd name="connsiteX0" fmla="*/ 201581 w 996402"/>
              <a:gd name="connsiteY0" fmla="*/ 0 h 2272421"/>
              <a:gd name="connsiteX1" fmla="*/ 995409 w 996402"/>
              <a:gd name="connsiteY1" fmla="*/ 552640 h 2272421"/>
              <a:gd name="connsiteX2" fmla="*/ 761622 w 996402"/>
              <a:gd name="connsiteY2" fmla="*/ 1437679 h 2272421"/>
              <a:gd name="connsiteX3" fmla="*/ 0 w 996402"/>
              <a:gd name="connsiteY3" fmla="*/ 2272421 h 2272421"/>
              <a:gd name="connsiteX0" fmla="*/ 201581 w 996402"/>
              <a:gd name="connsiteY0" fmla="*/ 0 h 2272421"/>
              <a:gd name="connsiteX1" fmla="*/ 995409 w 996402"/>
              <a:gd name="connsiteY1" fmla="*/ 552640 h 2272421"/>
              <a:gd name="connsiteX2" fmla="*/ 761622 w 996402"/>
              <a:gd name="connsiteY2" fmla="*/ 1437679 h 2272421"/>
              <a:gd name="connsiteX3" fmla="*/ 0 w 996402"/>
              <a:gd name="connsiteY3" fmla="*/ 2272421 h 2272421"/>
              <a:gd name="connsiteX0" fmla="*/ 201581 w 1014597"/>
              <a:gd name="connsiteY0" fmla="*/ 0 h 2272421"/>
              <a:gd name="connsiteX1" fmla="*/ 995409 w 1014597"/>
              <a:gd name="connsiteY1" fmla="*/ 552640 h 2272421"/>
              <a:gd name="connsiteX2" fmla="*/ 761622 w 1014597"/>
              <a:gd name="connsiteY2" fmla="*/ 1437679 h 2272421"/>
              <a:gd name="connsiteX3" fmla="*/ 0 w 1014597"/>
              <a:gd name="connsiteY3" fmla="*/ 2272421 h 2272421"/>
              <a:gd name="connsiteX0" fmla="*/ 201581 w 1006735"/>
              <a:gd name="connsiteY0" fmla="*/ 0 h 2272421"/>
              <a:gd name="connsiteX1" fmla="*/ 995409 w 1006735"/>
              <a:gd name="connsiteY1" fmla="*/ 552640 h 2272421"/>
              <a:gd name="connsiteX2" fmla="*/ 761622 w 1006735"/>
              <a:gd name="connsiteY2" fmla="*/ 1437679 h 2272421"/>
              <a:gd name="connsiteX3" fmla="*/ 0 w 1006735"/>
              <a:gd name="connsiteY3" fmla="*/ 2272421 h 2272421"/>
              <a:gd name="connsiteX0" fmla="*/ 201581 w 1005681"/>
              <a:gd name="connsiteY0" fmla="*/ 0 h 2272421"/>
              <a:gd name="connsiteX1" fmla="*/ 995409 w 1005681"/>
              <a:gd name="connsiteY1" fmla="*/ 552640 h 2272421"/>
              <a:gd name="connsiteX2" fmla="*/ 761622 w 1005681"/>
              <a:gd name="connsiteY2" fmla="*/ 1437679 h 2272421"/>
              <a:gd name="connsiteX3" fmla="*/ 0 w 1005681"/>
              <a:gd name="connsiteY3" fmla="*/ 2272421 h 2272421"/>
              <a:gd name="connsiteX0" fmla="*/ 201581 w 1050551"/>
              <a:gd name="connsiteY0" fmla="*/ 0 h 2272421"/>
              <a:gd name="connsiteX1" fmla="*/ 995409 w 1050551"/>
              <a:gd name="connsiteY1" fmla="*/ 552640 h 2272421"/>
              <a:gd name="connsiteX2" fmla="*/ 872747 w 1050551"/>
              <a:gd name="connsiteY2" fmla="*/ 1463079 h 2272421"/>
              <a:gd name="connsiteX3" fmla="*/ 0 w 1050551"/>
              <a:gd name="connsiteY3" fmla="*/ 2272421 h 2272421"/>
              <a:gd name="connsiteX0" fmla="*/ 201581 w 1040423"/>
              <a:gd name="connsiteY0" fmla="*/ 0 h 2272421"/>
              <a:gd name="connsiteX1" fmla="*/ 995409 w 1040423"/>
              <a:gd name="connsiteY1" fmla="*/ 552640 h 2272421"/>
              <a:gd name="connsiteX2" fmla="*/ 872747 w 1040423"/>
              <a:gd name="connsiteY2" fmla="*/ 1463079 h 2272421"/>
              <a:gd name="connsiteX3" fmla="*/ 0 w 1040423"/>
              <a:gd name="connsiteY3" fmla="*/ 2272421 h 2272421"/>
              <a:gd name="connsiteX0" fmla="*/ 201581 w 1025250"/>
              <a:gd name="connsiteY0" fmla="*/ 0 h 2272421"/>
              <a:gd name="connsiteX1" fmla="*/ 995409 w 1025250"/>
              <a:gd name="connsiteY1" fmla="*/ 552640 h 2272421"/>
              <a:gd name="connsiteX2" fmla="*/ 872747 w 1025250"/>
              <a:gd name="connsiteY2" fmla="*/ 1463079 h 2272421"/>
              <a:gd name="connsiteX3" fmla="*/ 0 w 1025250"/>
              <a:gd name="connsiteY3" fmla="*/ 2272421 h 2272421"/>
              <a:gd name="connsiteX0" fmla="*/ 0 w 823669"/>
              <a:gd name="connsiteY0" fmla="*/ 0 h 2256546"/>
              <a:gd name="connsiteX1" fmla="*/ 793828 w 823669"/>
              <a:gd name="connsiteY1" fmla="*/ 552640 h 2256546"/>
              <a:gd name="connsiteX2" fmla="*/ 671166 w 823669"/>
              <a:gd name="connsiteY2" fmla="*/ 1463079 h 2256546"/>
              <a:gd name="connsiteX3" fmla="*/ 436594 w 823669"/>
              <a:gd name="connsiteY3" fmla="*/ 2256546 h 2256546"/>
              <a:gd name="connsiteX0" fmla="*/ 0 w 823669"/>
              <a:gd name="connsiteY0" fmla="*/ 0 h 2253371"/>
              <a:gd name="connsiteX1" fmla="*/ 793828 w 823669"/>
              <a:gd name="connsiteY1" fmla="*/ 552640 h 2253371"/>
              <a:gd name="connsiteX2" fmla="*/ 671166 w 823669"/>
              <a:gd name="connsiteY2" fmla="*/ 1463079 h 2253371"/>
              <a:gd name="connsiteX3" fmla="*/ 525494 w 823669"/>
              <a:gd name="connsiteY3" fmla="*/ 2253371 h 2253371"/>
              <a:gd name="connsiteX0" fmla="*/ 0 w 823669"/>
              <a:gd name="connsiteY0" fmla="*/ 0 h 2253371"/>
              <a:gd name="connsiteX1" fmla="*/ 793828 w 823669"/>
              <a:gd name="connsiteY1" fmla="*/ 552640 h 2253371"/>
              <a:gd name="connsiteX2" fmla="*/ 671166 w 823669"/>
              <a:gd name="connsiteY2" fmla="*/ 1463079 h 2253371"/>
              <a:gd name="connsiteX3" fmla="*/ 525494 w 823669"/>
              <a:gd name="connsiteY3" fmla="*/ 2253371 h 2253371"/>
              <a:gd name="connsiteX0" fmla="*/ 0 w 823669"/>
              <a:gd name="connsiteY0" fmla="*/ 0 h 2253371"/>
              <a:gd name="connsiteX1" fmla="*/ 793828 w 823669"/>
              <a:gd name="connsiteY1" fmla="*/ 552640 h 2253371"/>
              <a:gd name="connsiteX2" fmla="*/ 671166 w 823669"/>
              <a:gd name="connsiteY2" fmla="*/ 1463079 h 2253371"/>
              <a:gd name="connsiteX3" fmla="*/ 525494 w 823669"/>
              <a:gd name="connsiteY3" fmla="*/ 2253371 h 2253371"/>
              <a:gd name="connsiteX0" fmla="*/ 0 w 809737"/>
              <a:gd name="connsiteY0" fmla="*/ 0 h 2253371"/>
              <a:gd name="connsiteX1" fmla="*/ 793828 w 809737"/>
              <a:gd name="connsiteY1" fmla="*/ 552640 h 2253371"/>
              <a:gd name="connsiteX2" fmla="*/ 525494 w 809737"/>
              <a:gd name="connsiteY2" fmla="*/ 2253371 h 2253371"/>
              <a:gd name="connsiteX0" fmla="*/ 0 w 828087"/>
              <a:gd name="connsiteY0" fmla="*/ 0 h 2253371"/>
              <a:gd name="connsiteX1" fmla="*/ 793828 w 828087"/>
              <a:gd name="connsiteY1" fmla="*/ 552640 h 2253371"/>
              <a:gd name="connsiteX2" fmla="*/ 525494 w 828087"/>
              <a:gd name="connsiteY2" fmla="*/ 2253371 h 2253371"/>
              <a:gd name="connsiteX0" fmla="*/ 0 w 833677"/>
              <a:gd name="connsiteY0" fmla="*/ 0 h 2253371"/>
              <a:gd name="connsiteX1" fmla="*/ 793828 w 833677"/>
              <a:gd name="connsiteY1" fmla="*/ 552640 h 2253371"/>
              <a:gd name="connsiteX2" fmla="*/ 525494 w 833677"/>
              <a:gd name="connsiteY2" fmla="*/ 2253371 h 2253371"/>
              <a:gd name="connsiteX0" fmla="*/ 0 w 837105"/>
              <a:gd name="connsiteY0" fmla="*/ 0 h 2253371"/>
              <a:gd name="connsiteX1" fmla="*/ 793828 w 837105"/>
              <a:gd name="connsiteY1" fmla="*/ 552640 h 2253371"/>
              <a:gd name="connsiteX2" fmla="*/ 525494 w 837105"/>
              <a:gd name="connsiteY2" fmla="*/ 2253371 h 2253371"/>
              <a:gd name="connsiteX0" fmla="*/ 352045 w 1161655"/>
              <a:gd name="connsiteY0" fmla="*/ 0 h 2896947"/>
              <a:gd name="connsiteX1" fmla="*/ 1145873 w 1161655"/>
              <a:gd name="connsiteY1" fmla="*/ 552640 h 2896947"/>
              <a:gd name="connsiteX2" fmla="*/ 0 w 1161655"/>
              <a:gd name="connsiteY2" fmla="*/ 2896946 h 2896947"/>
              <a:gd name="connsiteX0" fmla="*/ 352045 w 1163113"/>
              <a:gd name="connsiteY0" fmla="*/ 0 h 2896945"/>
              <a:gd name="connsiteX1" fmla="*/ 1145873 w 1163113"/>
              <a:gd name="connsiteY1" fmla="*/ 552640 h 2896945"/>
              <a:gd name="connsiteX2" fmla="*/ 0 w 1163113"/>
              <a:gd name="connsiteY2" fmla="*/ 2896946 h 2896945"/>
              <a:gd name="connsiteX0" fmla="*/ 574143 w 1382633"/>
              <a:gd name="connsiteY0" fmla="*/ 0 h 2915587"/>
              <a:gd name="connsiteX1" fmla="*/ 1367971 w 1382633"/>
              <a:gd name="connsiteY1" fmla="*/ 552640 h 2915587"/>
              <a:gd name="connsiteX2" fmla="*/ 1 w 1382633"/>
              <a:gd name="connsiteY2" fmla="*/ 2915587 h 2915587"/>
              <a:gd name="connsiteX0" fmla="*/ 574141 w 1386146"/>
              <a:gd name="connsiteY0" fmla="*/ 0 h 2915587"/>
              <a:gd name="connsiteX1" fmla="*/ 1367969 w 1386146"/>
              <a:gd name="connsiteY1" fmla="*/ 552640 h 2915587"/>
              <a:gd name="connsiteX2" fmla="*/ -1 w 1386146"/>
              <a:gd name="connsiteY2" fmla="*/ 2915587 h 2915587"/>
              <a:gd name="connsiteX0" fmla="*/ 574143 w 1318409"/>
              <a:gd name="connsiteY0" fmla="*/ 0 h 2915587"/>
              <a:gd name="connsiteX1" fmla="*/ 1299135 w 1318409"/>
              <a:gd name="connsiteY1" fmla="*/ 666708 h 2915587"/>
              <a:gd name="connsiteX2" fmla="*/ 1 w 1318409"/>
              <a:gd name="connsiteY2" fmla="*/ 2915587 h 2915587"/>
              <a:gd name="connsiteX0" fmla="*/ 574141 w 1312539"/>
              <a:gd name="connsiteY0" fmla="*/ 0 h 2915587"/>
              <a:gd name="connsiteX1" fmla="*/ 1299133 w 1312539"/>
              <a:gd name="connsiteY1" fmla="*/ 666708 h 2915587"/>
              <a:gd name="connsiteX2" fmla="*/ -1 w 1312539"/>
              <a:gd name="connsiteY2" fmla="*/ 2915587 h 2915587"/>
              <a:gd name="connsiteX0" fmla="*/ 574143 w 1312541"/>
              <a:gd name="connsiteY0" fmla="*/ 0 h 2915587"/>
              <a:gd name="connsiteX1" fmla="*/ 1299135 w 1312541"/>
              <a:gd name="connsiteY1" fmla="*/ 666708 h 2915587"/>
              <a:gd name="connsiteX2" fmla="*/ 1 w 1312541"/>
              <a:gd name="connsiteY2" fmla="*/ 2915587 h 2915587"/>
            </a:gdLst>
            <a:ahLst/>
            <a:cxnLst>
              <a:cxn ang="0">
                <a:pos x="connsiteX0" y="connsiteY0"/>
              </a:cxn>
              <a:cxn ang="0">
                <a:pos x="connsiteX1" y="connsiteY1"/>
              </a:cxn>
              <a:cxn ang="0">
                <a:pos x="connsiteX2" y="connsiteY2"/>
              </a:cxn>
            </a:cxnLst>
            <a:rect l="l" t="t" r="r" b="b"/>
            <a:pathLst>
              <a:path w="1312541" h="2915587">
                <a:moveTo>
                  <a:pt x="574143" y="0"/>
                </a:moveTo>
                <a:cubicBezTo>
                  <a:pt x="880334" y="149634"/>
                  <a:pt x="1119168" y="351892"/>
                  <a:pt x="1299135" y="666708"/>
                </a:cubicBezTo>
                <a:cubicBezTo>
                  <a:pt x="1437512" y="1032972"/>
                  <a:pt x="469900" y="2507644"/>
                  <a:pt x="1" y="2915587"/>
                </a:cubicBezTo>
              </a:path>
            </a:pathLst>
          </a:custGeom>
          <a:noFill/>
          <a:ln w="25400">
            <a:solidFill>
              <a:srgbClr val="66CCFF"/>
            </a:solidFill>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フリーフォーム: 図形 179">
            <a:extLst>
              <a:ext uri="{FF2B5EF4-FFF2-40B4-BE49-F238E27FC236}">
                <a16:creationId xmlns:a16="http://schemas.microsoft.com/office/drawing/2014/main" id="{35B13663-7B8E-4C8A-8C58-CD2119AC0EEE}"/>
              </a:ext>
            </a:extLst>
          </p:cNvPr>
          <p:cNvSpPr/>
          <p:nvPr/>
        </p:nvSpPr>
        <p:spPr>
          <a:xfrm rot="20640000">
            <a:off x="7778903" y="2686726"/>
            <a:ext cx="844639" cy="1788335"/>
          </a:xfrm>
          <a:custGeom>
            <a:avLst/>
            <a:gdLst>
              <a:gd name="connsiteX0" fmla="*/ 0 w 1557196"/>
              <a:gd name="connsiteY0" fmla="*/ 36214 h 498055"/>
              <a:gd name="connsiteX1" fmla="*/ 1204111 w 1557196"/>
              <a:gd name="connsiteY1" fmla="*/ 497941 h 498055"/>
              <a:gd name="connsiteX2" fmla="*/ 1557196 w 1557196"/>
              <a:gd name="connsiteY2" fmla="*/ 0 h 498055"/>
              <a:gd name="connsiteX0" fmla="*/ 0 w 1557196"/>
              <a:gd name="connsiteY0" fmla="*/ 36214 h 455218"/>
              <a:gd name="connsiteX1" fmla="*/ 1137436 w 1557196"/>
              <a:gd name="connsiteY1" fmla="*/ 455079 h 455218"/>
              <a:gd name="connsiteX2" fmla="*/ 1557196 w 1557196"/>
              <a:gd name="connsiteY2" fmla="*/ 0 h 455218"/>
              <a:gd name="connsiteX0" fmla="*/ 0 w 1583389"/>
              <a:gd name="connsiteY0" fmla="*/ 17164 h 436168"/>
              <a:gd name="connsiteX1" fmla="*/ 1137436 w 1583389"/>
              <a:gd name="connsiteY1" fmla="*/ 436029 h 436168"/>
              <a:gd name="connsiteX2" fmla="*/ 1583389 w 1583389"/>
              <a:gd name="connsiteY2" fmla="*/ 0 h 436168"/>
              <a:gd name="connsiteX0" fmla="*/ 0 w 1583389"/>
              <a:gd name="connsiteY0" fmla="*/ 17164 h 436168"/>
              <a:gd name="connsiteX1" fmla="*/ 1137436 w 1583389"/>
              <a:gd name="connsiteY1" fmla="*/ 436029 h 436168"/>
              <a:gd name="connsiteX2" fmla="*/ 1583389 w 1583389"/>
              <a:gd name="connsiteY2" fmla="*/ 0 h 436168"/>
              <a:gd name="connsiteX0" fmla="*/ 0 w 1583389"/>
              <a:gd name="connsiteY0" fmla="*/ 17164 h 436168"/>
              <a:gd name="connsiteX1" fmla="*/ 1137436 w 1583389"/>
              <a:gd name="connsiteY1" fmla="*/ 436029 h 436168"/>
              <a:gd name="connsiteX2" fmla="*/ 1583389 w 1583389"/>
              <a:gd name="connsiteY2" fmla="*/ 0 h 436168"/>
              <a:gd name="connsiteX0" fmla="*/ 0 w 1583389"/>
              <a:gd name="connsiteY0" fmla="*/ 17164 h 436029"/>
              <a:gd name="connsiteX1" fmla="*/ 1137436 w 1583389"/>
              <a:gd name="connsiteY1" fmla="*/ 436029 h 436029"/>
              <a:gd name="connsiteX2" fmla="*/ 1583389 w 1583389"/>
              <a:gd name="connsiteY2" fmla="*/ 0 h 436029"/>
              <a:gd name="connsiteX0" fmla="*/ 0 w 1583389"/>
              <a:gd name="connsiteY0" fmla="*/ 17164 h 436029"/>
              <a:gd name="connsiteX1" fmla="*/ 1137436 w 1583389"/>
              <a:gd name="connsiteY1" fmla="*/ 436029 h 436029"/>
              <a:gd name="connsiteX2" fmla="*/ 1583389 w 1583389"/>
              <a:gd name="connsiteY2" fmla="*/ 0 h 436029"/>
              <a:gd name="connsiteX0" fmla="*/ 0 w 1583389"/>
              <a:gd name="connsiteY0" fmla="*/ 17164 h 283629"/>
              <a:gd name="connsiteX1" fmla="*/ 1009606 w 1583389"/>
              <a:gd name="connsiteY1" fmla="*/ 283629 h 283629"/>
              <a:gd name="connsiteX2" fmla="*/ 1583389 w 1583389"/>
              <a:gd name="connsiteY2" fmla="*/ 0 h 283629"/>
              <a:gd name="connsiteX0" fmla="*/ 0 w 1583389"/>
              <a:gd name="connsiteY0" fmla="*/ 17164 h 283629"/>
              <a:gd name="connsiteX1" fmla="*/ 1009606 w 1583389"/>
              <a:gd name="connsiteY1" fmla="*/ 283629 h 283629"/>
              <a:gd name="connsiteX2" fmla="*/ 1583389 w 1583389"/>
              <a:gd name="connsiteY2" fmla="*/ 0 h 283629"/>
              <a:gd name="connsiteX0" fmla="*/ 0 w 1583389"/>
              <a:gd name="connsiteY0" fmla="*/ 17164 h 283629"/>
              <a:gd name="connsiteX1" fmla="*/ 1009606 w 1583389"/>
              <a:gd name="connsiteY1" fmla="*/ 283629 h 283629"/>
              <a:gd name="connsiteX2" fmla="*/ 1583389 w 1583389"/>
              <a:gd name="connsiteY2" fmla="*/ 0 h 283629"/>
              <a:gd name="connsiteX0" fmla="*/ 0 w 1583389"/>
              <a:gd name="connsiteY0" fmla="*/ 17164 h 642477"/>
              <a:gd name="connsiteX1" fmla="*/ 1170560 w 1583389"/>
              <a:gd name="connsiteY1" fmla="*/ 642478 h 642477"/>
              <a:gd name="connsiteX2" fmla="*/ 1583389 w 1583389"/>
              <a:gd name="connsiteY2" fmla="*/ 0 h 642477"/>
              <a:gd name="connsiteX0" fmla="*/ 0 w 1885541"/>
              <a:gd name="connsiteY0" fmla="*/ 0 h 2426093"/>
              <a:gd name="connsiteX1" fmla="*/ 1170560 w 1885541"/>
              <a:gd name="connsiteY1" fmla="*/ 625314 h 2426093"/>
              <a:gd name="connsiteX2" fmla="*/ 1885541 w 1885541"/>
              <a:gd name="connsiteY2" fmla="*/ 2405805 h 2426093"/>
              <a:gd name="connsiteX0" fmla="*/ 0 w 1885541"/>
              <a:gd name="connsiteY0" fmla="*/ 0 h 2426093"/>
              <a:gd name="connsiteX1" fmla="*/ 1170560 w 1885541"/>
              <a:gd name="connsiteY1" fmla="*/ 625314 h 2426093"/>
              <a:gd name="connsiteX2" fmla="*/ 1885541 w 1885541"/>
              <a:gd name="connsiteY2" fmla="*/ 2405805 h 2426093"/>
              <a:gd name="connsiteX0" fmla="*/ 0 w 1885541"/>
              <a:gd name="connsiteY0" fmla="*/ 0 h 2431188"/>
              <a:gd name="connsiteX1" fmla="*/ 1170560 w 1885541"/>
              <a:gd name="connsiteY1" fmla="*/ 625314 h 2431188"/>
              <a:gd name="connsiteX2" fmla="*/ 1885541 w 1885541"/>
              <a:gd name="connsiteY2" fmla="*/ 2405805 h 2431188"/>
              <a:gd name="connsiteX0" fmla="*/ 0 w 1885541"/>
              <a:gd name="connsiteY0" fmla="*/ 0 h 2431186"/>
              <a:gd name="connsiteX1" fmla="*/ 1170560 w 1885541"/>
              <a:gd name="connsiteY1" fmla="*/ 625314 h 2431186"/>
              <a:gd name="connsiteX2" fmla="*/ 1885541 w 1885541"/>
              <a:gd name="connsiteY2" fmla="*/ 2405805 h 2431186"/>
              <a:gd name="connsiteX0" fmla="*/ 0 w 1885541"/>
              <a:gd name="connsiteY0" fmla="*/ 0 h 2436204"/>
              <a:gd name="connsiteX1" fmla="*/ 1384238 w 1885541"/>
              <a:gd name="connsiteY1" fmla="*/ 917258 h 2436204"/>
              <a:gd name="connsiteX2" fmla="*/ 1885541 w 1885541"/>
              <a:gd name="connsiteY2" fmla="*/ 2405805 h 2436204"/>
              <a:gd name="connsiteX0" fmla="*/ 0 w 1885541"/>
              <a:gd name="connsiteY0" fmla="*/ 0 h 2405805"/>
              <a:gd name="connsiteX1" fmla="*/ 1384238 w 1885541"/>
              <a:gd name="connsiteY1" fmla="*/ 917258 h 2405805"/>
              <a:gd name="connsiteX2" fmla="*/ 1885541 w 1885541"/>
              <a:gd name="connsiteY2" fmla="*/ 2405805 h 2405805"/>
              <a:gd name="connsiteX0" fmla="*/ 0 w 2265426"/>
              <a:gd name="connsiteY0" fmla="*/ 0 h 3519184"/>
              <a:gd name="connsiteX1" fmla="*/ 1384238 w 2265426"/>
              <a:gd name="connsiteY1" fmla="*/ 917258 h 3519184"/>
              <a:gd name="connsiteX2" fmla="*/ 2265426 w 2265426"/>
              <a:gd name="connsiteY2" fmla="*/ 3519183 h 3519184"/>
              <a:gd name="connsiteX0" fmla="*/ 0 w 2265426"/>
              <a:gd name="connsiteY0" fmla="*/ 0 h 3519182"/>
              <a:gd name="connsiteX1" fmla="*/ 1384238 w 2265426"/>
              <a:gd name="connsiteY1" fmla="*/ 917258 h 3519182"/>
              <a:gd name="connsiteX2" fmla="*/ 2265426 w 2265426"/>
              <a:gd name="connsiteY2" fmla="*/ 3519183 h 3519182"/>
              <a:gd name="connsiteX0" fmla="*/ 0 w 2265426"/>
              <a:gd name="connsiteY0" fmla="*/ 0 h 3519184"/>
              <a:gd name="connsiteX1" fmla="*/ 1384238 w 2265426"/>
              <a:gd name="connsiteY1" fmla="*/ 917258 h 3519184"/>
              <a:gd name="connsiteX2" fmla="*/ 2265426 w 2265426"/>
              <a:gd name="connsiteY2" fmla="*/ 3519183 h 3519184"/>
            </a:gdLst>
            <a:ahLst/>
            <a:cxnLst>
              <a:cxn ang="0">
                <a:pos x="connsiteX0" y="connsiteY0"/>
              </a:cxn>
              <a:cxn ang="0">
                <a:pos x="connsiteX1" y="connsiteY1"/>
              </a:cxn>
              <a:cxn ang="0">
                <a:pos x="connsiteX2" y="connsiteY2"/>
              </a:cxn>
            </a:cxnLst>
            <a:rect l="l" t="t" r="r" b="b"/>
            <a:pathLst>
              <a:path w="2265426" h="3519184">
                <a:moveTo>
                  <a:pt x="0" y="0"/>
                </a:moveTo>
                <a:cubicBezTo>
                  <a:pt x="674880" y="266038"/>
                  <a:pt x="920054" y="371004"/>
                  <a:pt x="1384238" y="917258"/>
                </a:cubicBezTo>
                <a:cubicBezTo>
                  <a:pt x="1848422" y="1463512"/>
                  <a:pt x="2209678" y="3174925"/>
                  <a:pt x="2265426" y="3519183"/>
                </a:cubicBezTo>
              </a:path>
            </a:pathLst>
          </a:custGeom>
          <a:noFill/>
          <a:ln w="25400">
            <a:solidFill>
              <a:srgbClr val="66CCFF"/>
            </a:solidFill>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1" name="直線コネクタ 180">
            <a:extLst>
              <a:ext uri="{FF2B5EF4-FFF2-40B4-BE49-F238E27FC236}">
                <a16:creationId xmlns:a16="http://schemas.microsoft.com/office/drawing/2014/main" id="{CEA02227-99B5-4697-B4ED-CED69B97DBBC}"/>
              </a:ext>
            </a:extLst>
          </p:cNvPr>
          <p:cNvCxnSpPr>
            <a:cxnSpLocks/>
          </p:cNvCxnSpPr>
          <p:nvPr/>
        </p:nvCxnSpPr>
        <p:spPr>
          <a:xfrm rot="20640000">
            <a:off x="4046510" y="3563206"/>
            <a:ext cx="702000" cy="0"/>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a:extLst>
              <a:ext uri="{FF2B5EF4-FFF2-40B4-BE49-F238E27FC236}">
                <a16:creationId xmlns:a16="http://schemas.microsoft.com/office/drawing/2014/main" id="{E8B343AE-7C2F-4DE9-9793-440975549DC2}"/>
              </a:ext>
            </a:extLst>
          </p:cNvPr>
          <p:cNvCxnSpPr>
            <a:cxnSpLocks/>
          </p:cNvCxnSpPr>
          <p:nvPr/>
        </p:nvCxnSpPr>
        <p:spPr>
          <a:xfrm rot="20640000" flipV="1">
            <a:off x="4717502" y="3310558"/>
            <a:ext cx="144801" cy="127450"/>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3" name="直線コネクタ 182">
            <a:extLst>
              <a:ext uri="{FF2B5EF4-FFF2-40B4-BE49-F238E27FC236}">
                <a16:creationId xmlns:a16="http://schemas.microsoft.com/office/drawing/2014/main" id="{0EBF3B36-35F3-4150-8DCB-0403F1DC168D}"/>
              </a:ext>
            </a:extLst>
          </p:cNvPr>
          <p:cNvCxnSpPr>
            <a:cxnSpLocks/>
          </p:cNvCxnSpPr>
          <p:nvPr/>
        </p:nvCxnSpPr>
        <p:spPr>
          <a:xfrm rot="20640000">
            <a:off x="4839862" y="3259372"/>
            <a:ext cx="218238" cy="0"/>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4" name="直線コネクタ 183">
            <a:extLst>
              <a:ext uri="{FF2B5EF4-FFF2-40B4-BE49-F238E27FC236}">
                <a16:creationId xmlns:a16="http://schemas.microsoft.com/office/drawing/2014/main" id="{938FB5B9-A284-43C9-A0C3-D617D06DB312}"/>
              </a:ext>
            </a:extLst>
          </p:cNvPr>
          <p:cNvCxnSpPr>
            <a:cxnSpLocks/>
          </p:cNvCxnSpPr>
          <p:nvPr/>
        </p:nvCxnSpPr>
        <p:spPr>
          <a:xfrm flipV="1">
            <a:off x="5052845" y="2408734"/>
            <a:ext cx="522234" cy="818825"/>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5" name="直線コネクタ 184">
            <a:extLst>
              <a:ext uri="{FF2B5EF4-FFF2-40B4-BE49-F238E27FC236}">
                <a16:creationId xmlns:a16="http://schemas.microsoft.com/office/drawing/2014/main" id="{7E63066F-7D92-4D88-9149-67D3B485BC5A}"/>
              </a:ext>
            </a:extLst>
          </p:cNvPr>
          <p:cNvCxnSpPr>
            <a:cxnSpLocks/>
          </p:cNvCxnSpPr>
          <p:nvPr/>
        </p:nvCxnSpPr>
        <p:spPr>
          <a:xfrm rot="20640000" flipV="1">
            <a:off x="5558076" y="2259476"/>
            <a:ext cx="422720" cy="87997"/>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6" name="テキスト ボックス 185">
            <a:extLst>
              <a:ext uri="{FF2B5EF4-FFF2-40B4-BE49-F238E27FC236}">
                <a16:creationId xmlns:a16="http://schemas.microsoft.com/office/drawing/2014/main" id="{02527C2A-600D-4FC8-81B9-D848438324AA}"/>
              </a:ext>
            </a:extLst>
          </p:cNvPr>
          <p:cNvSpPr txBox="1"/>
          <p:nvPr/>
        </p:nvSpPr>
        <p:spPr>
          <a:xfrm rot="21600000">
            <a:off x="5104870" y="3159317"/>
            <a:ext cx="436476" cy="92333"/>
          </a:xfrm>
          <a:prstGeom prst="rect">
            <a:avLst/>
          </a:prstGeom>
          <a:noFill/>
        </p:spPr>
        <p:txBody>
          <a:bodyPr wrap="square" lIns="0" tIns="0" rIns="0" bIns="0" rtlCol="0">
            <a:spAutoFit/>
          </a:bodyPr>
          <a:lstStyle/>
          <a:p>
            <a:pPr algn="ctr"/>
            <a:r>
              <a:rPr kumimoji="1" lang="ja-JP" altLang="en-US" sz="600" dirty="0">
                <a:effectLst>
                  <a:glow rad="76200">
                    <a:schemeClr val="bg1"/>
                  </a:glow>
                </a:effectLst>
                <a:latin typeface="BIZ UDPゴシック" panose="020B0400000000000000" pitchFamily="50" charset="-128"/>
                <a:ea typeface="BIZ UDPゴシック" panose="020B0400000000000000" pitchFamily="50" charset="-128"/>
              </a:rPr>
              <a:t>川之江</a:t>
            </a:r>
            <a:r>
              <a:rPr kumimoji="1" lang="en-US" altLang="ja-JP" sz="600" dirty="0">
                <a:effectLst>
                  <a:glow rad="76200">
                    <a:schemeClr val="bg1"/>
                  </a:glow>
                </a:effectLst>
                <a:latin typeface="BIZ UDPゴシック" panose="020B0400000000000000" pitchFamily="50" charset="-128"/>
                <a:ea typeface="BIZ UDPゴシック" panose="020B0400000000000000" pitchFamily="50" charset="-128"/>
              </a:rPr>
              <a:t>JCT</a:t>
            </a:r>
            <a:endParaRPr kumimoji="1" lang="ja-JP" altLang="en-US" sz="600" dirty="0">
              <a:effectLst>
                <a:glow rad="76200">
                  <a:schemeClr val="bg1"/>
                </a:glow>
              </a:effectLst>
              <a:latin typeface="BIZ UDPゴシック" panose="020B0400000000000000" pitchFamily="50" charset="-128"/>
              <a:ea typeface="BIZ UDPゴシック" panose="020B0400000000000000" pitchFamily="50" charset="-128"/>
            </a:endParaRPr>
          </a:p>
        </p:txBody>
      </p:sp>
      <p:cxnSp>
        <p:nvCxnSpPr>
          <p:cNvPr id="187" name="直線コネクタ 186">
            <a:extLst>
              <a:ext uri="{FF2B5EF4-FFF2-40B4-BE49-F238E27FC236}">
                <a16:creationId xmlns:a16="http://schemas.microsoft.com/office/drawing/2014/main" id="{ABFCB268-8BBB-4F9F-8DBA-0F134C5D7CDD}"/>
              </a:ext>
            </a:extLst>
          </p:cNvPr>
          <p:cNvCxnSpPr>
            <a:cxnSpLocks/>
          </p:cNvCxnSpPr>
          <p:nvPr/>
        </p:nvCxnSpPr>
        <p:spPr>
          <a:xfrm rot="20640000">
            <a:off x="6024407" y="2063371"/>
            <a:ext cx="936000" cy="612000"/>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8" name="直線コネクタ 187">
            <a:extLst>
              <a:ext uri="{FF2B5EF4-FFF2-40B4-BE49-F238E27FC236}">
                <a16:creationId xmlns:a16="http://schemas.microsoft.com/office/drawing/2014/main" id="{5345B062-68D1-4F79-8ECB-4E369410E079}"/>
              </a:ext>
            </a:extLst>
          </p:cNvPr>
          <p:cNvCxnSpPr>
            <a:cxnSpLocks/>
          </p:cNvCxnSpPr>
          <p:nvPr/>
        </p:nvCxnSpPr>
        <p:spPr>
          <a:xfrm>
            <a:off x="7031765" y="2537712"/>
            <a:ext cx="329090" cy="394833"/>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9" name="直線コネクタ 188">
            <a:extLst>
              <a:ext uri="{FF2B5EF4-FFF2-40B4-BE49-F238E27FC236}">
                <a16:creationId xmlns:a16="http://schemas.microsoft.com/office/drawing/2014/main" id="{6DC01CC7-4CFC-4F67-A8C1-97F6D85A433C}"/>
              </a:ext>
            </a:extLst>
          </p:cNvPr>
          <p:cNvCxnSpPr>
            <a:cxnSpLocks/>
          </p:cNvCxnSpPr>
          <p:nvPr/>
        </p:nvCxnSpPr>
        <p:spPr>
          <a:xfrm rot="20820000" flipH="1">
            <a:off x="7238842" y="2950221"/>
            <a:ext cx="154469" cy="271233"/>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0" name="直線コネクタ 189">
            <a:extLst>
              <a:ext uri="{FF2B5EF4-FFF2-40B4-BE49-F238E27FC236}">
                <a16:creationId xmlns:a16="http://schemas.microsoft.com/office/drawing/2014/main" id="{29BC1401-3407-4CC0-8CE3-DDCE45767C2A}"/>
              </a:ext>
            </a:extLst>
          </p:cNvPr>
          <p:cNvCxnSpPr>
            <a:cxnSpLocks/>
          </p:cNvCxnSpPr>
          <p:nvPr/>
        </p:nvCxnSpPr>
        <p:spPr>
          <a:xfrm rot="20400000" flipH="1">
            <a:off x="6919917" y="3304625"/>
            <a:ext cx="395758" cy="196884"/>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1" name="直線コネクタ 190">
            <a:extLst>
              <a:ext uri="{FF2B5EF4-FFF2-40B4-BE49-F238E27FC236}">
                <a16:creationId xmlns:a16="http://schemas.microsoft.com/office/drawing/2014/main" id="{2CBC4B2E-3266-46FA-AA50-B39C86DAB9F7}"/>
              </a:ext>
            </a:extLst>
          </p:cNvPr>
          <p:cNvCxnSpPr>
            <a:cxnSpLocks/>
          </p:cNvCxnSpPr>
          <p:nvPr/>
        </p:nvCxnSpPr>
        <p:spPr>
          <a:xfrm rot="21480000" flipH="1">
            <a:off x="6512750" y="3602822"/>
            <a:ext cx="465209" cy="551562"/>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2" name="直線コネクタ 191">
            <a:extLst>
              <a:ext uri="{FF2B5EF4-FFF2-40B4-BE49-F238E27FC236}">
                <a16:creationId xmlns:a16="http://schemas.microsoft.com/office/drawing/2014/main" id="{107833DB-AFEF-4A12-96CA-56AF240B9D5E}"/>
              </a:ext>
            </a:extLst>
          </p:cNvPr>
          <p:cNvCxnSpPr>
            <a:cxnSpLocks/>
          </p:cNvCxnSpPr>
          <p:nvPr/>
        </p:nvCxnSpPr>
        <p:spPr>
          <a:xfrm rot="18000000">
            <a:off x="6340694" y="4281362"/>
            <a:ext cx="219528" cy="0"/>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a:extLst>
              <a:ext uri="{FF2B5EF4-FFF2-40B4-BE49-F238E27FC236}">
                <a16:creationId xmlns:a16="http://schemas.microsoft.com/office/drawing/2014/main" id="{A8AB19E8-72A9-4944-B610-61162249BC15}"/>
              </a:ext>
            </a:extLst>
          </p:cNvPr>
          <p:cNvCxnSpPr>
            <a:cxnSpLocks/>
          </p:cNvCxnSpPr>
          <p:nvPr/>
        </p:nvCxnSpPr>
        <p:spPr>
          <a:xfrm rot="15840000">
            <a:off x="5233934" y="2847174"/>
            <a:ext cx="1006171" cy="0"/>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a:extLst>
              <a:ext uri="{FF2B5EF4-FFF2-40B4-BE49-F238E27FC236}">
                <a16:creationId xmlns:a16="http://schemas.microsoft.com/office/drawing/2014/main" id="{D7C1C787-85D9-4E4A-AF85-2F3BA7A38B6A}"/>
              </a:ext>
            </a:extLst>
          </p:cNvPr>
          <p:cNvCxnSpPr>
            <a:cxnSpLocks/>
          </p:cNvCxnSpPr>
          <p:nvPr/>
        </p:nvCxnSpPr>
        <p:spPr>
          <a:xfrm rot="15300000">
            <a:off x="5503045" y="2740271"/>
            <a:ext cx="1039100" cy="0"/>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5" name="直線コネクタ 194">
            <a:extLst>
              <a:ext uri="{FF2B5EF4-FFF2-40B4-BE49-F238E27FC236}">
                <a16:creationId xmlns:a16="http://schemas.microsoft.com/office/drawing/2014/main" id="{2D9993D2-D64F-4040-88BB-AA2329BEFFF4}"/>
              </a:ext>
            </a:extLst>
          </p:cNvPr>
          <p:cNvCxnSpPr>
            <a:cxnSpLocks/>
          </p:cNvCxnSpPr>
          <p:nvPr/>
        </p:nvCxnSpPr>
        <p:spPr>
          <a:xfrm flipV="1">
            <a:off x="5771959" y="2903250"/>
            <a:ext cx="1561844" cy="449285"/>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a:extLst>
              <a:ext uri="{FF2B5EF4-FFF2-40B4-BE49-F238E27FC236}">
                <a16:creationId xmlns:a16="http://schemas.microsoft.com/office/drawing/2014/main" id="{8803939E-5466-4360-9115-DD9B423779A5}"/>
              </a:ext>
            </a:extLst>
          </p:cNvPr>
          <p:cNvCxnSpPr>
            <a:cxnSpLocks/>
          </p:cNvCxnSpPr>
          <p:nvPr/>
        </p:nvCxnSpPr>
        <p:spPr>
          <a:xfrm rot="19800000">
            <a:off x="5086017" y="3545817"/>
            <a:ext cx="727460" cy="0"/>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a:extLst>
              <a:ext uri="{FF2B5EF4-FFF2-40B4-BE49-F238E27FC236}">
                <a16:creationId xmlns:a16="http://schemas.microsoft.com/office/drawing/2014/main" id="{03D3E561-56EF-4E2E-9BD1-3C7059BE271B}"/>
              </a:ext>
            </a:extLst>
          </p:cNvPr>
          <p:cNvCxnSpPr>
            <a:cxnSpLocks/>
          </p:cNvCxnSpPr>
          <p:nvPr/>
        </p:nvCxnSpPr>
        <p:spPr>
          <a:xfrm rot="15840000">
            <a:off x="4885853" y="4001253"/>
            <a:ext cx="550800" cy="0"/>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a:extLst>
              <a:ext uri="{FF2B5EF4-FFF2-40B4-BE49-F238E27FC236}">
                <a16:creationId xmlns:a16="http://schemas.microsoft.com/office/drawing/2014/main" id="{D92BCF0A-C3C9-4786-8B0A-DBD1CD46C05C}"/>
              </a:ext>
            </a:extLst>
          </p:cNvPr>
          <p:cNvCxnSpPr>
            <a:cxnSpLocks/>
          </p:cNvCxnSpPr>
          <p:nvPr/>
        </p:nvCxnSpPr>
        <p:spPr>
          <a:xfrm rot="21180000">
            <a:off x="3256800" y="6165225"/>
            <a:ext cx="288000" cy="0"/>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9" name="テキスト ボックス 198">
            <a:extLst>
              <a:ext uri="{FF2B5EF4-FFF2-40B4-BE49-F238E27FC236}">
                <a16:creationId xmlns:a16="http://schemas.microsoft.com/office/drawing/2014/main" id="{47BF22EB-F3A7-4F72-92C9-529BBAD3BF6B}"/>
              </a:ext>
            </a:extLst>
          </p:cNvPr>
          <p:cNvSpPr txBox="1"/>
          <p:nvPr/>
        </p:nvSpPr>
        <p:spPr>
          <a:xfrm rot="21600000">
            <a:off x="5704652" y="3301138"/>
            <a:ext cx="498830" cy="138499"/>
          </a:xfrm>
          <a:prstGeom prst="rect">
            <a:avLst/>
          </a:prstGeom>
          <a:noFill/>
        </p:spPr>
        <p:txBody>
          <a:bodyPr wrap="square" lIns="0" tIns="0" rIns="0" bIns="0" rtlCol="0">
            <a:spAutoFit/>
          </a:bodyPr>
          <a:lstStyle/>
          <a:p>
            <a:pPr algn="ctr"/>
            <a:r>
              <a:rPr kumimoji="1" lang="ja-JP" altLang="en-US" sz="900" dirty="0">
                <a:effectLst>
                  <a:glow rad="76200">
                    <a:schemeClr val="bg1"/>
                  </a:glow>
                </a:effectLst>
                <a:latin typeface="BIZ UDPゴシック" panose="020B0400000000000000" pitchFamily="50" charset="-128"/>
                <a:ea typeface="BIZ UDPゴシック" panose="020B0400000000000000" pitchFamily="50" charset="-128"/>
              </a:rPr>
              <a:t>阿波池田</a:t>
            </a:r>
          </a:p>
        </p:txBody>
      </p:sp>
      <p:cxnSp>
        <p:nvCxnSpPr>
          <p:cNvPr id="200" name="直線コネクタ 199">
            <a:extLst>
              <a:ext uri="{FF2B5EF4-FFF2-40B4-BE49-F238E27FC236}">
                <a16:creationId xmlns:a16="http://schemas.microsoft.com/office/drawing/2014/main" id="{9FB601C8-56BF-4549-8CCB-A43870532FB9}"/>
              </a:ext>
            </a:extLst>
          </p:cNvPr>
          <p:cNvCxnSpPr>
            <a:cxnSpLocks/>
          </p:cNvCxnSpPr>
          <p:nvPr/>
        </p:nvCxnSpPr>
        <p:spPr>
          <a:xfrm flipV="1">
            <a:off x="5587810" y="3323038"/>
            <a:ext cx="1608500" cy="462916"/>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1" name="直線コネクタ 200">
            <a:extLst>
              <a:ext uri="{FF2B5EF4-FFF2-40B4-BE49-F238E27FC236}">
                <a16:creationId xmlns:a16="http://schemas.microsoft.com/office/drawing/2014/main" id="{149519DD-7B7E-4AB4-A931-F1610828617D}"/>
              </a:ext>
            </a:extLst>
          </p:cNvPr>
          <p:cNvCxnSpPr>
            <a:cxnSpLocks/>
          </p:cNvCxnSpPr>
          <p:nvPr/>
        </p:nvCxnSpPr>
        <p:spPr>
          <a:xfrm rot="18480000">
            <a:off x="5078140" y="4035317"/>
            <a:ext cx="630000" cy="0"/>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2" name="直線コネクタ 201">
            <a:extLst>
              <a:ext uri="{FF2B5EF4-FFF2-40B4-BE49-F238E27FC236}">
                <a16:creationId xmlns:a16="http://schemas.microsoft.com/office/drawing/2014/main" id="{1946FBDC-2EA4-4CCF-97E4-A064EB672E91}"/>
              </a:ext>
            </a:extLst>
          </p:cNvPr>
          <p:cNvCxnSpPr>
            <a:cxnSpLocks/>
          </p:cNvCxnSpPr>
          <p:nvPr/>
        </p:nvCxnSpPr>
        <p:spPr>
          <a:xfrm rot="900000">
            <a:off x="5222879" y="4346475"/>
            <a:ext cx="864000" cy="0"/>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a:extLst>
              <a:ext uri="{FF2B5EF4-FFF2-40B4-BE49-F238E27FC236}">
                <a16:creationId xmlns:a16="http://schemas.microsoft.com/office/drawing/2014/main" id="{C745C4BC-5779-4FFB-8BB4-062AE6AA1AE7}"/>
              </a:ext>
            </a:extLst>
          </p:cNvPr>
          <p:cNvCxnSpPr>
            <a:cxnSpLocks/>
          </p:cNvCxnSpPr>
          <p:nvPr/>
        </p:nvCxnSpPr>
        <p:spPr>
          <a:xfrm rot="2160000">
            <a:off x="6081249" y="4546264"/>
            <a:ext cx="274410" cy="0"/>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4" name="直線コネクタ 203">
            <a:extLst>
              <a:ext uri="{FF2B5EF4-FFF2-40B4-BE49-F238E27FC236}">
                <a16:creationId xmlns:a16="http://schemas.microsoft.com/office/drawing/2014/main" id="{90FBB091-B2D9-44AA-A985-816CD0D4B866}"/>
              </a:ext>
            </a:extLst>
          </p:cNvPr>
          <p:cNvCxnSpPr>
            <a:cxnSpLocks/>
          </p:cNvCxnSpPr>
          <p:nvPr/>
        </p:nvCxnSpPr>
        <p:spPr>
          <a:xfrm rot="16800000">
            <a:off x="6246319" y="4514251"/>
            <a:ext cx="237822" cy="0"/>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5" name="楕円 204">
            <a:extLst>
              <a:ext uri="{FF2B5EF4-FFF2-40B4-BE49-F238E27FC236}">
                <a16:creationId xmlns:a16="http://schemas.microsoft.com/office/drawing/2014/main" id="{3D01A66F-ABAF-41C8-B760-1C66E909E7EC}"/>
              </a:ext>
            </a:extLst>
          </p:cNvPr>
          <p:cNvSpPr/>
          <p:nvPr/>
        </p:nvSpPr>
        <p:spPr>
          <a:xfrm rot="20640000">
            <a:off x="6063149" y="4433550"/>
            <a:ext cx="72000" cy="73176"/>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6" name="楕円 205">
            <a:extLst>
              <a:ext uri="{FF2B5EF4-FFF2-40B4-BE49-F238E27FC236}">
                <a16:creationId xmlns:a16="http://schemas.microsoft.com/office/drawing/2014/main" id="{DE955AAD-3947-4ABD-98B5-D060F633660B}"/>
              </a:ext>
            </a:extLst>
          </p:cNvPr>
          <p:cNvSpPr/>
          <p:nvPr/>
        </p:nvSpPr>
        <p:spPr>
          <a:xfrm rot="20640000">
            <a:off x="6358346" y="4344302"/>
            <a:ext cx="72000" cy="73176"/>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7" name="楕円 206">
            <a:extLst>
              <a:ext uri="{FF2B5EF4-FFF2-40B4-BE49-F238E27FC236}">
                <a16:creationId xmlns:a16="http://schemas.microsoft.com/office/drawing/2014/main" id="{D6D02A5D-E6DA-4470-9BA2-F5E241B71367}"/>
              </a:ext>
            </a:extLst>
          </p:cNvPr>
          <p:cNvSpPr/>
          <p:nvPr/>
        </p:nvSpPr>
        <p:spPr>
          <a:xfrm rot="20640000">
            <a:off x="6471316" y="4149682"/>
            <a:ext cx="72000" cy="73176"/>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8" name="フリーフォーム: 図形 207">
            <a:extLst>
              <a:ext uri="{FF2B5EF4-FFF2-40B4-BE49-F238E27FC236}">
                <a16:creationId xmlns:a16="http://schemas.microsoft.com/office/drawing/2014/main" id="{92C82D21-D507-46E9-A767-60E69AFB1A48}"/>
              </a:ext>
            </a:extLst>
          </p:cNvPr>
          <p:cNvSpPr/>
          <p:nvPr/>
        </p:nvSpPr>
        <p:spPr>
          <a:xfrm rot="20640000">
            <a:off x="5025239" y="4296681"/>
            <a:ext cx="2293" cy="39"/>
          </a:xfrm>
          <a:custGeom>
            <a:avLst/>
            <a:gdLst>
              <a:gd name="connsiteX0" fmla="*/ 0 w 3971"/>
              <a:gd name="connsiteY0" fmla="*/ 0 h 76"/>
              <a:gd name="connsiteX1" fmla="*/ 3762 w 3971"/>
              <a:gd name="connsiteY1" fmla="*/ 76 h 76"/>
              <a:gd name="connsiteX2" fmla="*/ 3972 w 3971"/>
              <a:gd name="connsiteY2" fmla="*/ 76 h 76"/>
              <a:gd name="connsiteX3" fmla="*/ 0 w 3971"/>
              <a:gd name="connsiteY3" fmla="*/ 0 h 76"/>
            </a:gdLst>
            <a:ahLst/>
            <a:cxnLst>
              <a:cxn ang="0">
                <a:pos x="connsiteX0" y="connsiteY0"/>
              </a:cxn>
              <a:cxn ang="0">
                <a:pos x="connsiteX1" y="connsiteY1"/>
              </a:cxn>
              <a:cxn ang="0">
                <a:pos x="connsiteX2" y="connsiteY2"/>
              </a:cxn>
              <a:cxn ang="0">
                <a:pos x="connsiteX3" y="connsiteY3"/>
              </a:cxn>
            </a:cxnLst>
            <a:rect l="l" t="t" r="r" b="b"/>
            <a:pathLst>
              <a:path w="3971" h="76">
                <a:moveTo>
                  <a:pt x="0" y="0"/>
                </a:moveTo>
                <a:lnTo>
                  <a:pt x="3762" y="76"/>
                </a:lnTo>
                <a:cubicBezTo>
                  <a:pt x="3838" y="76"/>
                  <a:pt x="3905" y="76"/>
                  <a:pt x="3972" y="76"/>
                </a:cubicBezTo>
                <a:lnTo>
                  <a:pt x="0" y="0"/>
                </a:lnTo>
                <a:close/>
              </a:path>
            </a:pathLst>
          </a:custGeom>
          <a:solidFill>
            <a:srgbClr val="4B4B4B"/>
          </a:solidFill>
          <a:ln w="9525" cap="flat">
            <a:noFill/>
            <a:prstDash val="solid"/>
            <a:miter/>
          </a:ln>
        </p:spPr>
        <p:txBody>
          <a:bodyPr rtlCol="0" anchor="ctr"/>
          <a:lstStyle/>
          <a:p>
            <a:endParaRPr lang="ja-JP" altLang="en-US"/>
          </a:p>
        </p:txBody>
      </p:sp>
      <p:grpSp>
        <p:nvGrpSpPr>
          <p:cNvPr id="210" name="グループ化 209">
            <a:extLst>
              <a:ext uri="{FF2B5EF4-FFF2-40B4-BE49-F238E27FC236}">
                <a16:creationId xmlns:a16="http://schemas.microsoft.com/office/drawing/2014/main" id="{04026BD0-7662-47C9-A836-AD128A6D490D}"/>
              </a:ext>
            </a:extLst>
          </p:cNvPr>
          <p:cNvGrpSpPr/>
          <p:nvPr/>
        </p:nvGrpSpPr>
        <p:grpSpPr>
          <a:xfrm rot="21600000">
            <a:off x="6500757" y="3083635"/>
            <a:ext cx="145733" cy="120622"/>
            <a:chOff x="14913940" y="3135781"/>
            <a:chExt cx="252417" cy="237366"/>
          </a:xfrm>
        </p:grpSpPr>
        <p:grpSp>
          <p:nvGrpSpPr>
            <p:cNvPr id="211" name="グループ化 210">
              <a:extLst>
                <a:ext uri="{FF2B5EF4-FFF2-40B4-BE49-F238E27FC236}">
                  <a16:creationId xmlns:a16="http://schemas.microsoft.com/office/drawing/2014/main" id="{531EFCE8-6766-4E73-AB8E-D096A4DBBC43}"/>
                </a:ext>
              </a:extLst>
            </p:cNvPr>
            <p:cNvGrpSpPr/>
            <p:nvPr/>
          </p:nvGrpSpPr>
          <p:grpSpPr>
            <a:xfrm>
              <a:off x="14922923" y="3135781"/>
              <a:ext cx="243434" cy="237366"/>
              <a:chOff x="14755400" y="6369837"/>
              <a:chExt cx="760767" cy="741804"/>
            </a:xfrm>
          </p:grpSpPr>
          <p:grpSp>
            <p:nvGrpSpPr>
              <p:cNvPr id="213" name="グループ化 212">
                <a:extLst>
                  <a:ext uri="{FF2B5EF4-FFF2-40B4-BE49-F238E27FC236}">
                    <a16:creationId xmlns:a16="http://schemas.microsoft.com/office/drawing/2014/main" id="{47E24B9E-8ED8-4EF5-A862-85C3E2DABC49}"/>
                  </a:ext>
                </a:extLst>
              </p:cNvPr>
              <p:cNvGrpSpPr/>
              <p:nvPr/>
            </p:nvGrpSpPr>
            <p:grpSpPr>
              <a:xfrm>
                <a:off x="14755400" y="6369837"/>
                <a:ext cx="760767" cy="741804"/>
                <a:chOff x="15635397" y="6369837"/>
                <a:chExt cx="760767" cy="741804"/>
              </a:xfrm>
            </p:grpSpPr>
            <p:sp>
              <p:nvSpPr>
                <p:cNvPr id="215" name="二等辺三角形 124">
                  <a:extLst>
                    <a:ext uri="{FF2B5EF4-FFF2-40B4-BE49-F238E27FC236}">
                      <a16:creationId xmlns:a16="http://schemas.microsoft.com/office/drawing/2014/main" id="{FB2C53AB-88AB-4D08-A924-BB206C6B3A91}"/>
                    </a:ext>
                  </a:extLst>
                </p:cNvPr>
                <p:cNvSpPr/>
                <p:nvPr/>
              </p:nvSpPr>
              <p:spPr>
                <a:xfrm flipV="1">
                  <a:off x="15656369" y="6388893"/>
                  <a:ext cx="718157" cy="708263"/>
                </a:xfrm>
                <a:custGeom>
                  <a:avLst/>
                  <a:gdLst>
                    <a:gd name="connsiteX0" fmla="*/ 0 w 709235"/>
                    <a:gd name="connsiteY0" fmla="*/ 565980 h 565980"/>
                    <a:gd name="connsiteX1" fmla="*/ 354618 w 709235"/>
                    <a:gd name="connsiteY1" fmla="*/ 0 h 565980"/>
                    <a:gd name="connsiteX2" fmla="*/ 709235 w 709235"/>
                    <a:gd name="connsiteY2" fmla="*/ 565980 h 565980"/>
                    <a:gd name="connsiteX3" fmla="*/ 0 w 709235"/>
                    <a:gd name="connsiteY3" fmla="*/ 565980 h 565980"/>
                    <a:gd name="connsiteX0" fmla="*/ 0 w 709235"/>
                    <a:gd name="connsiteY0" fmla="*/ 565980 h 565980"/>
                    <a:gd name="connsiteX1" fmla="*/ 354618 w 709235"/>
                    <a:gd name="connsiteY1" fmla="*/ 0 h 565980"/>
                    <a:gd name="connsiteX2" fmla="*/ 545813 w 709235"/>
                    <a:gd name="connsiteY2" fmla="*/ 312974 h 565980"/>
                    <a:gd name="connsiteX3" fmla="*/ 709235 w 709235"/>
                    <a:gd name="connsiteY3" fmla="*/ 565980 h 565980"/>
                    <a:gd name="connsiteX4" fmla="*/ 0 w 709235"/>
                    <a:gd name="connsiteY4" fmla="*/ 565980 h 565980"/>
                    <a:gd name="connsiteX0" fmla="*/ 0 w 709235"/>
                    <a:gd name="connsiteY0" fmla="*/ 565980 h 565980"/>
                    <a:gd name="connsiteX1" fmla="*/ 354618 w 709235"/>
                    <a:gd name="connsiteY1" fmla="*/ 0 h 565980"/>
                    <a:gd name="connsiteX2" fmla="*/ 626776 w 709235"/>
                    <a:gd name="connsiteY2" fmla="*/ 255824 h 565980"/>
                    <a:gd name="connsiteX3" fmla="*/ 709235 w 709235"/>
                    <a:gd name="connsiteY3" fmla="*/ 565980 h 565980"/>
                    <a:gd name="connsiteX4" fmla="*/ 0 w 709235"/>
                    <a:gd name="connsiteY4" fmla="*/ 565980 h 565980"/>
                    <a:gd name="connsiteX0" fmla="*/ 0 w 709235"/>
                    <a:gd name="connsiteY0" fmla="*/ 565980 h 565980"/>
                    <a:gd name="connsiteX1" fmla="*/ 354618 w 709235"/>
                    <a:gd name="connsiteY1" fmla="*/ 0 h 565980"/>
                    <a:gd name="connsiteX2" fmla="*/ 626776 w 709235"/>
                    <a:gd name="connsiteY2" fmla="*/ 255824 h 565980"/>
                    <a:gd name="connsiteX3" fmla="*/ 709235 w 709235"/>
                    <a:gd name="connsiteY3" fmla="*/ 565980 h 565980"/>
                    <a:gd name="connsiteX4" fmla="*/ 0 w 709235"/>
                    <a:gd name="connsiteY4" fmla="*/ 565980 h 565980"/>
                    <a:gd name="connsiteX0" fmla="*/ 0 w 709235"/>
                    <a:gd name="connsiteY0" fmla="*/ 565980 h 565980"/>
                    <a:gd name="connsiteX1" fmla="*/ 174338 w 709235"/>
                    <a:gd name="connsiteY1" fmla="*/ 291543 h 565980"/>
                    <a:gd name="connsiteX2" fmla="*/ 354618 w 709235"/>
                    <a:gd name="connsiteY2" fmla="*/ 0 h 565980"/>
                    <a:gd name="connsiteX3" fmla="*/ 626776 w 709235"/>
                    <a:gd name="connsiteY3" fmla="*/ 255824 h 565980"/>
                    <a:gd name="connsiteX4" fmla="*/ 709235 w 709235"/>
                    <a:gd name="connsiteY4" fmla="*/ 565980 h 565980"/>
                    <a:gd name="connsiteX5" fmla="*/ 0 w 709235"/>
                    <a:gd name="connsiteY5" fmla="*/ 565980 h 565980"/>
                    <a:gd name="connsiteX0" fmla="*/ 0 w 709235"/>
                    <a:gd name="connsiteY0" fmla="*/ 565980 h 565980"/>
                    <a:gd name="connsiteX1" fmla="*/ 95757 w 709235"/>
                    <a:gd name="connsiteY1" fmla="*/ 234393 h 565980"/>
                    <a:gd name="connsiteX2" fmla="*/ 354618 w 709235"/>
                    <a:gd name="connsiteY2" fmla="*/ 0 h 565980"/>
                    <a:gd name="connsiteX3" fmla="*/ 626776 w 709235"/>
                    <a:gd name="connsiteY3" fmla="*/ 255824 h 565980"/>
                    <a:gd name="connsiteX4" fmla="*/ 709235 w 709235"/>
                    <a:gd name="connsiteY4" fmla="*/ 565980 h 565980"/>
                    <a:gd name="connsiteX5" fmla="*/ 0 w 709235"/>
                    <a:gd name="connsiteY5" fmla="*/ 565980 h 565980"/>
                    <a:gd name="connsiteX0" fmla="*/ 0 w 709235"/>
                    <a:gd name="connsiteY0" fmla="*/ 565980 h 565980"/>
                    <a:gd name="connsiteX1" fmla="*/ 95757 w 709235"/>
                    <a:gd name="connsiteY1" fmla="*/ 234393 h 565980"/>
                    <a:gd name="connsiteX2" fmla="*/ 354618 w 709235"/>
                    <a:gd name="connsiteY2" fmla="*/ 0 h 565980"/>
                    <a:gd name="connsiteX3" fmla="*/ 626776 w 709235"/>
                    <a:gd name="connsiteY3" fmla="*/ 255824 h 565980"/>
                    <a:gd name="connsiteX4" fmla="*/ 709235 w 709235"/>
                    <a:gd name="connsiteY4" fmla="*/ 565980 h 565980"/>
                    <a:gd name="connsiteX5" fmla="*/ 352932 w 709235"/>
                    <a:gd name="connsiteY5" fmla="*/ 565387 h 565980"/>
                    <a:gd name="connsiteX6" fmla="*/ 0 w 709235"/>
                    <a:gd name="connsiteY6" fmla="*/ 565980 h 565980"/>
                    <a:gd name="connsiteX0" fmla="*/ 0 w 709235"/>
                    <a:gd name="connsiteY0" fmla="*/ 565980 h 720168"/>
                    <a:gd name="connsiteX1" fmla="*/ 95757 w 709235"/>
                    <a:gd name="connsiteY1" fmla="*/ 234393 h 720168"/>
                    <a:gd name="connsiteX2" fmla="*/ 354618 w 709235"/>
                    <a:gd name="connsiteY2" fmla="*/ 0 h 720168"/>
                    <a:gd name="connsiteX3" fmla="*/ 626776 w 709235"/>
                    <a:gd name="connsiteY3" fmla="*/ 255824 h 720168"/>
                    <a:gd name="connsiteX4" fmla="*/ 709235 w 709235"/>
                    <a:gd name="connsiteY4" fmla="*/ 565980 h 720168"/>
                    <a:gd name="connsiteX5" fmla="*/ 352932 w 709235"/>
                    <a:gd name="connsiteY5" fmla="*/ 720168 h 720168"/>
                    <a:gd name="connsiteX6" fmla="*/ 0 w 709235"/>
                    <a:gd name="connsiteY6" fmla="*/ 565980 h 720168"/>
                    <a:gd name="connsiteX0" fmla="*/ 12175 w 721410"/>
                    <a:gd name="connsiteY0" fmla="*/ 565980 h 720168"/>
                    <a:gd name="connsiteX1" fmla="*/ 107932 w 721410"/>
                    <a:gd name="connsiteY1" fmla="*/ 234393 h 720168"/>
                    <a:gd name="connsiteX2" fmla="*/ 366793 w 721410"/>
                    <a:gd name="connsiteY2" fmla="*/ 0 h 720168"/>
                    <a:gd name="connsiteX3" fmla="*/ 638951 w 721410"/>
                    <a:gd name="connsiteY3" fmla="*/ 255824 h 720168"/>
                    <a:gd name="connsiteX4" fmla="*/ 721410 w 721410"/>
                    <a:gd name="connsiteY4" fmla="*/ 565980 h 720168"/>
                    <a:gd name="connsiteX5" fmla="*/ 365107 w 721410"/>
                    <a:gd name="connsiteY5" fmla="*/ 720168 h 720168"/>
                    <a:gd name="connsiteX6" fmla="*/ 12175 w 721410"/>
                    <a:gd name="connsiteY6" fmla="*/ 565980 h 720168"/>
                    <a:gd name="connsiteX0" fmla="*/ 12175 w 721410"/>
                    <a:gd name="connsiteY0" fmla="*/ 565980 h 720168"/>
                    <a:gd name="connsiteX1" fmla="*/ 107932 w 721410"/>
                    <a:gd name="connsiteY1" fmla="*/ 234393 h 720168"/>
                    <a:gd name="connsiteX2" fmla="*/ 366793 w 721410"/>
                    <a:gd name="connsiteY2" fmla="*/ 0 h 720168"/>
                    <a:gd name="connsiteX3" fmla="*/ 638951 w 721410"/>
                    <a:gd name="connsiteY3" fmla="*/ 255824 h 720168"/>
                    <a:gd name="connsiteX4" fmla="*/ 721410 w 721410"/>
                    <a:gd name="connsiteY4" fmla="*/ 565980 h 720168"/>
                    <a:gd name="connsiteX5" fmla="*/ 365107 w 721410"/>
                    <a:gd name="connsiteY5" fmla="*/ 720168 h 720168"/>
                    <a:gd name="connsiteX6" fmla="*/ 12175 w 721410"/>
                    <a:gd name="connsiteY6" fmla="*/ 565980 h 720168"/>
                    <a:gd name="connsiteX0" fmla="*/ 12175 w 723391"/>
                    <a:gd name="connsiteY0" fmla="*/ 565980 h 720168"/>
                    <a:gd name="connsiteX1" fmla="*/ 107932 w 723391"/>
                    <a:gd name="connsiteY1" fmla="*/ 234393 h 720168"/>
                    <a:gd name="connsiteX2" fmla="*/ 366793 w 723391"/>
                    <a:gd name="connsiteY2" fmla="*/ 0 h 720168"/>
                    <a:gd name="connsiteX3" fmla="*/ 638951 w 723391"/>
                    <a:gd name="connsiteY3" fmla="*/ 255824 h 720168"/>
                    <a:gd name="connsiteX4" fmla="*/ 721410 w 723391"/>
                    <a:gd name="connsiteY4" fmla="*/ 565980 h 720168"/>
                    <a:gd name="connsiteX5" fmla="*/ 365107 w 723391"/>
                    <a:gd name="connsiteY5" fmla="*/ 720168 h 720168"/>
                    <a:gd name="connsiteX6" fmla="*/ 12175 w 723391"/>
                    <a:gd name="connsiteY6" fmla="*/ 565980 h 720168"/>
                    <a:gd name="connsiteX0" fmla="*/ 12175 w 723391"/>
                    <a:gd name="connsiteY0" fmla="*/ 565980 h 720168"/>
                    <a:gd name="connsiteX1" fmla="*/ 107932 w 723391"/>
                    <a:gd name="connsiteY1" fmla="*/ 234393 h 720168"/>
                    <a:gd name="connsiteX2" fmla="*/ 366793 w 723391"/>
                    <a:gd name="connsiteY2" fmla="*/ 0 h 720168"/>
                    <a:gd name="connsiteX3" fmla="*/ 638951 w 723391"/>
                    <a:gd name="connsiteY3" fmla="*/ 255824 h 720168"/>
                    <a:gd name="connsiteX4" fmla="*/ 721410 w 723391"/>
                    <a:gd name="connsiteY4" fmla="*/ 565980 h 720168"/>
                    <a:gd name="connsiteX5" fmla="*/ 365107 w 723391"/>
                    <a:gd name="connsiteY5" fmla="*/ 720168 h 720168"/>
                    <a:gd name="connsiteX6" fmla="*/ 12175 w 723391"/>
                    <a:gd name="connsiteY6" fmla="*/ 565980 h 720168"/>
                    <a:gd name="connsiteX0" fmla="*/ 15262 w 726478"/>
                    <a:gd name="connsiteY0" fmla="*/ 565980 h 720168"/>
                    <a:gd name="connsiteX1" fmla="*/ 111019 w 726478"/>
                    <a:gd name="connsiteY1" fmla="*/ 234393 h 720168"/>
                    <a:gd name="connsiteX2" fmla="*/ 369880 w 726478"/>
                    <a:gd name="connsiteY2" fmla="*/ 0 h 720168"/>
                    <a:gd name="connsiteX3" fmla="*/ 642038 w 726478"/>
                    <a:gd name="connsiteY3" fmla="*/ 255824 h 720168"/>
                    <a:gd name="connsiteX4" fmla="*/ 724497 w 726478"/>
                    <a:gd name="connsiteY4" fmla="*/ 565980 h 720168"/>
                    <a:gd name="connsiteX5" fmla="*/ 368194 w 726478"/>
                    <a:gd name="connsiteY5" fmla="*/ 720168 h 720168"/>
                    <a:gd name="connsiteX6" fmla="*/ 15262 w 726478"/>
                    <a:gd name="connsiteY6" fmla="*/ 565980 h 720168"/>
                    <a:gd name="connsiteX0" fmla="*/ 15262 w 726478"/>
                    <a:gd name="connsiteY0" fmla="*/ 581390 h 735578"/>
                    <a:gd name="connsiteX1" fmla="*/ 111019 w 726478"/>
                    <a:gd name="connsiteY1" fmla="*/ 249803 h 735578"/>
                    <a:gd name="connsiteX2" fmla="*/ 369880 w 726478"/>
                    <a:gd name="connsiteY2" fmla="*/ 15410 h 735578"/>
                    <a:gd name="connsiteX3" fmla="*/ 642038 w 726478"/>
                    <a:gd name="connsiteY3" fmla="*/ 271234 h 735578"/>
                    <a:gd name="connsiteX4" fmla="*/ 724497 w 726478"/>
                    <a:gd name="connsiteY4" fmla="*/ 581390 h 735578"/>
                    <a:gd name="connsiteX5" fmla="*/ 368194 w 726478"/>
                    <a:gd name="connsiteY5" fmla="*/ 735578 h 735578"/>
                    <a:gd name="connsiteX6" fmla="*/ 15262 w 726478"/>
                    <a:gd name="connsiteY6" fmla="*/ 581390 h 735578"/>
                    <a:gd name="connsiteX0" fmla="*/ 15262 w 726478"/>
                    <a:gd name="connsiteY0" fmla="*/ 565981 h 720169"/>
                    <a:gd name="connsiteX1" fmla="*/ 111019 w 726478"/>
                    <a:gd name="connsiteY1" fmla="*/ 234394 h 720169"/>
                    <a:gd name="connsiteX2" fmla="*/ 369880 w 726478"/>
                    <a:gd name="connsiteY2" fmla="*/ 1 h 720169"/>
                    <a:gd name="connsiteX3" fmla="*/ 642038 w 726478"/>
                    <a:gd name="connsiteY3" fmla="*/ 255825 h 720169"/>
                    <a:gd name="connsiteX4" fmla="*/ 724497 w 726478"/>
                    <a:gd name="connsiteY4" fmla="*/ 565981 h 720169"/>
                    <a:gd name="connsiteX5" fmla="*/ 368194 w 726478"/>
                    <a:gd name="connsiteY5" fmla="*/ 720169 h 720169"/>
                    <a:gd name="connsiteX6" fmla="*/ 15262 w 726478"/>
                    <a:gd name="connsiteY6" fmla="*/ 565981 h 720169"/>
                    <a:gd name="connsiteX0" fmla="*/ 12213 w 723429"/>
                    <a:gd name="connsiteY0" fmla="*/ 554075 h 708263"/>
                    <a:gd name="connsiteX1" fmla="*/ 107970 w 723429"/>
                    <a:gd name="connsiteY1" fmla="*/ 222488 h 708263"/>
                    <a:gd name="connsiteX2" fmla="*/ 369212 w 723429"/>
                    <a:gd name="connsiteY2" fmla="*/ 2 h 708263"/>
                    <a:gd name="connsiteX3" fmla="*/ 638989 w 723429"/>
                    <a:gd name="connsiteY3" fmla="*/ 243919 h 708263"/>
                    <a:gd name="connsiteX4" fmla="*/ 721448 w 723429"/>
                    <a:gd name="connsiteY4" fmla="*/ 554075 h 708263"/>
                    <a:gd name="connsiteX5" fmla="*/ 365145 w 723429"/>
                    <a:gd name="connsiteY5" fmla="*/ 708263 h 708263"/>
                    <a:gd name="connsiteX6" fmla="*/ 12213 w 723429"/>
                    <a:gd name="connsiteY6" fmla="*/ 554075 h 708263"/>
                    <a:gd name="connsiteX0" fmla="*/ 12213 w 723429"/>
                    <a:gd name="connsiteY0" fmla="*/ 554075 h 708263"/>
                    <a:gd name="connsiteX1" fmla="*/ 107970 w 723429"/>
                    <a:gd name="connsiteY1" fmla="*/ 222488 h 708263"/>
                    <a:gd name="connsiteX2" fmla="*/ 369212 w 723429"/>
                    <a:gd name="connsiteY2" fmla="*/ 2 h 708263"/>
                    <a:gd name="connsiteX3" fmla="*/ 638989 w 723429"/>
                    <a:gd name="connsiteY3" fmla="*/ 243919 h 708263"/>
                    <a:gd name="connsiteX4" fmla="*/ 721448 w 723429"/>
                    <a:gd name="connsiteY4" fmla="*/ 554075 h 708263"/>
                    <a:gd name="connsiteX5" fmla="*/ 365145 w 723429"/>
                    <a:gd name="connsiteY5" fmla="*/ 708263 h 708263"/>
                    <a:gd name="connsiteX6" fmla="*/ 12213 w 723429"/>
                    <a:gd name="connsiteY6" fmla="*/ 554075 h 708263"/>
                    <a:gd name="connsiteX0" fmla="*/ 12213 w 723304"/>
                    <a:gd name="connsiteY0" fmla="*/ 554075 h 708263"/>
                    <a:gd name="connsiteX1" fmla="*/ 107970 w 723304"/>
                    <a:gd name="connsiteY1" fmla="*/ 222488 h 708263"/>
                    <a:gd name="connsiteX2" fmla="*/ 369212 w 723304"/>
                    <a:gd name="connsiteY2" fmla="*/ 2 h 708263"/>
                    <a:gd name="connsiteX3" fmla="*/ 638989 w 723304"/>
                    <a:gd name="connsiteY3" fmla="*/ 243919 h 708263"/>
                    <a:gd name="connsiteX4" fmla="*/ 721448 w 723304"/>
                    <a:gd name="connsiteY4" fmla="*/ 554075 h 708263"/>
                    <a:gd name="connsiteX5" fmla="*/ 365145 w 723304"/>
                    <a:gd name="connsiteY5" fmla="*/ 708263 h 708263"/>
                    <a:gd name="connsiteX6" fmla="*/ 12213 w 723304"/>
                    <a:gd name="connsiteY6" fmla="*/ 554075 h 708263"/>
                    <a:gd name="connsiteX0" fmla="*/ 12213 w 728549"/>
                    <a:gd name="connsiteY0" fmla="*/ 554075 h 708263"/>
                    <a:gd name="connsiteX1" fmla="*/ 107970 w 728549"/>
                    <a:gd name="connsiteY1" fmla="*/ 222488 h 708263"/>
                    <a:gd name="connsiteX2" fmla="*/ 369212 w 728549"/>
                    <a:gd name="connsiteY2" fmla="*/ 2 h 708263"/>
                    <a:gd name="connsiteX3" fmla="*/ 638989 w 728549"/>
                    <a:gd name="connsiteY3" fmla="*/ 243919 h 708263"/>
                    <a:gd name="connsiteX4" fmla="*/ 721448 w 728549"/>
                    <a:gd name="connsiteY4" fmla="*/ 554075 h 708263"/>
                    <a:gd name="connsiteX5" fmla="*/ 365145 w 728549"/>
                    <a:gd name="connsiteY5" fmla="*/ 708263 h 708263"/>
                    <a:gd name="connsiteX6" fmla="*/ 12213 w 728549"/>
                    <a:gd name="connsiteY6" fmla="*/ 554075 h 708263"/>
                    <a:gd name="connsiteX0" fmla="*/ 1821 w 718157"/>
                    <a:gd name="connsiteY0" fmla="*/ 554075 h 708263"/>
                    <a:gd name="connsiteX1" fmla="*/ 97578 w 718157"/>
                    <a:gd name="connsiteY1" fmla="*/ 222488 h 708263"/>
                    <a:gd name="connsiteX2" fmla="*/ 358820 w 718157"/>
                    <a:gd name="connsiteY2" fmla="*/ 2 h 708263"/>
                    <a:gd name="connsiteX3" fmla="*/ 628597 w 718157"/>
                    <a:gd name="connsiteY3" fmla="*/ 243919 h 708263"/>
                    <a:gd name="connsiteX4" fmla="*/ 711056 w 718157"/>
                    <a:gd name="connsiteY4" fmla="*/ 554075 h 708263"/>
                    <a:gd name="connsiteX5" fmla="*/ 354753 w 718157"/>
                    <a:gd name="connsiteY5" fmla="*/ 708263 h 708263"/>
                    <a:gd name="connsiteX6" fmla="*/ 1821 w 718157"/>
                    <a:gd name="connsiteY6" fmla="*/ 554075 h 70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57" h="708263">
                      <a:moveTo>
                        <a:pt x="1821" y="554075"/>
                      </a:moveTo>
                      <a:cubicBezTo>
                        <a:pt x="-10085" y="470731"/>
                        <a:pt x="38078" y="314833"/>
                        <a:pt x="97578" y="222488"/>
                      </a:cubicBezTo>
                      <a:cubicBezTo>
                        <a:pt x="157078" y="130143"/>
                        <a:pt x="286820" y="-449"/>
                        <a:pt x="358820" y="2"/>
                      </a:cubicBezTo>
                      <a:cubicBezTo>
                        <a:pt x="430820" y="453"/>
                        <a:pt x="555604" y="127761"/>
                        <a:pt x="628597" y="243919"/>
                      </a:cubicBezTo>
                      <a:cubicBezTo>
                        <a:pt x="701590" y="360077"/>
                        <a:pt x="733575" y="426878"/>
                        <a:pt x="711056" y="554075"/>
                      </a:cubicBezTo>
                      <a:cubicBezTo>
                        <a:pt x="688537" y="681272"/>
                        <a:pt x="472959" y="708263"/>
                        <a:pt x="354753" y="708263"/>
                      </a:cubicBezTo>
                      <a:cubicBezTo>
                        <a:pt x="236547" y="708263"/>
                        <a:pt x="13727" y="637419"/>
                        <a:pt x="1821" y="5540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フリーフォーム: 図形 215">
                  <a:extLst>
                    <a:ext uri="{FF2B5EF4-FFF2-40B4-BE49-F238E27FC236}">
                      <a16:creationId xmlns:a16="http://schemas.microsoft.com/office/drawing/2014/main" id="{D008C205-12A0-4242-92EE-7868C75B224A}"/>
                    </a:ext>
                  </a:extLst>
                </p:cNvPr>
                <p:cNvSpPr/>
                <p:nvPr/>
              </p:nvSpPr>
              <p:spPr>
                <a:xfrm>
                  <a:off x="15635397" y="6369837"/>
                  <a:ext cx="760767" cy="741804"/>
                </a:xfrm>
                <a:custGeom>
                  <a:avLst/>
                  <a:gdLst>
                    <a:gd name="connsiteX0" fmla="*/ 4715609 w 4876820"/>
                    <a:gd name="connsiteY0" fmla="*/ 810968 h 4755261"/>
                    <a:gd name="connsiteX1" fmla="*/ 4397560 w 4876820"/>
                    <a:gd name="connsiteY1" fmla="*/ 453857 h 4755261"/>
                    <a:gd name="connsiteX2" fmla="*/ 3618710 w 4876820"/>
                    <a:gd name="connsiteY2" fmla="*/ 121339 h 4755261"/>
                    <a:gd name="connsiteX3" fmla="*/ 2447954 w 4876820"/>
                    <a:gd name="connsiteY3" fmla="*/ 86 h 4755261"/>
                    <a:gd name="connsiteX4" fmla="*/ 2438401 w 4876820"/>
                    <a:gd name="connsiteY4" fmla="*/ 0 h 4755261"/>
                    <a:gd name="connsiteX5" fmla="*/ 2433410 w 4876820"/>
                    <a:gd name="connsiteY5" fmla="*/ 0 h 4755261"/>
                    <a:gd name="connsiteX6" fmla="*/ 2428923 w 4876820"/>
                    <a:gd name="connsiteY6" fmla="*/ 76 h 4755261"/>
                    <a:gd name="connsiteX7" fmla="*/ 2428847 w 4876820"/>
                    <a:gd name="connsiteY7" fmla="*/ 76 h 4755261"/>
                    <a:gd name="connsiteX8" fmla="*/ 957463 w 4876820"/>
                    <a:gd name="connsiteY8" fmla="*/ 206635 h 4755261"/>
                    <a:gd name="connsiteX9" fmla="*/ 479241 w 4876820"/>
                    <a:gd name="connsiteY9" fmla="*/ 453781 h 4755261"/>
                    <a:gd name="connsiteX10" fmla="*/ 161202 w 4876820"/>
                    <a:gd name="connsiteY10" fmla="*/ 810968 h 4755261"/>
                    <a:gd name="connsiteX11" fmla="*/ 1 w 4876820"/>
                    <a:gd name="connsiteY11" fmla="*/ 1445181 h 4755261"/>
                    <a:gd name="connsiteX12" fmla="*/ 149334 w 4876820"/>
                    <a:gd name="connsiteY12" fmla="*/ 2218754 h 4755261"/>
                    <a:gd name="connsiteX13" fmla="*/ 592694 w 4876820"/>
                    <a:gd name="connsiteY13" fmla="*/ 3180274 h 4755261"/>
                    <a:gd name="connsiteX14" fmla="*/ 602171 w 4876820"/>
                    <a:gd name="connsiteY14" fmla="*/ 3196771 h 4755261"/>
                    <a:gd name="connsiteX15" fmla="*/ 602400 w 4876820"/>
                    <a:gd name="connsiteY15" fmla="*/ 3197057 h 4755261"/>
                    <a:gd name="connsiteX16" fmla="*/ 602324 w 4876820"/>
                    <a:gd name="connsiteY16" fmla="*/ 3196914 h 4755261"/>
                    <a:gd name="connsiteX17" fmla="*/ 602324 w 4876820"/>
                    <a:gd name="connsiteY17" fmla="*/ 3196914 h 4755261"/>
                    <a:gd name="connsiteX18" fmla="*/ 1516895 w 4876820"/>
                    <a:gd name="connsiteY18" fmla="*/ 4367822 h 4755261"/>
                    <a:gd name="connsiteX19" fmla="*/ 1970095 w 4876820"/>
                    <a:gd name="connsiteY19" fmla="*/ 4658373 h 4755261"/>
                    <a:gd name="connsiteX20" fmla="*/ 2438410 w 4876820"/>
                    <a:gd name="connsiteY20" fmla="*/ 4755261 h 4755261"/>
                    <a:gd name="connsiteX21" fmla="*/ 2906736 w 4876820"/>
                    <a:gd name="connsiteY21" fmla="*/ 4658373 h 4755261"/>
                    <a:gd name="connsiteX22" fmla="*/ 3584068 w 4876820"/>
                    <a:gd name="connsiteY22" fmla="*/ 4150195 h 4755261"/>
                    <a:gd name="connsiteX23" fmla="*/ 4274507 w 4876820"/>
                    <a:gd name="connsiteY23" fmla="*/ 3196914 h 4755261"/>
                    <a:gd name="connsiteX24" fmla="*/ 4273707 w 4876820"/>
                    <a:gd name="connsiteY24" fmla="*/ 3198219 h 4755261"/>
                    <a:gd name="connsiteX25" fmla="*/ 4274650 w 4876820"/>
                    <a:gd name="connsiteY25" fmla="*/ 3196695 h 4755261"/>
                    <a:gd name="connsiteX26" fmla="*/ 4284136 w 4876820"/>
                    <a:gd name="connsiteY26" fmla="*/ 3180350 h 4755261"/>
                    <a:gd name="connsiteX27" fmla="*/ 4727487 w 4876820"/>
                    <a:gd name="connsiteY27" fmla="*/ 2218763 h 4755261"/>
                    <a:gd name="connsiteX28" fmla="*/ 4876820 w 4876820"/>
                    <a:gd name="connsiteY28" fmla="*/ 1445190 h 4755261"/>
                    <a:gd name="connsiteX29" fmla="*/ 4715609 w 4876820"/>
                    <a:gd name="connsiteY29" fmla="*/ 810968 h 4755261"/>
                    <a:gd name="connsiteX30" fmla="*/ 4541454 w 4876820"/>
                    <a:gd name="connsiteY30" fmla="*/ 2154650 h 4755261"/>
                    <a:gd name="connsiteX31" fmla="*/ 4111848 w 4876820"/>
                    <a:gd name="connsiteY31" fmla="*/ 3085281 h 4755261"/>
                    <a:gd name="connsiteX32" fmla="*/ 4105914 w 4876820"/>
                    <a:gd name="connsiteY32" fmla="*/ 3095482 h 4755261"/>
                    <a:gd name="connsiteX33" fmla="*/ 4106057 w 4876820"/>
                    <a:gd name="connsiteY33" fmla="*/ 3095273 h 4755261"/>
                    <a:gd name="connsiteX34" fmla="*/ 3231433 w 4876820"/>
                    <a:gd name="connsiteY34" fmla="*/ 4218785 h 4755261"/>
                    <a:gd name="connsiteX35" fmla="*/ 2830250 w 4876820"/>
                    <a:gd name="connsiteY35" fmla="*/ 4477141 h 4755261"/>
                    <a:gd name="connsiteX36" fmla="*/ 2438410 w 4876820"/>
                    <a:gd name="connsiteY36" fmla="*/ 4558542 h 4755261"/>
                    <a:gd name="connsiteX37" fmla="*/ 2046561 w 4876820"/>
                    <a:gd name="connsiteY37" fmla="*/ 4477141 h 4755261"/>
                    <a:gd name="connsiteX38" fmla="*/ 1436942 w 4876820"/>
                    <a:gd name="connsiteY38" fmla="*/ 4016350 h 4755261"/>
                    <a:gd name="connsiteX39" fmla="*/ 770745 w 4876820"/>
                    <a:gd name="connsiteY39" fmla="*/ 3095263 h 4755261"/>
                    <a:gd name="connsiteX40" fmla="*/ 770240 w 4876820"/>
                    <a:gd name="connsiteY40" fmla="*/ 3094396 h 4755261"/>
                    <a:gd name="connsiteX41" fmla="*/ 770602 w 4876820"/>
                    <a:gd name="connsiteY41" fmla="*/ 3095054 h 4755261"/>
                    <a:gd name="connsiteX42" fmla="*/ 764953 w 4876820"/>
                    <a:gd name="connsiteY42" fmla="*/ 3085214 h 4755261"/>
                    <a:gd name="connsiteX43" fmla="*/ 335347 w 4876820"/>
                    <a:gd name="connsiteY43" fmla="*/ 2154574 h 4755261"/>
                    <a:gd name="connsiteX44" fmla="*/ 196720 w 4876820"/>
                    <a:gd name="connsiteY44" fmla="*/ 1445190 h 4755261"/>
                    <a:gd name="connsiteX45" fmla="*/ 331575 w 4876820"/>
                    <a:gd name="connsiteY45" fmla="*/ 909371 h 4755261"/>
                    <a:gd name="connsiteX46" fmla="*/ 597971 w 4876820"/>
                    <a:gd name="connsiteY46" fmla="*/ 610714 h 4755261"/>
                    <a:gd name="connsiteX47" fmla="*/ 1301859 w 4876820"/>
                    <a:gd name="connsiteY47" fmla="*/ 313134 h 4755261"/>
                    <a:gd name="connsiteX48" fmla="*/ 2432676 w 4876820"/>
                    <a:gd name="connsiteY48" fmla="*/ 196796 h 4755261"/>
                    <a:gd name="connsiteX49" fmla="*/ 2432895 w 4876820"/>
                    <a:gd name="connsiteY49" fmla="*/ 196796 h 4755261"/>
                    <a:gd name="connsiteX50" fmla="*/ 2433324 w 4876820"/>
                    <a:gd name="connsiteY50" fmla="*/ 196796 h 4755261"/>
                    <a:gd name="connsiteX51" fmla="*/ 2438391 w 4876820"/>
                    <a:gd name="connsiteY51" fmla="*/ 196720 h 4755261"/>
                    <a:gd name="connsiteX52" fmla="*/ 2442449 w 4876820"/>
                    <a:gd name="connsiteY52" fmla="*/ 196796 h 4755261"/>
                    <a:gd name="connsiteX53" fmla="*/ 2443820 w 4876820"/>
                    <a:gd name="connsiteY53" fmla="*/ 196796 h 4755261"/>
                    <a:gd name="connsiteX54" fmla="*/ 2443963 w 4876820"/>
                    <a:gd name="connsiteY54" fmla="*/ 196796 h 4755261"/>
                    <a:gd name="connsiteX55" fmla="*/ 2444106 w 4876820"/>
                    <a:gd name="connsiteY55" fmla="*/ 196796 h 4755261"/>
                    <a:gd name="connsiteX56" fmla="*/ 3854492 w 4876820"/>
                    <a:gd name="connsiteY56" fmla="*/ 392430 h 4755261"/>
                    <a:gd name="connsiteX57" fmla="*/ 4278831 w 4876820"/>
                    <a:gd name="connsiteY57" fmla="*/ 610705 h 4755261"/>
                    <a:gd name="connsiteX58" fmla="*/ 4545226 w 4876820"/>
                    <a:gd name="connsiteY58" fmla="*/ 909361 h 4755261"/>
                    <a:gd name="connsiteX59" fmla="*/ 4680081 w 4876820"/>
                    <a:gd name="connsiteY59" fmla="*/ 1445181 h 4755261"/>
                    <a:gd name="connsiteX60" fmla="*/ 4541454 w 4876820"/>
                    <a:gd name="connsiteY60" fmla="*/ 2154650 h 475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876820" h="4755261">
                      <a:moveTo>
                        <a:pt x="4715609" y="810968"/>
                      </a:moveTo>
                      <a:cubicBezTo>
                        <a:pt x="4636457" y="673789"/>
                        <a:pt x="4530319" y="554269"/>
                        <a:pt x="4397560" y="453857"/>
                      </a:cubicBezTo>
                      <a:cubicBezTo>
                        <a:pt x="4198087" y="303009"/>
                        <a:pt x="3940379" y="194843"/>
                        <a:pt x="3618710" y="121339"/>
                      </a:cubicBezTo>
                      <a:cubicBezTo>
                        <a:pt x="3296832" y="47977"/>
                        <a:pt x="2910050" y="9125"/>
                        <a:pt x="2447954" y="86"/>
                      </a:cubicBezTo>
                      <a:cubicBezTo>
                        <a:pt x="2444630" y="0"/>
                        <a:pt x="2441944" y="0"/>
                        <a:pt x="2438401" y="0"/>
                      </a:cubicBezTo>
                      <a:lnTo>
                        <a:pt x="2433410" y="0"/>
                      </a:lnTo>
                      <a:lnTo>
                        <a:pt x="2428923" y="76"/>
                      </a:lnTo>
                      <a:lnTo>
                        <a:pt x="2428847" y="76"/>
                      </a:lnTo>
                      <a:cubicBezTo>
                        <a:pt x="1812789" y="12230"/>
                        <a:pt x="1330357" y="76914"/>
                        <a:pt x="957463" y="206635"/>
                      </a:cubicBezTo>
                      <a:cubicBezTo>
                        <a:pt x="771183" y="271672"/>
                        <a:pt x="612077" y="353292"/>
                        <a:pt x="479241" y="453781"/>
                      </a:cubicBezTo>
                      <a:cubicBezTo>
                        <a:pt x="346482" y="554203"/>
                        <a:pt x="240278" y="673732"/>
                        <a:pt x="161202" y="810968"/>
                      </a:cubicBezTo>
                      <a:cubicBezTo>
                        <a:pt x="53760" y="996620"/>
                        <a:pt x="-209" y="1208608"/>
                        <a:pt x="1" y="1445181"/>
                      </a:cubicBezTo>
                      <a:cubicBezTo>
                        <a:pt x="77" y="1676772"/>
                        <a:pt x="50502" y="1932242"/>
                        <a:pt x="149334" y="2218754"/>
                      </a:cubicBezTo>
                      <a:cubicBezTo>
                        <a:pt x="248241" y="2505323"/>
                        <a:pt x="395755" y="2823305"/>
                        <a:pt x="592694" y="3180274"/>
                      </a:cubicBezTo>
                      <a:cubicBezTo>
                        <a:pt x="595732" y="3185770"/>
                        <a:pt x="598847" y="3191266"/>
                        <a:pt x="602171" y="3196771"/>
                      </a:cubicBezTo>
                      <a:cubicBezTo>
                        <a:pt x="602247" y="3196847"/>
                        <a:pt x="602324" y="3196924"/>
                        <a:pt x="602400" y="3197057"/>
                      </a:cubicBezTo>
                      <a:lnTo>
                        <a:pt x="602324" y="3196914"/>
                      </a:lnTo>
                      <a:lnTo>
                        <a:pt x="602324" y="3196914"/>
                      </a:lnTo>
                      <a:cubicBezTo>
                        <a:pt x="920878" y="3724342"/>
                        <a:pt x="1218096" y="4109818"/>
                        <a:pt x="1516895" y="4367822"/>
                      </a:cubicBezTo>
                      <a:cubicBezTo>
                        <a:pt x="1666371" y="4496676"/>
                        <a:pt x="1816561" y="4593622"/>
                        <a:pt x="1970095" y="4658373"/>
                      </a:cubicBezTo>
                      <a:cubicBezTo>
                        <a:pt x="2123399" y="4723200"/>
                        <a:pt x="2280038" y="4755318"/>
                        <a:pt x="2438410" y="4755261"/>
                      </a:cubicBezTo>
                      <a:cubicBezTo>
                        <a:pt x="2596782" y="4755328"/>
                        <a:pt x="2753421" y="4723200"/>
                        <a:pt x="2906736" y="4658373"/>
                      </a:cubicBezTo>
                      <a:cubicBezTo>
                        <a:pt x="3137021" y="4561065"/>
                        <a:pt x="3359649" y="4391978"/>
                        <a:pt x="3584068" y="4150195"/>
                      </a:cubicBezTo>
                      <a:cubicBezTo>
                        <a:pt x="3808572" y="3908108"/>
                        <a:pt x="4035610" y="3592525"/>
                        <a:pt x="4274507" y="3196914"/>
                      </a:cubicBezTo>
                      <a:lnTo>
                        <a:pt x="4273707" y="3198219"/>
                      </a:lnTo>
                      <a:lnTo>
                        <a:pt x="4274650" y="3196695"/>
                      </a:lnTo>
                      <a:cubicBezTo>
                        <a:pt x="4277697" y="3191637"/>
                        <a:pt x="4280869" y="3186208"/>
                        <a:pt x="4284136" y="3180350"/>
                      </a:cubicBezTo>
                      <a:cubicBezTo>
                        <a:pt x="4481075" y="2823305"/>
                        <a:pt x="4628589" y="2505332"/>
                        <a:pt x="4727487" y="2218763"/>
                      </a:cubicBezTo>
                      <a:cubicBezTo>
                        <a:pt x="4826318" y="1932251"/>
                        <a:pt x="4876753" y="1676857"/>
                        <a:pt x="4876820" y="1445190"/>
                      </a:cubicBezTo>
                      <a:cubicBezTo>
                        <a:pt x="4877010" y="1208608"/>
                        <a:pt x="4823042" y="996620"/>
                        <a:pt x="4715609" y="810968"/>
                      </a:cubicBezTo>
                      <a:close/>
                      <a:moveTo>
                        <a:pt x="4541454" y="2154650"/>
                      </a:moveTo>
                      <a:cubicBezTo>
                        <a:pt x="4447690" y="2426475"/>
                        <a:pt x="4304949" y="2735190"/>
                        <a:pt x="4111848" y="3085281"/>
                      </a:cubicBezTo>
                      <a:cubicBezTo>
                        <a:pt x="4110105" y="3088329"/>
                        <a:pt x="4108162" y="3091796"/>
                        <a:pt x="4105914" y="3095482"/>
                      </a:cubicBezTo>
                      <a:lnTo>
                        <a:pt x="4106057" y="3095273"/>
                      </a:lnTo>
                      <a:cubicBezTo>
                        <a:pt x="3793951" y="3612642"/>
                        <a:pt x="3505639" y="3982641"/>
                        <a:pt x="3231433" y="4218785"/>
                      </a:cubicBezTo>
                      <a:cubicBezTo>
                        <a:pt x="3094330" y="4337000"/>
                        <a:pt x="2961209" y="4421877"/>
                        <a:pt x="2830250" y="4477141"/>
                      </a:cubicBezTo>
                      <a:cubicBezTo>
                        <a:pt x="2699233" y="4532348"/>
                        <a:pt x="2570446" y="4558389"/>
                        <a:pt x="2438410" y="4558542"/>
                      </a:cubicBezTo>
                      <a:cubicBezTo>
                        <a:pt x="2306375" y="4558389"/>
                        <a:pt x="2177597" y="4532348"/>
                        <a:pt x="2046561" y="4477141"/>
                      </a:cubicBezTo>
                      <a:cubicBezTo>
                        <a:pt x="1850280" y="4394378"/>
                        <a:pt x="1648492" y="4244388"/>
                        <a:pt x="1436942" y="4016350"/>
                      </a:cubicBezTo>
                      <a:cubicBezTo>
                        <a:pt x="1225459" y="3788455"/>
                        <a:pt x="1004869" y="3483274"/>
                        <a:pt x="770745" y="3095263"/>
                      </a:cubicBezTo>
                      <a:lnTo>
                        <a:pt x="770240" y="3094396"/>
                      </a:lnTo>
                      <a:lnTo>
                        <a:pt x="770602" y="3095054"/>
                      </a:lnTo>
                      <a:cubicBezTo>
                        <a:pt x="768716" y="3091863"/>
                        <a:pt x="766763" y="3088615"/>
                        <a:pt x="764953" y="3085214"/>
                      </a:cubicBezTo>
                      <a:cubicBezTo>
                        <a:pt x="571786" y="2735190"/>
                        <a:pt x="429111" y="2426475"/>
                        <a:pt x="335347" y="2154574"/>
                      </a:cubicBezTo>
                      <a:cubicBezTo>
                        <a:pt x="241431" y="1882616"/>
                        <a:pt x="196654" y="1647920"/>
                        <a:pt x="196720" y="1445190"/>
                      </a:cubicBezTo>
                      <a:cubicBezTo>
                        <a:pt x="196930" y="1237698"/>
                        <a:pt x="242450" y="1064057"/>
                        <a:pt x="331575" y="909371"/>
                      </a:cubicBezTo>
                      <a:cubicBezTo>
                        <a:pt x="397631" y="795061"/>
                        <a:pt x="484661" y="696601"/>
                        <a:pt x="597971" y="610714"/>
                      </a:cubicBezTo>
                      <a:cubicBezTo>
                        <a:pt x="767773" y="482070"/>
                        <a:pt x="998573" y="382305"/>
                        <a:pt x="1301859" y="313134"/>
                      </a:cubicBezTo>
                      <a:cubicBezTo>
                        <a:pt x="1604925" y="243897"/>
                        <a:pt x="1979553" y="205549"/>
                        <a:pt x="2432676" y="196796"/>
                      </a:cubicBezTo>
                      <a:lnTo>
                        <a:pt x="2432895" y="196796"/>
                      </a:lnTo>
                      <a:lnTo>
                        <a:pt x="2433324" y="196796"/>
                      </a:lnTo>
                      <a:cubicBezTo>
                        <a:pt x="2434048" y="196796"/>
                        <a:pt x="2436219" y="196720"/>
                        <a:pt x="2438391" y="196720"/>
                      </a:cubicBezTo>
                      <a:lnTo>
                        <a:pt x="2442449" y="196796"/>
                      </a:lnTo>
                      <a:lnTo>
                        <a:pt x="2443820" y="196796"/>
                      </a:lnTo>
                      <a:lnTo>
                        <a:pt x="2443963" y="196796"/>
                      </a:lnTo>
                      <a:lnTo>
                        <a:pt x="2444106" y="196796"/>
                      </a:lnTo>
                      <a:cubicBezTo>
                        <a:pt x="3048296" y="208369"/>
                        <a:pt x="3512859" y="273120"/>
                        <a:pt x="3854492" y="392430"/>
                      </a:cubicBezTo>
                      <a:cubicBezTo>
                        <a:pt x="4025466" y="452047"/>
                        <a:pt x="4165531" y="524904"/>
                        <a:pt x="4278831" y="610705"/>
                      </a:cubicBezTo>
                      <a:cubicBezTo>
                        <a:pt x="4392131" y="696582"/>
                        <a:pt x="4479094" y="795052"/>
                        <a:pt x="4545226" y="909361"/>
                      </a:cubicBezTo>
                      <a:cubicBezTo>
                        <a:pt x="4634285" y="1064124"/>
                        <a:pt x="4679795" y="1237755"/>
                        <a:pt x="4680081" y="1445181"/>
                      </a:cubicBezTo>
                      <a:cubicBezTo>
                        <a:pt x="4680157" y="1647911"/>
                        <a:pt x="4635371" y="1882683"/>
                        <a:pt x="4541454" y="2154650"/>
                      </a:cubicBezTo>
                      <a:close/>
                    </a:path>
                  </a:pathLst>
                </a:custGeom>
                <a:solidFill>
                  <a:schemeClr val="accent1">
                    <a:lumMod val="50000"/>
                  </a:schemeClr>
                </a:solidFill>
                <a:ln w="9525" cap="flat">
                  <a:noFill/>
                  <a:prstDash val="solid"/>
                  <a:miter/>
                </a:ln>
              </p:spPr>
              <p:txBody>
                <a:bodyPr rtlCol="0" anchor="ctr"/>
                <a:lstStyle/>
                <a:p>
                  <a:endParaRPr lang="ja-JP" altLang="en-US"/>
                </a:p>
              </p:txBody>
            </p:sp>
          </p:grpSp>
          <p:sp>
            <p:nvSpPr>
              <p:cNvPr id="214" name="フリーフォーム: 図形 213">
                <a:extLst>
                  <a:ext uri="{FF2B5EF4-FFF2-40B4-BE49-F238E27FC236}">
                    <a16:creationId xmlns:a16="http://schemas.microsoft.com/office/drawing/2014/main" id="{00211587-DB9F-414B-932A-A4CF01A82138}"/>
                  </a:ext>
                </a:extLst>
              </p:cNvPr>
              <p:cNvSpPr/>
              <p:nvPr/>
            </p:nvSpPr>
            <p:spPr>
              <a:xfrm>
                <a:off x="14804904" y="6419969"/>
                <a:ext cx="661759" cy="641540"/>
              </a:xfrm>
              <a:custGeom>
                <a:avLst/>
                <a:gdLst>
                  <a:gd name="connsiteX0" fmla="*/ 1945199 w 3890399"/>
                  <a:gd name="connsiteY0" fmla="*/ 0 h 3771519"/>
                  <a:gd name="connsiteX1" fmla="*/ 3796478 w 3890399"/>
                  <a:gd name="connsiteY1" fmla="*/ 565128 h 3771519"/>
                  <a:gd name="connsiteX2" fmla="*/ 3360214 w 3890399"/>
                  <a:gd name="connsiteY2" fmla="*/ 2450916 h 3771519"/>
                  <a:gd name="connsiteX3" fmla="*/ 1945199 w 3890399"/>
                  <a:gd name="connsiteY3" fmla="*/ 3771519 h 3771519"/>
                  <a:gd name="connsiteX4" fmla="*/ 530194 w 3890399"/>
                  <a:gd name="connsiteY4" fmla="*/ 2450916 h 3771519"/>
                  <a:gd name="connsiteX5" fmla="*/ 93920 w 3890399"/>
                  <a:gd name="connsiteY5" fmla="*/ 565052 h 3771519"/>
                  <a:gd name="connsiteX6" fmla="*/ 1945199 w 3890399"/>
                  <a:gd name="connsiteY6" fmla="*/ 0 h 377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0399" h="3771519">
                    <a:moveTo>
                      <a:pt x="1945199" y="0"/>
                    </a:moveTo>
                    <a:cubicBezTo>
                      <a:pt x="3062567" y="21774"/>
                      <a:pt x="3601492" y="227467"/>
                      <a:pt x="3796478" y="565128"/>
                    </a:cubicBezTo>
                    <a:cubicBezTo>
                      <a:pt x="3991388" y="902713"/>
                      <a:pt x="3900082" y="1472251"/>
                      <a:pt x="3360214" y="2450916"/>
                    </a:cubicBezTo>
                    <a:cubicBezTo>
                      <a:pt x="2782647" y="3407750"/>
                      <a:pt x="2335019" y="3771519"/>
                      <a:pt x="1945199" y="3771519"/>
                    </a:cubicBezTo>
                    <a:cubicBezTo>
                      <a:pt x="1555312" y="3771519"/>
                      <a:pt x="1107752" y="3407740"/>
                      <a:pt x="530194" y="2450916"/>
                    </a:cubicBezTo>
                    <a:cubicBezTo>
                      <a:pt x="-9683" y="1472251"/>
                      <a:pt x="-100990" y="902713"/>
                      <a:pt x="93920" y="565052"/>
                    </a:cubicBezTo>
                    <a:cubicBezTo>
                      <a:pt x="288897" y="227467"/>
                      <a:pt x="827764" y="21774"/>
                      <a:pt x="1945199" y="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sp>
          <p:nvSpPr>
            <p:cNvPr id="212" name="テキスト ボックス 211">
              <a:extLst>
                <a:ext uri="{FF2B5EF4-FFF2-40B4-BE49-F238E27FC236}">
                  <a16:creationId xmlns:a16="http://schemas.microsoft.com/office/drawing/2014/main" id="{5B52ECB6-91B5-4104-89AC-FD10896FEBA1}"/>
                </a:ext>
              </a:extLst>
            </p:cNvPr>
            <p:cNvSpPr txBox="1"/>
            <p:nvPr/>
          </p:nvSpPr>
          <p:spPr>
            <a:xfrm>
              <a:off x="14913940" y="3156572"/>
              <a:ext cx="243435" cy="151414"/>
            </a:xfrm>
            <a:prstGeom prst="rect">
              <a:avLst/>
            </a:prstGeom>
            <a:noFill/>
          </p:spPr>
          <p:txBody>
            <a:bodyPr wrap="square" lIns="0" tIns="0" rIns="0" bIns="0" rtlCol="0">
              <a:spAutoFit/>
            </a:bodyPr>
            <a:lstStyle/>
            <a:p>
              <a:pPr algn="ctr"/>
              <a:r>
                <a:rPr kumimoji="1" lang="en-US" altLang="ja-JP" sz="500" b="1" dirty="0">
                  <a:solidFill>
                    <a:schemeClr val="bg1"/>
                  </a:solidFill>
                  <a:latin typeface="HGPｺﾞｼｯｸE" panose="020B0900000000000000" pitchFamily="50" charset="-128"/>
                  <a:ea typeface="HGPｺﾞｼｯｸE" panose="020B0900000000000000" pitchFamily="50" charset="-128"/>
                </a:rPr>
                <a:t>192</a:t>
              </a:r>
              <a:endParaRPr kumimoji="1" lang="ja-JP" altLang="en-US" sz="500" b="1" dirty="0">
                <a:solidFill>
                  <a:schemeClr val="bg1"/>
                </a:solidFill>
                <a:latin typeface="HGPｺﾞｼｯｸE" panose="020B0900000000000000" pitchFamily="50" charset="-128"/>
                <a:ea typeface="HGPｺﾞｼｯｸE" panose="020B0900000000000000" pitchFamily="50" charset="-128"/>
              </a:endParaRPr>
            </a:p>
          </p:txBody>
        </p:sp>
      </p:grpSp>
      <p:grpSp>
        <p:nvGrpSpPr>
          <p:cNvPr id="217" name="グループ化 216">
            <a:extLst>
              <a:ext uri="{FF2B5EF4-FFF2-40B4-BE49-F238E27FC236}">
                <a16:creationId xmlns:a16="http://schemas.microsoft.com/office/drawing/2014/main" id="{4BD2A124-EFFC-4185-9C33-D207C92EAC83}"/>
              </a:ext>
            </a:extLst>
          </p:cNvPr>
          <p:cNvGrpSpPr/>
          <p:nvPr/>
        </p:nvGrpSpPr>
        <p:grpSpPr>
          <a:xfrm rot="21600000">
            <a:off x="6602969" y="3424632"/>
            <a:ext cx="143296" cy="120622"/>
            <a:chOff x="14921403" y="3835599"/>
            <a:chExt cx="248196" cy="237366"/>
          </a:xfrm>
        </p:grpSpPr>
        <p:grpSp>
          <p:nvGrpSpPr>
            <p:cNvPr id="218" name="グループ化 217">
              <a:extLst>
                <a:ext uri="{FF2B5EF4-FFF2-40B4-BE49-F238E27FC236}">
                  <a16:creationId xmlns:a16="http://schemas.microsoft.com/office/drawing/2014/main" id="{BD8FCBF2-69BA-468D-AC70-D618B5917A93}"/>
                </a:ext>
              </a:extLst>
            </p:cNvPr>
            <p:cNvGrpSpPr/>
            <p:nvPr/>
          </p:nvGrpSpPr>
          <p:grpSpPr>
            <a:xfrm>
              <a:off x="14926165" y="3835599"/>
              <a:ext cx="243434" cy="237366"/>
              <a:chOff x="14755400" y="6369837"/>
              <a:chExt cx="760767" cy="741804"/>
            </a:xfrm>
          </p:grpSpPr>
          <p:grpSp>
            <p:nvGrpSpPr>
              <p:cNvPr id="220" name="グループ化 219">
                <a:extLst>
                  <a:ext uri="{FF2B5EF4-FFF2-40B4-BE49-F238E27FC236}">
                    <a16:creationId xmlns:a16="http://schemas.microsoft.com/office/drawing/2014/main" id="{5865A3DD-E0CF-4F51-B552-A5C34B08BDFE}"/>
                  </a:ext>
                </a:extLst>
              </p:cNvPr>
              <p:cNvGrpSpPr/>
              <p:nvPr/>
            </p:nvGrpSpPr>
            <p:grpSpPr>
              <a:xfrm>
                <a:off x="14755400" y="6369837"/>
                <a:ext cx="760767" cy="741804"/>
                <a:chOff x="15635397" y="6369837"/>
                <a:chExt cx="760767" cy="741804"/>
              </a:xfrm>
            </p:grpSpPr>
            <p:sp>
              <p:nvSpPr>
                <p:cNvPr id="222" name="二等辺三角形 124">
                  <a:extLst>
                    <a:ext uri="{FF2B5EF4-FFF2-40B4-BE49-F238E27FC236}">
                      <a16:creationId xmlns:a16="http://schemas.microsoft.com/office/drawing/2014/main" id="{1827237B-74FA-42FE-9EEA-DEC016C45586}"/>
                    </a:ext>
                  </a:extLst>
                </p:cNvPr>
                <p:cNvSpPr/>
                <p:nvPr/>
              </p:nvSpPr>
              <p:spPr>
                <a:xfrm flipV="1">
                  <a:off x="15656369" y="6388893"/>
                  <a:ext cx="718157" cy="708263"/>
                </a:xfrm>
                <a:custGeom>
                  <a:avLst/>
                  <a:gdLst>
                    <a:gd name="connsiteX0" fmla="*/ 0 w 709235"/>
                    <a:gd name="connsiteY0" fmla="*/ 565980 h 565980"/>
                    <a:gd name="connsiteX1" fmla="*/ 354618 w 709235"/>
                    <a:gd name="connsiteY1" fmla="*/ 0 h 565980"/>
                    <a:gd name="connsiteX2" fmla="*/ 709235 w 709235"/>
                    <a:gd name="connsiteY2" fmla="*/ 565980 h 565980"/>
                    <a:gd name="connsiteX3" fmla="*/ 0 w 709235"/>
                    <a:gd name="connsiteY3" fmla="*/ 565980 h 565980"/>
                    <a:gd name="connsiteX0" fmla="*/ 0 w 709235"/>
                    <a:gd name="connsiteY0" fmla="*/ 565980 h 565980"/>
                    <a:gd name="connsiteX1" fmla="*/ 354618 w 709235"/>
                    <a:gd name="connsiteY1" fmla="*/ 0 h 565980"/>
                    <a:gd name="connsiteX2" fmla="*/ 545813 w 709235"/>
                    <a:gd name="connsiteY2" fmla="*/ 312974 h 565980"/>
                    <a:gd name="connsiteX3" fmla="*/ 709235 w 709235"/>
                    <a:gd name="connsiteY3" fmla="*/ 565980 h 565980"/>
                    <a:gd name="connsiteX4" fmla="*/ 0 w 709235"/>
                    <a:gd name="connsiteY4" fmla="*/ 565980 h 565980"/>
                    <a:gd name="connsiteX0" fmla="*/ 0 w 709235"/>
                    <a:gd name="connsiteY0" fmla="*/ 565980 h 565980"/>
                    <a:gd name="connsiteX1" fmla="*/ 354618 w 709235"/>
                    <a:gd name="connsiteY1" fmla="*/ 0 h 565980"/>
                    <a:gd name="connsiteX2" fmla="*/ 626776 w 709235"/>
                    <a:gd name="connsiteY2" fmla="*/ 255824 h 565980"/>
                    <a:gd name="connsiteX3" fmla="*/ 709235 w 709235"/>
                    <a:gd name="connsiteY3" fmla="*/ 565980 h 565980"/>
                    <a:gd name="connsiteX4" fmla="*/ 0 w 709235"/>
                    <a:gd name="connsiteY4" fmla="*/ 565980 h 565980"/>
                    <a:gd name="connsiteX0" fmla="*/ 0 w 709235"/>
                    <a:gd name="connsiteY0" fmla="*/ 565980 h 565980"/>
                    <a:gd name="connsiteX1" fmla="*/ 354618 w 709235"/>
                    <a:gd name="connsiteY1" fmla="*/ 0 h 565980"/>
                    <a:gd name="connsiteX2" fmla="*/ 626776 w 709235"/>
                    <a:gd name="connsiteY2" fmla="*/ 255824 h 565980"/>
                    <a:gd name="connsiteX3" fmla="*/ 709235 w 709235"/>
                    <a:gd name="connsiteY3" fmla="*/ 565980 h 565980"/>
                    <a:gd name="connsiteX4" fmla="*/ 0 w 709235"/>
                    <a:gd name="connsiteY4" fmla="*/ 565980 h 565980"/>
                    <a:gd name="connsiteX0" fmla="*/ 0 w 709235"/>
                    <a:gd name="connsiteY0" fmla="*/ 565980 h 565980"/>
                    <a:gd name="connsiteX1" fmla="*/ 174338 w 709235"/>
                    <a:gd name="connsiteY1" fmla="*/ 291543 h 565980"/>
                    <a:gd name="connsiteX2" fmla="*/ 354618 w 709235"/>
                    <a:gd name="connsiteY2" fmla="*/ 0 h 565980"/>
                    <a:gd name="connsiteX3" fmla="*/ 626776 w 709235"/>
                    <a:gd name="connsiteY3" fmla="*/ 255824 h 565980"/>
                    <a:gd name="connsiteX4" fmla="*/ 709235 w 709235"/>
                    <a:gd name="connsiteY4" fmla="*/ 565980 h 565980"/>
                    <a:gd name="connsiteX5" fmla="*/ 0 w 709235"/>
                    <a:gd name="connsiteY5" fmla="*/ 565980 h 565980"/>
                    <a:gd name="connsiteX0" fmla="*/ 0 w 709235"/>
                    <a:gd name="connsiteY0" fmla="*/ 565980 h 565980"/>
                    <a:gd name="connsiteX1" fmla="*/ 95757 w 709235"/>
                    <a:gd name="connsiteY1" fmla="*/ 234393 h 565980"/>
                    <a:gd name="connsiteX2" fmla="*/ 354618 w 709235"/>
                    <a:gd name="connsiteY2" fmla="*/ 0 h 565980"/>
                    <a:gd name="connsiteX3" fmla="*/ 626776 w 709235"/>
                    <a:gd name="connsiteY3" fmla="*/ 255824 h 565980"/>
                    <a:gd name="connsiteX4" fmla="*/ 709235 w 709235"/>
                    <a:gd name="connsiteY4" fmla="*/ 565980 h 565980"/>
                    <a:gd name="connsiteX5" fmla="*/ 0 w 709235"/>
                    <a:gd name="connsiteY5" fmla="*/ 565980 h 565980"/>
                    <a:gd name="connsiteX0" fmla="*/ 0 w 709235"/>
                    <a:gd name="connsiteY0" fmla="*/ 565980 h 565980"/>
                    <a:gd name="connsiteX1" fmla="*/ 95757 w 709235"/>
                    <a:gd name="connsiteY1" fmla="*/ 234393 h 565980"/>
                    <a:gd name="connsiteX2" fmla="*/ 354618 w 709235"/>
                    <a:gd name="connsiteY2" fmla="*/ 0 h 565980"/>
                    <a:gd name="connsiteX3" fmla="*/ 626776 w 709235"/>
                    <a:gd name="connsiteY3" fmla="*/ 255824 h 565980"/>
                    <a:gd name="connsiteX4" fmla="*/ 709235 w 709235"/>
                    <a:gd name="connsiteY4" fmla="*/ 565980 h 565980"/>
                    <a:gd name="connsiteX5" fmla="*/ 352932 w 709235"/>
                    <a:gd name="connsiteY5" fmla="*/ 565387 h 565980"/>
                    <a:gd name="connsiteX6" fmla="*/ 0 w 709235"/>
                    <a:gd name="connsiteY6" fmla="*/ 565980 h 565980"/>
                    <a:gd name="connsiteX0" fmla="*/ 0 w 709235"/>
                    <a:gd name="connsiteY0" fmla="*/ 565980 h 720168"/>
                    <a:gd name="connsiteX1" fmla="*/ 95757 w 709235"/>
                    <a:gd name="connsiteY1" fmla="*/ 234393 h 720168"/>
                    <a:gd name="connsiteX2" fmla="*/ 354618 w 709235"/>
                    <a:gd name="connsiteY2" fmla="*/ 0 h 720168"/>
                    <a:gd name="connsiteX3" fmla="*/ 626776 w 709235"/>
                    <a:gd name="connsiteY3" fmla="*/ 255824 h 720168"/>
                    <a:gd name="connsiteX4" fmla="*/ 709235 w 709235"/>
                    <a:gd name="connsiteY4" fmla="*/ 565980 h 720168"/>
                    <a:gd name="connsiteX5" fmla="*/ 352932 w 709235"/>
                    <a:gd name="connsiteY5" fmla="*/ 720168 h 720168"/>
                    <a:gd name="connsiteX6" fmla="*/ 0 w 709235"/>
                    <a:gd name="connsiteY6" fmla="*/ 565980 h 720168"/>
                    <a:gd name="connsiteX0" fmla="*/ 12175 w 721410"/>
                    <a:gd name="connsiteY0" fmla="*/ 565980 h 720168"/>
                    <a:gd name="connsiteX1" fmla="*/ 107932 w 721410"/>
                    <a:gd name="connsiteY1" fmla="*/ 234393 h 720168"/>
                    <a:gd name="connsiteX2" fmla="*/ 366793 w 721410"/>
                    <a:gd name="connsiteY2" fmla="*/ 0 h 720168"/>
                    <a:gd name="connsiteX3" fmla="*/ 638951 w 721410"/>
                    <a:gd name="connsiteY3" fmla="*/ 255824 h 720168"/>
                    <a:gd name="connsiteX4" fmla="*/ 721410 w 721410"/>
                    <a:gd name="connsiteY4" fmla="*/ 565980 h 720168"/>
                    <a:gd name="connsiteX5" fmla="*/ 365107 w 721410"/>
                    <a:gd name="connsiteY5" fmla="*/ 720168 h 720168"/>
                    <a:gd name="connsiteX6" fmla="*/ 12175 w 721410"/>
                    <a:gd name="connsiteY6" fmla="*/ 565980 h 720168"/>
                    <a:gd name="connsiteX0" fmla="*/ 12175 w 721410"/>
                    <a:gd name="connsiteY0" fmla="*/ 565980 h 720168"/>
                    <a:gd name="connsiteX1" fmla="*/ 107932 w 721410"/>
                    <a:gd name="connsiteY1" fmla="*/ 234393 h 720168"/>
                    <a:gd name="connsiteX2" fmla="*/ 366793 w 721410"/>
                    <a:gd name="connsiteY2" fmla="*/ 0 h 720168"/>
                    <a:gd name="connsiteX3" fmla="*/ 638951 w 721410"/>
                    <a:gd name="connsiteY3" fmla="*/ 255824 h 720168"/>
                    <a:gd name="connsiteX4" fmla="*/ 721410 w 721410"/>
                    <a:gd name="connsiteY4" fmla="*/ 565980 h 720168"/>
                    <a:gd name="connsiteX5" fmla="*/ 365107 w 721410"/>
                    <a:gd name="connsiteY5" fmla="*/ 720168 h 720168"/>
                    <a:gd name="connsiteX6" fmla="*/ 12175 w 721410"/>
                    <a:gd name="connsiteY6" fmla="*/ 565980 h 720168"/>
                    <a:gd name="connsiteX0" fmla="*/ 12175 w 723391"/>
                    <a:gd name="connsiteY0" fmla="*/ 565980 h 720168"/>
                    <a:gd name="connsiteX1" fmla="*/ 107932 w 723391"/>
                    <a:gd name="connsiteY1" fmla="*/ 234393 h 720168"/>
                    <a:gd name="connsiteX2" fmla="*/ 366793 w 723391"/>
                    <a:gd name="connsiteY2" fmla="*/ 0 h 720168"/>
                    <a:gd name="connsiteX3" fmla="*/ 638951 w 723391"/>
                    <a:gd name="connsiteY3" fmla="*/ 255824 h 720168"/>
                    <a:gd name="connsiteX4" fmla="*/ 721410 w 723391"/>
                    <a:gd name="connsiteY4" fmla="*/ 565980 h 720168"/>
                    <a:gd name="connsiteX5" fmla="*/ 365107 w 723391"/>
                    <a:gd name="connsiteY5" fmla="*/ 720168 h 720168"/>
                    <a:gd name="connsiteX6" fmla="*/ 12175 w 723391"/>
                    <a:gd name="connsiteY6" fmla="*/ 565980 h 720168"/>
                    <a:gd name="connsiteX0" fmla="*/ 12175 w 723391"/>
                    <a:gd name="connsiteY0" fmla="*/ 565980 h 720168"/>
                    <a:gd name="connsiteX1" fmla="*/ 107932 w 723391"/>
                    <a:gd name="connsiteY1" fmla="*/ 234393 h 720168"/>
                    <a:gd name="connsiteX2" fmla="*/ 366793 w 723391"/>
                    <a:gd name="connsiteY2" fmla="*/ 0 h 720168"/>
                    <a:gd name="connsiteX3" fmla="*/ 638951 w 723391"/>
                    <a:gd name="connsiteY3" fmla="*/ 255824 h 720168"/>
                    <a:gd name="connsiteX4" fmla="*/ 721410 w 723391"/>
                    <a:gd name="connsiteY4" fmla="*/ 565980 h 720168"/>
                    <a:gd name="connsiteX5" fmla="*/ 365107 w 723391"/>
                    <a:gd name="connsiteY5" fmla="*/ 720168 h 720168"/>
                    <a:gd name="connsiteX6" fmla="*/ 12175 w 723391"/>
                    <a:gd name="connsiteY6" fmla="*/ 565980 h 720168"/>
                    <a:gd name="connsiteX0" fmla="*/ 15262 w 726478"/>
                    <a:gd name="connsiteY0" fmla="*/ 565980 h 720168"/>
                    <a:gd name="connsiteX1" fmla="*/ 111019 w 726478"/>
                    <a:gd name="connsiteY1" fmla="*/ 234393 h 720168"/>
                    <a:gd name="connsiteX2" fmla="*/ 369880 w 726478"/>
                    <a:gd name="connsiteY2" fmla="*/ 0 h 720168"/>
                    <a:gd name="connsiteX3" fmla="*/ 642038 w 726478"/>
                    <a:gd name="connsiteY3" fmla="*/ 255824 h 720168"/>
                    <a:gd name="connsiteX4" fmla="*/ 724497 w 726478"/>
                    <a:gd name="connsiteY4" fmla="*/ 565980 h 720168"/>
                    <a:gd name="connsiteX5" fmla="*/ 368194 w 726478"/>
                    <a:gd name="connsiteY5" fmla="*/ 720168 h 720168"/>
                    <a:gd name="connsiteX6" fmla="*/ 15262 w 726478"/>
                    <a:gd name="connsiteY6" fmla="*/ 565980 h 720168"/>
                    <a:gd name="connsiteX0" fmla="*/ 15262 w 726478"/>
                    <a:gd name="connsiteY0" fmla="*/ 581390 h 735578"/>
                    <a:gd name="connsiteX1" fmla="*/ 111019 w 726478"/>
                    <a:gd name="connsiteY1" fmla="*/ 249803 h 735578"/>
                    <a:gd name="connsiteX2" fmla="*/ 369880 w 726478"/>
                    <a:gd name="connsiteY2" fmla="*/ 15410 h 735578"/>
                    <a:gd name="connsiteX3" fmla="*/ 642038 w 726478"/>
                    <a:gd name="connsiteY3" fmla="*/ 271234 h 735578"/>
                    <a:gd name="connsiteX4" fmla="*/ 724497 w 726478"/>
                    <a:gd name="connsiteY4" fmla="*/ 581390 h 735578"/>
                    <a:gd name="connsiteX5" fmla="*/ 368194 w 726478"/>
                    <a:gd name="connsiteY5" fmla="*/ 735578 h 735578"/>
                    <a:gd name="connsiteX6" fmla="*/ 15262 w 726478"/>
                    <a:gd name="connsiteY6" fmla="*/ 581390 h 735578"/>
                    <a:gd name="connsiteX0" fmla="*/ 15262 w 726478"/>
                    <a:gd name="connsiteY0" fmla="*/ 565981 h 720169"/>
                    <a:gd name="connsiteX1" fmla="*/ 111019 w 726478"/>
                    <a:gd name="connsiteY1" fmla="*/ 234394 h 720169"/>
                    <a:gd name="connsiteX2" fmla="*/ 369880 w 726478"/>
                    <a:gd name="connsiteY2" fmla="*/ 1 h 720169"/>
                    <a:gd name="connsiteX3" fmla="*/ 642038 w 726478"/>
                    <a:gd name="connsiteY3" fmla="*/ 255825 h 720169"/>
                    <a:gd name="connsiteX4" fmla="*/ 724497 w 726478"/>
                    <a:gd name="connsiteY4" fmla="*/ 565981 h 720169"/>
                    <a:gd name="connsiteX5" fmla="*/ 368194 w 726478"/>
                    <a:gd name="connsiteY5" fmla="*/ 720169 h 720169"/>
                    <a:gd name="connsiteX6" fmla="*/ 15262 w 726478"/>
                    <a:gd name="connsiteY6" fmla="*/ 565981 h 720169"/>
                    <a:gd name="connsiteX0" fmla="*/ 12213 w 723429"/>
                    <a:gd name="connsiteY0" fmla="*/ 554075 h 708263"/>
                    <a:gd name="connsiteX1" fmla="*/ 107970 w 723429"/>
                    <a:gd name="connsiteY1" fmla="*/ 222488 h 708263"/>
                    <a:gd name="connsiteX2" fmla="*/ 369212 w 723429"/>
                    <a:gd name="connsiteY2" fmla="*/ 2 h 708263"/>
                    <a:gd name="connsiteX3" fmla="*/ 638989 w 723429"/>
                    <a:gd name="connsiteY3" fmla="*/ 243919 h 708263"/>
                    <a:gd name="connsiteX4" fmla="*/ 721448 w 723429"/>
                    <a:gd name="connsiteY4" fmla="*/ 554075 h 708263"/>
                    <a:gd name="connsiteX5" fmla="*/ 365145 w 723429"/>
                    <a:gd name="connsiteY5" fmla="*/ 708263 h 708263"/>
                    <a:gd name="connsiteX6" fmla="*/ 12213 w 723429"/>
                    <a:gd name="connsiteY6" fmla="*/ 554075 h 708263"/>
                    <a:gd name="connsiteX0" fmla="*/ 12213 w 723429"/>
                    <a:gd name="connsiteY0" fmla="*/ 554075 h 708263"/>
                    <a:gd name="connsiteX1" fmla="*/ 107970 w 723429"/>
                    <a:gd name="connsiteY1" fmla="*/ 222488 h 708263"/>
                    <a:gd name="connsiteX2" fmla="*/ 369212 w 723429"/>
                    <a:gd name="connsiteY2" fmla="*/ 2 h 708263"/>
                    <a:gd name="connsiteX3" fmla="*/ 638989 w 723429"/>
                    <a:gd name="connsiteY3" fmla="*/ 243919 h 708263"/>
                    <a:gd name="connsiteX4" fmla="*/ 721448 w 723429"/>
                    <a:gd name="connsiteY4" fmla="*/ 554075 h 708263"/>
                    <a:gd name="connsiteX5" fmla="*/ 365145 w 723429"/>
                    <a:gd name="connsiteY5" fmla="*/ 708263 h 708263"/>
                    <a:gd name="connsiteX6" fmla="*/ 12213 w 723429"/>
                    <a:gd name="connsiteY6" fmla="*/ 554075 h 708263"/>
                    <a:gd name="connsiteX0" fmla="*/ 12213 w 723304"/>
                    <a:gd name="connsiteY0" fmla="*/ 554075 h 708263"/>
                    <a:gd name="connsiteX1" fmla="*/ 107970 w 723304"/>
                    <a:gd name="connsiteY1" fmla="*/ 222488 h 708263"/>
                    <a:gd name="connsiteX2" fmla="*/ 369212 w 723304"/>
                    <a:gd name="connsiteY2" fmla="*/ 2 h 708263"/>
                    <a:gd name="connsiteX3" fmla="*/ 638989 w 723304"/>
                    <a:gd name="connsiteY3" fmla="*/ 243919 h 708263"/>
                    <a:gd name="connsiteX4" fmla="*/ 721448 w 723304"/>
                    <a:gd name="connsiteY4" fmla="*/ 554075 h 708263"/>
                    <a:gd name="connsiteX5" fmla="*/ 365145 w 723304"/>
                    <a:gd name="connsiteY5" fmla="*/ 708263 h 708263"/>
                    <a:gd name="connsiteX6" fmla="*/ 12213 w 723304"/>
                    <a:gd name="connsiteY6" fmla="*/ 554075 h 708263"/>
                    <a:gd name="connsiteX0" fmla="*/ 12213 w 728549"/>
                    <a:gd name="connsiteY0" fmla="*/ 554075 h 708263"/>
                    <a:gd name="connsiteX1" fmla="*/ 107970 w 728549"/>
                    <a:gd name="connsiteY1" fmla="*/ 222488 h 708263"/>
                    <a:gd name="connsiteX2" fmla="*/ 369212 w 728549"/>
                    <a:gd name="connsiteY2" fmla="*/ 2 h 708263"/>
                    <a:gd name="connsiteX3" fmla="*/ 638989 w 728549"/>
                    <a:gd name="connsiteY3" fmla="*/ 243919 h 708263"/>
                    <a:gd name="connsiteX4" fmla="*/ 721448 w 728549"/>
                    <a:gd name="connsiteY4" fmla="*/ 554075 h 708263"/>
                    <a:gd name="connsiteX5" fmla="*/ 365145 w 728549"/>
                    <a:gd name="connsiteY5" fmla="*/ 708263 h 708263"/>
                    <a:gd name="connsiteX6" fmla="*/ 12213 w 728549"/>
                    <a:gd name="connsiteY6" fmla="*/ 554075 h 708263"/>
                    <a:gd name="connsiteX0" fmla="*/ 1821 w 718157"/>
                    <a:gd name="connsiteY0" fmla="*/ 554075 h 708263"/>
                    <a:gd name="connsiteX1" fmla="*/ 97578 w 718157"/>
                    <a:gd name="connsiteY1" fmla="*/ 222488 h 708263"/>
                    <a:gd name="connsiteX2" fmla="*/ 358820 w 718157"/>
                    <a:gd name="connsiteY2" fmla="*/ 2 h 708263"/>
                    <a:gd name="connsiteX3" fmla="*/ 628597 w 718157"/>
                    <a:gd name="connsiteY3" fmla="*/ 243919 h 708263"/>
                    <a:gd name="connsiteX4" fmla="*/ 711056 w 718157"/>
                    <a:gd name="connsiteY4" fmla="*/ 554075 h 708263"/>
                    <a:gd name="connsiteX5" fmla="*/ 354753 w 718157"/>
                    <a:gd name="connsiteY5" fmla="*/ 708263 h 708263"/>
                    <a:gd name="connsiteX6" fmla="*/ 1821 w 718157"/>
                    <a:gd name="connsiteY6" fmla="*/ 554075 h 70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57" h="708263">
                      <a:moveTo>
                        <a:pt x="1821" y="554075"/>
                      </a:moveTo>
                      <a:cubicBezTo>
                        <a:pt x="-10085" y="470731"/>
                        <a:pt x="38078" y="314833"/>
                        <a:pt x="97578" y="222488"/>
                      </a:cubicBezTo>
                      <a:cubicBezTo>
                        <a:pt x="157078" y="130143"/>
                        <a:pt x="286820" y="-449"/>
                        <a:pt x="358820" y="2"/>
                      </a:cubicBezTo>
                      <a:cubicBezTo>
                        <a:pt x="430820" y="453"/>
                        <a:pt x="555604" y="127761"/>
                        <a:pt x="628597" y="243919"/>
                      </a:cubicBezTo>
                      <a:cubicBezTo>
                        <a:pt x="701590" y="360077"/>
                        <a:pt x="733575" y="426878"/>
                        <a:pt x="711056" y="554075"/>
                      </a:cubicBezTo>
                      <a:cubicBezTo>
                        <a:pt x="688537" y="681272"/>
                        <a:pt x="472959" y="708263"/>
                        <a:pt x="354753" y="708263"/>
                      </a:cubicBezTo>
                      <a:cubicBezTo>
                        <a:pt x="236547" y="708263"/>
                        <a:pt x="13727" y="637419"/>
                        <a:pt x="1821" y="5540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3" name="フリーフォーム: 図形 222">
                  <a:extLst>
                    <a:ext uri="{FF2B5EF4-FFF2-40B4-BE49-F238E27FC236}">
                      <a16:creationId xmlns:a16="http://schemas.microsoft.com/office/drawing/2014/main" id="{7BC83C22-581E-459C-8A1A-15644C5BFF74}"/>
                    </a:ext>
                  </a:extLst>
                </p:cNvPr>
                <p:cNvSpPr/>
                <p:nvPr/>
              </p:nvSpPr>
              <p:spPr>
                <a:xfrm>
                  <a:off x="15635397" y="6369837"/>
                  <a:ext cx="760767" cy="741804"/>
                </a:xfrm>
                <a:custGeom>
                  <a:avLst/>
                  <a:gdLst>
                    <a:gd name="connsiteX0" fmla="*/ 4715609 w 4876820"/>
                    <a:gd name="connsiteY0" fmla="*/ 810968 h 4755261"/>
                    <a:gd name="connsiteX1" fmla="*/ 4397560 w 4876820"/>
                    <a:gd name="connsiteY1" fmla="*/ 453857 h 4755261"/>
                    <a:gd name="connsiteX2" fmla="*/ 3618710 w 4876820"/>
                    <a:gd name="connsiteY2" fmla="*/ 121339 h 4755261"/>
                    <a:gd name="connsiteX3" fmla="*/ 2447954 w 4876820"/>
                    <a:gd name="connsiteY3" fmla="*/ 86 h 4755261"/>
                    <a:gd name="connsiteX4" fmla="*/ 2438401 w 4876820"/>
                    <a:gd name="connsiteY4" fmla="*/ 0 h 4755261"/>
                    <a:gd name="connsiteX5" fmla="*/ 2433410 w 4876820"/>
                    <a:gd name="connsiteY5" fmla="*/ 0 h 4755261"/>
                    <a:gd name="connsiteX6" fmla="*/ 2428923 w 4876820"/>
                    <a:gd name="connsiteY6" fmla="*/ 76 h 4755261"/>
                    <a:gd name="connsiteX7" fmla="*/ 2428847 w 4876820"/>
                    <a:gd name="connsiteY7" fmla="*/ 76 h 4755261"/>
                    <a:gd name="connsiteX8" fmla="*/ 957463 w 4876820"/>
                    <a:gd name="connsiteY8" fmla="*/ 206635 h 4755261"/>
                    <a:gd name="connsiteX9" fmla="*/ 479241 w 4876820"/>
                    <a:gd name="connsiteY9" fmla="*/ 453781 h 4755261"/>
                    <a:gd name="connsiteX10" fmla="*/ 161202 w 4876820"/>
                    <a:gd name="connsiteY10" fmla="*/ 810968 h 4755261"/>
                    <a:gd name="connsiteX11" fmla="*/ 1 w 4876820"/>
                    <a:gd name="connsiteY11" fmla="*/ 1445181 h 4755261"/>
                    <a:gd name="connsiteX12" fmla="*/ 149334 w 4876820"/>
                    <a:gd name="connsiteY12" fmla="*/ 2218754 h 4755261"/>
                    <a:gd name="connsiteX13" fmla="*/ 592694 w 4876820"/>
                    <a:gd name="connsiteY13" fmla="*/ 3180274 h 4755261"/>
                    <a:gd name="connsiteX14" fmla="*/ 602171 w 4876820"/>
                    <a:gd name="connsiteY14" fmla="*/ 3196771 h 4755261"/>
                    <a:gd name="connsiteX15" fmla="*/ 602400 w 4876820"/>
                    <a:gd name="connsiteY15" fmla="*/ 3197057 h 4755261"/>
                    <a:gd name="connsiteX16" fmla="*/ 602324 w 4876820"/>
                    <a:gd name="connsiteY16" fmla="*/ 3196914 h 4755261"/>
                    <a:gd name="connsiteX17" fmla="*/ 602324 w 4876820"/>
                    <a:gd name="connsiteY17" fmla="*/ 3196914 h 4755261"/>
                    <a:gd name="connsiteX18" fmla="*/ 1516895 w 4876820"/>
                    <a:gd name="connsiteY18" fmla="*/ 4367822 h 4755261"/>
                    <a:gd name="connsiteX19" fmla="*/ 1970095 w 4876820"/>
                    <a:gd name="connsiteY19" fmla="*/ 4658373 h 4755261"/>
                    <a:gd name="connsiteX20" fmla="*/ 2438410 w 4876820"/>
                    <a:gd name="connsiteY20" fmla="*/ 4755261 h 4755261"/>
                    <a:gd name="connsiteX21" fmla="*/ 2906736 w 4876820"/>
                    <a:gd name="connsiteY21" fmla="*/ 4658373 h 4755261"/>
                    <a:gd name="connsiteX22" fmla="*/ 3584068 w 4876820"/>
                    <a:gd name="connsiteY22" fmla="*/ 4150195 h 4755261"/>
                    <a:gd name="connsiteX23" fmla="*/ 4274507 w 4876820"/>
                    <a:gd name="connsiteY23" fmla="*/ 3196914 h 4755261"/>
                    <a:gd name="connsiteX24" fmla="*/ 4273707 w 4876820"/>
                    <a:gd name="connsiteY24" fmla="*/ 3198219 h 4755261"/>
                    <a:gd name="connsiteX25" fmla="*/ 4274650 w 4876820"/>
                    <a:gd name="connsiteY25" fmla="*/ 3196695 h 4755261"/>
                    <a:gd name="connsiteX26" fmla="*/ 4284136 w 4876820"/>
                    <a:gd name="connsiteY26" fmla="*/ 3180350 h 4755261"/>
                    <a:gd name="connsiteX27" fmla="*/ 4727487 w 4876820"/>
                    <a:gd name="connsiteY27" fmla="*/ 2218763 h 4755261"/>
                    <a:gd name="connsiteX28" fmla="*/ 4876820 w 4876820"/>
                    <a:gd name="connsiteY28" fmla="*/ 1445190 h 4755261"/>
                    <a:gd name="connsiteX29" fmla="*/ 4715609 w 4876820"/>
                    <a:gd name="connsiteY29" fmla="*/ 810968 h 4755261"/>
                    <a:gd name="connsiteX30" fmla="*/ 4541454 w 4876820"/>
                    <a:gd name="connsiteY30" fmla="*/ 2154650 h 4755261"/>
                    <a:gd name="connsiteX31" fmla="*/ 4111848 w 4876820"/>
                    <a:gd name="connsiteY31" fmla="*/ 3085281 h 4755261"/>
                    <a:gd name="connsiteX32" fmla="*/ 4105914 w 4876820"/>
                    <a:gd name="connsiteY32" fmla="*/ 3095482 h 4755261"/>
                    <a:gd name="connsiteX33" fmla="*/ 4106057 w 4876820"/>
                    <a:gd name="connsiteY33" fmla="*/ 3095273 h 4755261"/>
                    <a:gd name="connsiteX34" fmla="*/ 3231433 w 4876820"/>
                    <a:gd name="connsiteY34" fmla="*/ 4218785 h 4755261"/>
                    <a:gd name="connsiteX35" fmla="*/ 2830250 w 4876820"/>
                    <a:gd name="connsiteY35" fmla="*/ 4477141 h 4755261"/>
                    <a:gd name="connsiteX36" fmla="*/ 2438410 w 4876820"/>
                    <a:gd name="connsiteY36" fmla="*/ 4558542 h 4755261"/>
                    <a:gd name="connsiteX37" fmla="*/ 2046561 w 4876820"/>
                    <a:gd name="connsiteY37" fmla="*/ 4477141 h 4755261"/>
                    <a:gd name="connsiteX38" fmla="*/ 1436942 w 4876820"/>
                    <a:gd name="connsiteY38" fmla="*/ 4016350 h 4755261"/>
                    <a:gd name="connsiteX39" fmla="*/ 770745 w 4876820"/>
                    <a:gd name="connsiteY39" fmla="*/ 3095263 h 4755261"/>
                    <a:gd name="connsiteX40" fmla="*/ 770240 w 4876820"/>
                    <a:gd name="connsiteY40" fmla="*/ 3094396 h 4755261"/>
                    <a:gd name="connsiteX41" fmla="*/ 770602 w 4876820"/>
                    <a:gd name="connsiteY41" fmla="*/ 3095054 h 4755261"/>
                    <a:gd name="connsiteX42" fmla="*/ 764953 w 4876820"/>
                    <a:gd name="connsiteY42" fmla="*/ 3085214 h 4755261"/>
                    <a:gd name="connsiteX43" fmla="*/ 335347 w 4876820"/>
                    <a:gd name="connsiteY43" fmla="*/ 2154574 h 4755261"/>
                    <a:gd name="connsiteX44" fmla="*/ 196720 w 4876820"/>
                    <a:gd name="connsiteY44" fmla="*/ 1445190 h 4755261"/>
                    <a:gd name="connsiteX45" fmla="*/ 331575 w 4876820"/>
                    <a:gd name="connsiteY45" fmla="*/ 909371 h 4755261"/>
                    <a:gd name="connsiteX46" fmla="*/ 597971 w 4876820"/>
                    <a:gd name="connsiteY46" fmla="*/ 610714 h 4755261"/>
                    <a:gd name="connsiteX47" fmla="*/ 1301859 w 4876820"/>
                    <a:gd name="connsiteY47" fmla="*/ 313134 h 4755261"/>
                    <a:gd name="connsiteX48" fmla="*/ 2432676 w 4876820"/>
                    <a:gd name="connsiteY48" fmla="*/ 196796 h 4755261"/>
                    <a:gd name="connsiteX49" fmla="*/ 2432895 w 4876820"/>
                    <a:gd name="connsiteY49" fmla="*/ 196796 h 4755261"/>
                    <a:gd name="connsiteX50" fmla="*/ 2433324 w 4876820"/>
                    <a:gd name="connsiteY50" fmla="*/ 196796 h 4755261"/>
                    <a:gd name="connsiteX51" fmla="*/ 2438391 w 4876820"/>
                    <a:gd name="connsiteY51" fmla="*/ 196720 h 4755261"/>
                    <a:gd name="connsiteX52" fmla="*/ 2442449 w 4876820"/>
                    <a:gd name="connsiteY52" fmla="*/ 196796 h 4755261"/>
                    <a:gd name="connsiteX53" fmla="*/ 2443820 w 4876820"/>
                    <a:gd name="connsiteY53" fmla="*/ 196796 h 4755261"/>
                    <a:gd name="connsiteX54" fmla="*/ 2443963 w 4876820"/>
                    <a:gd name="connsiteY54" fmla="*/ 196796 h 4755261"/>
                    <a:gd name="connsiteX55" fmla="*/ 2444106 w 4876820"/>
                    <a:gd name="connsiteY55" fmla="*/ 196796 h 4755261"/>
                    <a:gd name="connsiteX56" fmla="*/ 3854492 w 4876820"/>
                    <a:gd name="connsiteY56" fmla="*/ 392430 h 4755261"/>
                    <a:gd name="connsiteX57" fmla="*/ 4278831 w 4876820"/>
                    <a:gd name="connsiteY57" fmla="*/ 610705 h 4755261"/>
                    <a:gd name="connsiteX58" fmla="*/ 4545226 w 4876820"/>
                    <a:gd name="connsiteY58" fmla="*/ 909361 h 4755261"/>
                    <a:gd name="connsiteX59" fmla="*/ 4680081 w 4876820"/>
                    <a:gd name="connsiteY59" fmla="*/ 1445181 h 4755261"/>
                    <a:gd name="connsiteX60" fmla="*/ 4541454 w 4876820"/>
                    <a:gd name="connsiteY60" fmla="*/ 2154650 h 475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876820" h="4755261">
                      <a:moveTo>
                        <a:pt x="4715609" y="810968"/>
                      </a:moveTo>
                      <a:cubicBezTo>
                        <a:pt x="4636457" y="673789"/>
                        <a:pt x="4530319" y="554269"/>
                        <a:pt x="4397560" y="453857"/>
                      </a:cubicBezTo>
                      <a:cubicBezTo>
                        <a:pt x="4198087" y="303009"/>
                        <a:pt x="3940379" y="194843"/>
                        <a:pt x="3618710" y="121339"/>
                      </a:cubicBezTo>
                      <a:cubicBezTo>
                        <a:pt x="3296832" y="47977"/>
                        <a:pt x="2910050" y="9125"/>
                        <a:pt x="2447954" y="86"/>
                      </a:cubicBezTo>
                      <a:cubicBezTo>
                        <a:pt x="2444630" y="0"/>
                        <a:pt x="2441944" y="0"/>
                        <a:pt x="2438401" y="0"/>
                      </a:cubicBezTo>
                      <a:lnTo>
                        <a:pt x="2433410" y="0"/>
                      </a:lnTo>
                      <a:lnTo>
                        <a:pt x="2428923" y="76"/>
                      </a:lnTo>
                      <a:lnTo>
                        <a:pt x="2428847" y="76"/>
                      </a:lnTo>
                      <a:cubicBezTo>
                        <a:pt x="1812789" y="12230"/>
                        <a:pt x="1330357" y="76914"/>
                        <a:pt x="957463" y="206635"/>
                      </a:cubicBezTo>
                      <a:cubicBezTo>
                        <a:pt x="771183" y="271672"/>
                        <a:pt x="612077" y="353292"/>
                        <a:pt x="479241" y="453781"/>
                      </a:cubicBezTo>
                      <a:cubicBezTo>
                        <a:pt x="346482" y="554203"/>
                        <a:pt x="240278" y="673732"/>
                        <a:pt x="161202" y="810968"/>
                      </a:cubicBezTo>
                      <a:cubicBezTo>
                        <a:pt x="53760" y="996620"/>
                        <a:pt x="-209" y="1208608"/>
                        <a:pt x="1" y="1445181"/>
                      </a:cubicBezTo>
                      <a:cubicBezTo>
                        <a:pt x="77" y="1676772"/>
                        <a:pt x="50502" y="1932242"/>
                        <a:pt x="149334" y="2218754"/>
                      </a:cubicBezTo>
                      <a:cubicBezTo>
                        <a:pt x="248241" y="2505323"/>
                        <a:pt x="395755" y="2823305"/>
                        <a:pt x="592694" y="3180274"/>
                      </a:cubicBezTo>
                      <a:cubicBezTo>
                        <a:pt x="595732" y="3185770"/>
                        <a:pt x="598847" y="3191266"/>
                        <a:pt x="602171" y="3196771"/>
                      </a:cubicBezTo>
                      <a:cubicBezTo>
                        <a:pt x="602247" y="3196847"/>
                        <a:pt x="602324" y="3196924"/>
                        <a:pt x="602400" y="3197057"/>
                      </a:cubicBezTo>
                      <a:lnTo>
                        <a:pt x="602324" y="3196914"/>
                      </a:lnTo>
                      <a:lnTo>
                        <a:pt x="602324" y="3196914"/>
                      </a:lnTo>
                      <a:cubicBezTo>
                        <a:pt x="920878" y="3724342"/>
                        <a:pt x="1218096" y="4109818"/>
                        <a:pt x="1516895" y="4367822"/>
                      </a:cubicBezTo>
                      <a:cubicBezTo>
                        <a:pt x="1666371" y="4496676"/>
                        <a:pt x="1816561" y="4593622"/>
                        <a:pt x="1970095" y="4658373"/>
                      </a:cubicBezTo>
                      <a:cubicBezTo>
                        <a:pt x="2123399" y="4723200"/>
                        <a:pt x="2280038" y="4755318"/>
                        <a:pt x="2438410" y="4755261"/>
                      </a:cubicBezTo>
                      <a:cubicBezTo>
                        <a:pt x="2596782" y="4755328"/>
                        <a:pt x="2753421" y="4723200"/>
                        <a:pt x="2906736" y="4658373"/>
                      </a:cubicBezTo>
                      <a:cubicBezTo>
                        <a:pt x="3137021" y="4561065"/>
                        <a:pt x="3359649" y="4391978"/>
                        <a:pt x="3584068" y="4150195"/>
                      </a:cubicBezTo>
                      <a:cubicBezTo>
                        <a:pt x="3808572" y="3908108"/>
                        <a:pt x="4035610" y="3592525"/>
                        <a:pt x="4274507" y="3196914"/>
                      </a:cubicBezTo>
                      <a:lnTo>
                        <a:pt x="4273707" y="3198219"/>
                      </a:lnTo>
                      <a:lnTo>
                        <a:pt x="4274650" y="3196695"/>
                      </a:lnTo>
                      <a:cubicBezTo>
                        <a:pt x="4277697" y="3191637"/>
                        <a:pt x="4280869" y="3186208"/>
                        <a:pt x="4284136" y="3180350"/>
                      </a:cubicBezTo>
                      <a:cubicBezTo>
                        <a:pt x="4481075" y="2823305"/>
                        <a:pt x="4628589" y="2505332"/>
                        <a:pt x="4727487" y="2218763"/>
                      </a:cubicBezTo>
                      <a:cubicBezTo>
                        <a:pt x="4826318" y="1932251"/>
                        <a:pt x="4876753" y="1676857"/>
                        <a:pt x="4876820" y="1445190"/>
                      </a:cubicBezTo>
                      <a:cubicBezTo>
                        <a:pt x="4877010" y="1208608"/>
                        <a:pt x="4823042" y="996620"/>
                        <a:pt x="4715609" y="810968"/>
                      </a:cubicBezTo>
                      <a:close/>
                      <a:moveTo>
                        <a:pt x="4541454" y="2154650"/>
                      </a:moveTo>
                      <a:cubicBezTo>
                        <a:pt x="4447690" y="2426475"/>
                        <a:pt x="4304949" y="2735190"/>
                        <a:pt x="4111848" y="3085281"/>
                      </a:cubicBezTo>
                      <a:cubicBezTo>
                        <a:pt x="4110105" y="3088329"/>
                        <a:pt x="4108162" y="3091796"/>
                        <a:pt x="4105914" y="3095482"/>
                      </a:cubicBezTo>
                      <a:lnTo>
                        <a:pt x="4106057" y="3095273"/>
                      </a:lnTo>
                      <a:cubicBezTo>
                        <a:pt x="3793951" y="3612642"/>
                        <a:pt x="3505639" y="3982641"/>
                        <a:pt x="3231433" y="4218785"/>
                      </a:cubicBezTo>
                      <a:cubicBezTo>
                        <a:pt x="3094330" y="4337000"/>
                        <a:pt x="2961209" y="4421877"/>
                        <a:pt x="2830250" y="4477141"/>
                      </a:cubicBezTo>
                      <a:cubicBezTo>
                        <a:pt x="2699233" y="4532348"/>
                        <a:pt x="2570446" y="4558389"/>
                        <a:pt x="2438410" y="4558542"/>
                      </a:cubicBezTo>
                      <a:cubicBezTo>
                        <a:pt x="2306375" y="4558389"/>
                        <a:pt x="2177597" y="4532348"/>
                        <a:pt x="2046561" y="4477141"/>
                      </a:cubicBezTo>
                      <a:cubicBezTo>
                        <a:pt x="1850280" y="4394378"/>
                        <a:pt x="1648492" y="4244388"/>
                        <a:pt x="1436942" y="4016350"/>
                      </a:cubicBezTo>
                      <a:cubicBezTo>
                        <a:pt x="1225459" y="3788455"/>
                        <a:pt x="1004869" y="3483274"/>
                        <a:pt x="770745" y="3095263"/>
                      </a:cubicBezTo>
                      <a:lnTo>
                        <a:pt x="770240" y="3094396"/>
                      </a:lnTo>
                      <a:lnTo>
                        <a:pt x="770602" y="3095054"/>
                      </a:lnTo>
                      <a:cubicBezTo>
                        <a:pt x="768716" y="3091863"/>
                        <a:pt x="766763" y="3088615"/>
                        <a:pt x="764953" y="3085214"/>
                      </a:cubicBezTo>
                      <a:cubicBezTo>
                        <a:pt x="571786" y="2735190"/>
                        <a:pt x="429111" y="2426475"/>
                        <a:pt x="335347" y="2154574"/>
                      </a:cubicBezTo>
                      <a:cubicBezTo>
                        <a:pt x="241431" y="1882616"/>
                        <a:pt x="196654" y="1647920"/>
                        <a:pt x="196720" y="1445190"/>
                      </a:cubicBezTo>
                      <a:cubicBezTo>
                        <a:pt x="196930" y="1237698"/>
                        <a:pt x="242450" y="1064057"/>
                        <a:pt x="331575" y="909371"/>
                      </a:cubicBezTo>
                      <a:cubicBezTo>
                        <a:pt x="397631" y="795061"/>
                        <a:pt x="484661" y="696601"/>
                        <a:pt x="597971" y="610714"/>
                      </a:cubicBezTo>
                      <a:cubicBezTo>
                        <a:pt x="767773" y="482070"/>
                        <a:pt x="998573" y="382305"/>
                        <a:pt x="1301859" y="313134"/>
                      </a:cubicBezTo>
                      <a:cubicBezTo>
                        <a:pt x="1604925" y="243897"/>
                        <a:pt x="1979553" y="205549"/>
                        <a:pt x="2432676" y="196796"/>
                      </a:cubicBezTo>
                      <a:lnTo>
                        <a:pt x="2432895" y="196796"/>
                      </a:lnTo>
                      <a:lnTo>
                        <a:pt x="2433324" y="196796"/>
                      </a:lnTo>
                      <a:cubicBezTo>
                        <a:pt x="2434048" y="196796"/>
                        <a:pt x="2436219" y="196720"/>
                        <a:pt x="2438391" y="196720"/>
                      </a:cubicBezTo>
                      <a:lnTo>
                        <a:pt x="2442449" y="196796"/>
                      </a:lnTo>
                      <a:lnTo>
                        <a:pt x="2443820" y="196796"/>
                      </a:lnTo>
                      <a:lnTo>
                        <a:pt x="2443963" y="196796"/>
                      </a:lnTo>
                      <a:lnTo>
                        <a:pt x="2444106" y="196796"/>
                      </a:lnTo>
                      <a:cubicBezTo>
                        <a:pt x="3048296" y="208369"/>
                        <a:pt x="3512859" y="273120"/>
                        <a:pt x="3854492" y="392430"/>
                      </a:cubicBezTo>
                      <a:cubicBezTo>
                        <a:pt x="4025466" y="452047"/>
                        <a:pt x="4165531" y="524904"/>
                        <a:pt x="4278831" y="610705"/>
                      </a:cubicBezTo>
                      <a:cubicBezTo>
                        <a:pt x="4392131" y="696582"/>
                        <a:pt x="4479094" y="795052"/>
                        <a:pt x="4545226" y="909361"/>
                      </a:cubicBezTo>
                      <a:cubicBezTo>
                        <a:pt x="4634285" y="1064124"/>
                        <a:pt x="4679795" y="1237755"/>
                        <a:pt x="4680081" y="1445181"/>
                      </a:cubicBezTo>
                      <a:cubicBezTo>
                        <a:pt x="4680157" y="1647911"/>
                        <a:pt x="4635371" y="1882683"/>
                        <a:pt x="4541454" y="2154650"/>
                      </a:cubicBezTo>
                      <a:close/>
                    </a:path>
                  </a:pathLst>
                </a:custGeom>
                <a:solidFill>
                  <a:schemeClr val="accent1">
                    <a:lumMod val="50000"/>
                  </a:schemeClr>
                </a:solidFill>
                <a:ln w="9525" cap="flat">
                  <a:noFill/>
                  <a:prstDash val="solid"/>
                  <a:miter/>
                </a:ln>
              </p:spPr>
              <p:txBody>
                <a:bodyPr rtlCol="0" anchor="ctr"/>
                <a:lstStyle/>
                <a:p>
                  <a:endParaRPr lang="ja-JP" altLang="en-US"/>
                </a:p>
              </p:txBody>
            </p:sp>
          </p:grpSp>
          <p:sp>
            <p:nvSpPr>
              <p:cNvPr id="221" name="フリーフォーム: 図形 220">
                <a:extLst>
                  <a:ext uri="{FF2B5EF4-FFF2-40B4-BE49-F238E27FC236}">
                    <a16:creationId xmlns:a16="http://schemas.microsoft.com/office/drawing/2014/main" id="{0BAAF884-A1FC-44C4-84EE-BDDD7F0A7814}"/>
                  </a:ext>
                </a:extLst>
              </p:cNvPr>
              <p:cNvSpPr/>
              <p:nvPr/>
            </p:nvSpPr>
            <p:spPr>
              <a:xfrm>
                <a:off x="14804905" y="6419968"/>
                <a:ext cx="661759" cy="641540"/>
              </a:xfrm>
              <a:custGeom>
                <a:avLst/>
                <a:gdLst>
                  <a:gd name="connsiteX0" fmla="*/ 1945199 w 3890399"/>
                  <a:gd name="connsiteY0" fmla="*/ 0 h 3771519"/>
                  <a:gd name="connsiteX1" fmla="*/ 3796478 w 3890399"/>
                  <a:gd name="connsiteY1" fmla="*/ 565128 h 3771519"/>
                  <a:gd name="connsiteX2" fmla="*/ 3360214 w 3890399"/>
                  <a:gd name="connsiteY2" fmla="*/ 2450916 h 3771519"/>
                  <a:gd name="connsiteX3" fmla="*/ 1945199 w 3890399"/>
                  <a:gd name="connsiteY3" fmla="*/ 3771519 h 3771519"/>
                  <a:gd name="connsiteX4" fmla="*/ 530194 w 3890399"/>
                  <a:gd name="connsiteY4" fmla="*/ 2450916 h 3771519"/>
                  <a:gd name="connsiteX5" fmla="*/ 93920 w 3890399"/>
                  <a:gd name="connsiteY5" fmla="*/ 565052 h 3771519"/>
                  <a:gd name="connsiteX6" fmla="*/ 1945199 w 3890399"/>
                  <a:gd name="connsiteY6" fmla="*/ 0 h 377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0399" h="3771519">
                    <a:moveTo>
                      <a:pt x="1945199" y="0"/>
                    </a:moveTo>
                    <a:cubicBezTo>
                      <a:pt x="3062567" y="21774"/>
                      <a:pt x="3601492" y="227467"/>
                      <a:pt x="3796478" y="565128"/>
                    </a:cubicBezTo>
                    <a:cubicBezTo>
                      <a:pt x="3991388" y="902713"/>
                      <a:pt x="3900082" y="1472251"/>
                      <a:pt x="3360214" y="2450916"/>
                    </a:cubicBezTo>
                    <a:cubicBezTo>
                      <a:pt x="2782647" y="3407750"/>
                      <a:pt x="2335019" y="3771519"/>
                      <a:pt x="1945199" y="3771519"/>
                    </a:cubicBezTo>
                    <a:cubicBezTo>
                      <a:pt x="1555312" y="3771519"/>
                      <a:pt x="1107752" y="3407740"/>
                      <a:pt x="530194" y="2450916"/>
                    </a:cubicBezTo>
                    <a:cubicBezTo>
                      <a:pt x="-9683" y="1472251"/>
                      <a:pt x="-100990" y="902713"/>
                      <a:pt x="93920" y="565052"/>
                    </a:cubicBezTo>
                    <a:cubicBezTo>
                      <a:pt x="288897" y="227467"/>
                      <a:pt x="827764" y="21774"/>
                      <a:pt x="1945199" y="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sp>
          <p:nvSpPr>
            <p:cNvPr id="219" name="テキスト ボックス 218">
              <a:extLst>
                <a:ext uri="{FF2B5EF4-FFF2-40B4-BE49-F238E27FC236}">
                  <a16:creationId xmlns:a16="http://schemas.microsoft.com/office/drawing/2014/main" id="{28AAA421-D575-4691-BFE0-3B3DB35E5650}"/>
                </a:ext>
              </a:extLst>
            </p:cNvPr>
            <p:cNvSpPr txBox="1"/>
            <p:nvPr/>
          </p:nvSpPr>
          <p:spPr>
            <a:xfrm>
              <a:off x="14921403" y="3856390"/>
              <a:ext cx="243435" cy="151414"/>
            </a:xfrm>
            <a:prstGeom prst="rect">
              <a:avLst/>
            </a:prstGeom>
            <a:noFill/>
          </p:spPr>
          <p:txBody>
            <a:bodyPr wrap="square" lIns="0" tIns="0" rIns="0" bIns="0" rtlCol="0">
              <a:spAutoFit/>
            </a:bodyPr>
            <a:lstStyle/>
            <a:p>
              <a:pPr algn="ctr"/>
              <a:r>
                <a:rPr kumimoji="1" lang="en-US" altLang="ja-JP" sz="500" b="1" dirty="0">
                  <a:solidFill>
                    <a:schemeClr val="bg1"/>
                  </a:solidFill>
                  <a:latin typeface="HGPｺﾞｼｯｸE" panose="020B0900000000000000" pitchFamily="50" charset="-128"/>
                  <a:ea typeface="HGPｺﾞｼｯｸE" panose="020B0900000000000000" pitchFamily="50" charset="-128"/>
                </a:rPr>
                <a:t>195</a:t>
              </a:r>
              <a:endParaRPr kumimoji="1" lang="ja-JP" altLang="en-US" sz="500" b="1" dirty="0">
                <a:solidFill>
                  <a:schemeClr val="bg1"/>
                </a:solidFill>
                <a:latin typeface="HGPｺﾞｼｯｸE" panose="020B0900000000000000" pitchFamily="50" charset="-128"/>
                <a:ea typeface="HGPｺﾞｼｯｸE" panose="020B0900000000000000" pitchFamily="50" charset="-128"/>
              </a:endParaRPr>
            </a:p>
          </p:txBody>
        </p:sp>
      </p:grpSp>
      <p:grpSp>
        <p:nvGrpSpPr>
          <p:cNvPr id="224" name="グループ化 223">
            <a:extLst>
              <a:ext uri="{FF2B5EF4-FFF2-40B4-BE49-F238E27FC236}">
                <a16:creationId xmlns:a16="http://schemas.microsoft.com/office/drawing/2014/main" id="{D99B97F2-F98E-475F-A059-FD5A9AF7524A}"/>
              </a:ext>
            </a:extLst>
          </p:cNvPr>
          <p:cNvGrpSpPr/>
          <p:nvPr/>
        </p:nvGrpSpPr>
        <p:grpSpPr>
          <a:xfrm rot="20640000">
            <a:off x="6263571" y="4563228"/>
            <a:ext cx="140860" cy="120622"/>
            <a:chOff x="14930656" y="3835599"/>
            <a:chExt cx="243978" cy="237366"/>
          </a:xfrm>
        </p:grpSpPr>
        <p:grpSp>
          <p:nvGrpSpPr>
            <p:cNvPr id="225" name="グループ化 224">
              <a:extLst>
                <a:ext uri="{FF2B5EF4-FFF2-40B4-BE49-F238E27FC236}">
                  <a16:creationId xmlns:a16="http://schemas.microsoft.com/office/drawing/2014/main" id="{0E3A342C-B791-4C4C-9DF1-93922B9C038A}"/>
                </a:ext>
              </a:extLst>
            </p:cNvPr>
            <p:cNvGrpSpPr/>
            <p:nvPr/>
          </p:nvGrpSpPr>
          <p:grpSpPr>
            <a:xfrm>
              <a:off x="14930656" y="3835599"/>
              <a:ext cx="243434" cy="237366"/>
              <a:chOff x="14755400" y="6369837"/>
              <a:chExt cx="760767" cy="741804"/>
            </a:xfrm>
          </p:grpSpPr>
          <p:grpSp>
            <p:nvGrpSpPr>
              <p:cNvPr id="227" name="グループ化 226">
                <a:extLst>
                  <a:ext uri="{FF2B5EF4-FFF2-40B4-BE49-F238E27FC236}">
                    <a16:creationId xmlns:a16="http://schemas.microsoft.com/office/drawing/2014/main" id="{8D61F249-9D3E-4144-8D72-CCFD57C44E2D}"/>
                  </a:ext>
                </a:extLst>
              </p:cNvPr>
              <p:cNvGrpSpPr/>
              <p:nvPr/>
            </p:nvGrpSpPr>
            <p:grpSpPr>
              <a:xfrm>
                <a:off x="14755400" y="6369837"/>
                <a:ext cx="760767" cy="741804"/>
                <a:chOff x="15635397" y="6369837"/>
                <a:chExt cx="760767" cy="741804"/>
              </a:xfrm>
            </p:grpSpPr>
            <p:sp>
              <p:nvSpPr>
                <p:cNvPr id="229" name="二等辺三角形 124">
                  <a:extLst>
                    <a:ext uri="{FF2B5EF4-FFF2-40B4-BE49-F238E27FC236}">
                      <a16:creationId xmlns:a16="http://schemas.microsoft.com/office/drawing/2014/main" id="{99DABEFA-59A2-4A8B-93B5-4043200082C0}"/>
                    </a:ext>
                  </a:extLst>
                </p:cNvPr>
                <p:cNvSpPr/>
                <p:nvPr/>
              </p:nvSpPr>
              <p:spPr>
                <a:xfrm flipV="1">
                  <a:off x="15656369" y="6388893"/>
                  <a:ext cx="718157" cy="708263"/>
                </a:xfrm>
                <a:custGeom>
                  <a:avLst/>
                  <a:gdLst>
                    <a:gd name="connsiteX0" fmla="*/ 0 w 709235"/>
                    <a:gd name="connsiteY0" fmla="*/ 565980 h 565980"/>
                    <a:gd name="connsiteX1" fmla="*/ 354618 w 709235"/>
                    <a:gd name="connsiteY1" fmla="*/ 0 h 565980"/>
                    <a:gd name="connsiteX2" fmla="*/ 709235 w 709235"/>
                    <a:gd name="connsiteY2" fmla="*/ 565980 h 565980"/>
                    <a:gd name="connsiteX3" fmla="*/ 0 w 709235"/>
                    <a:gd name="connsiteY3" fmla="*/ 565980 h 565980"/>
                    <a:gd name="connsiteX0" fmla="*/ 0 w 709235"/>
                    <a:gd name="connsiteY0" fmla="*/ 565980 h 565980"/>
                    <a:gd name="connsiteX1" fmla="*/ 354618 w 709235"/>
                    <a:gd name="connsiteY1" fmla="*/ 0 h 565980"/>
                    <a:gd name="connsiteX2" fmla="*/ 545813 w 709235"/>
                    <a:gd name="connsiteY2" fmla="*/ 312974 h 565980"/>
                    <a:gd name="connsiteX3" fmla="*/ 709235 w 709235"/>
                    <a:gd name="connsiteY3" fmla="*/ 565980 h 565980"/>
                    <a:gd name="connsiteX4" fmla="*/ 0 w 709235"/>
                    <a:gd name="connsiteY4" fmla="*/ 565980 h 565980"/>
                    <a:gd name="connsiteX0" fmla="*/ 0 w 709235"/>
                    <a:gd name="connsiteY0" fmla="*/ 565980 h 565980"/>
                    <a:gd name="connsiteX1" fmla="*/ 354618 w 709235"/>
                    <a:gd name="connsiteY1" fmla="*/ 0 h 565980"/>
                    <a:gd name="connsiteX2" fmla="*/ 626776 w 709235"/>
                    <a:gd name="connsiteY2" fmla="*/ 255824 h 565980"/>
                    <a:gd name="connsiteX3" fmla="*/ 709235 w 709235"/>
                    <a:gd name="connsiteY3" fmla="*/ 565980 h 565980"/>
                    <a:gd name="connsiteX4" fmla="*/ 0 w 709235"/>
                    <a:gd name="connsiteY4" fmla="*/ 565980 h 565980"/>
                    <a:gd name="connsiteX0" fmla="*/ 0 w 709235"/>
                    <a:gd name="connsiteY0" fmla="*/ 565980 h 565980"/>
                    <a:gd name="connsiteX1" fmla="*/ 354618 w 709235"/>
                    <a:gd name="connsiteY1" fmla="*/ 0 h 565980"/>
                    <a:gd name="connsiteX2" fmla="*/ 626776 w 709235"/>
                    <a:gd name="connsiteY2" fmla="*/ 255824 h 565980"/>
                    <a:gd name="connsiteX3" fmla="*/ 709235 w 709235"/>
                    <a:gd name="connsiteY3" fmla="*/ 565980 h 565980"/>
                    <a:gd name="connsiteX4" fmla="*/ 0 w 709235"/>
                    <a:gd name="connsiteY4" fmla="*/ 565980 h 565980"/>
                    <a:gd name="connsiteX0" fmla="*/ 0 w 709235"/>
                    <a:gd name="connsiteY0" fmla="*/ 565980 h 565980"/>
                    <a:gd name="connsiteX1" fmla="*/ 174338 w 709235"/>
                    <a:gd name="connsiteY1" fmla="*/ 291543 h 565980"/>
                    <a:gd name="connsiteX2" fmla="*/ 354618 w 709235"/>
                    <a:gd name="connsiteY2" fmla="*/ 0 h 565980"/>
                    <a:gd name="connsiteX3" fmla="*/ 626776 w 709235"/>
                    <a:gd name="connsiteY3" fmla="*/ 255824 h 565980"/>
                    <a:gd name="connsiteX4" fmla="*/ 709235 w 709235"/>
                    <a:gd name="connsiteY4" fmla="*/ 565980 h 565980"/>
                    <a:gd name="connsiteX5" fmla="*/ 0 w 709235"/>
                    <a:gd name="connsiteY5" fmla="*/ 565980 h 565980"/>
                    <a:gd name="connsiteX0" fmla="*/ 0 w 709235"/>
                    <a:gd name="connsiteY0" fmla="*/ 565980 h 565980"/>
                    <a:gd name="connsiteX1" fmla="*/ 95757 w 709235"/>
                    <a:gd name="connsiteY1" fmla="*/ 234393 h 565980"/>
                    <a:gd name="connsiteX2" fmla="*/ 354618 w 709235"/>
                    <a:gd name="connsiteY2" fmla="*/ 0 h 565980"/>
                    <a:gd name="connsiteX3" fmla="*/ 626776 w 709235"/>
                    <a:gd name="connsiteY3" fmla="*/ 255824 h 565980"/>
                    <a:gd name="connsiteX4" fmla="*/ 709235 w 709235"/>
                    <a:gd name="connsiteY4" fmla="*/ 565980 h 565980"/>
                    <a:gd name="connsiteX5" fmla="*/ 0 w 709235"/>
                    <a:gd name="connsiteY5" fmla="*/ 565980 h 565980"/>
                    <a:gd name="connsiteX0" fmla="*/ 0 w 709235"/>
                    <a:gd name="connsiteY0" fmla="*/ 565980 h 565980"/>
                    <a:gd name="connsiteX1" fmla="*/ 95757 w 709235"/>
                    <a:gd name="connsiteY1" fmla="*/ 234393 h 565980"/>
                    <a:gd name="connsiteX2" fmla="*/ 354618 w 709235"/>
                    <a:gd name="connsiteY2" fmla="*/ 0 h 565980"/>
                    <a:gd name="connsiteX3" fmla="*/ 626776 w 709235"/>
                    <a:gd name="connsiteY3" fmla="*/ 255824 h 565980"/>
                    <a:gd name="connsiteX4" fmla="*/ 709235 w 709235"/>
                    <a:gd name="connsiteY4" fmla="*/ 565980 h 565980"/>
                    <a:gd name="connsiteX5" fmla="*/ 352932 w 709235"/>
                    <a:gd name="connsiteY5" fmla="*/ 565387 h 565980"/>
                    <a:gd name="connsiteX6" fmla="*/ 0 w 709235"/>
                    <a:gd name="connsiteY6" fmla="*/ 565980 h 565980"/>
                    <a:gd name="connsiteX0" fmla="*/ 0 w 709235"/>
                    <a:gd name="connsiteY0" fmla="*/ 565980 h 720168"/>
                    <a:gd name="connsiteX1" fmla="*/ 95757 w 709235"/>
                    <a:gd name="connsiteY1" fmla="*/ 234393 h 720168"/>
                    <a:gd name="connsiteX2" fmla="*/ 354618 w 709235"/>
                    <a:gd name="connsiteY2" fmla="*/ 0 h 720168"/>
                    <a:gd name="connsiteX3" fmla="*/ 626776 w 709235"/>
                    <a:gd name="connsiteY3" fmla="*/ 255824 h 720168"/>
                    <a:gd name="connsiteX4" fmla="*/ 709235 w 709235"/>
                    <a:gd name="connsiteY4" fmla="*/ 565980 h 720168"/>
                    <a:gd name="connsiteX5" fmla="*/ 352932 w 709235"/>
                    <a:gd name="connsiteY5" fmla="*/ 720168 h 720168"/>
                    <a:gd name="connsiteX6" fmla="*/ 0 w 709235"/>
                    <a:gd name="connsiteY6" fmla="*/ 565980 h 720168"/>
                    <a:gd name="connsiteX0" fmla="*/ 12175 w 721410"/>
                    <a:gd name="connsiteY0" fmla="*/ 565980 h 720168"/>
                    <a:gd name="connsiteX1" fmla="*/ 107932 w 721410"/>
                    <a:gd name="connsiteY1" fmla="*/ 234393 h 720168"/>
                    <a:gd name="connsiteX2" fmla="*/ 366793 w 721410"/>
                    <a:gd name="connsiteY2" fmla="*/ 0 h 720168"/>
                    <a:gd name="connsiteX3" fmla="*/ 638951 w 721410"/>
                    <a:gd name="connsiteY3" fmla="*/ 255824 h 720168"/>
                    <a:gd name="connsiteX4" fmla="*/ 721410 w 721410"/>
                    <a:gd name="connsiteY4" fmla="*/ 565980 h 720168"/>
                    <a:gd name="connsiteX5" fmla="*/ 365107 w 721410"/>
                    <a:gd name="connsiteY5" fmla="*/ 720168 h 720168"/>
                    <a:gd name="connsiteX6" fmla="*/ 12175 w 721410"/>
                    <a:gd name="connsiteY6" fmla="*/ 565980 h 720168"/>
                    <a:gd name="connsiteX0" fmla="*/ 12175 w 721410"/>
                    <a:gd name="connsiteY0" fmla="*/ 565980 h 720168"/>
                    <a:gd name="connsiteX1" fmla="*/ 107932 w 721410"/>
                    <a:gd name="connsiteY1" fmla="*/ 234393 h 720168"/>
                    <a:gd name="connsiteX2" fmla="*/ 366793 w 721410"/>
                    <a:gd name="connsiteY2" fmla="*/ 0 h 720168"/>
                    <a:gd name="connsiteX3" fmla="*/ 638951 w 721410"/>
                    <a:gd name="connsiteY3" fmla="*/ 255824 h 720168"/>
                    <a:gd name="connsiteX4" fmla="*/ 721410 w 721410"/>
                    <a:gd name="connsiteY4" fmla="*/ 565980 h 720168"/>
                    <a:gd name="connsiteX5" fmla="*/ 365107 w 721410"/>
                    <a:gd name="connsiteY5" fmla="*/ 720168 h 720168"/>
                    <a:gd name="connsiteX6" fmla="*/ 12175 w 721410"/>
                    <a:gd name="connsiteY6" fmla="*/ 565980 h 720168"/>
                    <a:gd name="connsiteX0" fmla="*/ 12175 w 723391"/>
                    <a:gd name="connsiteY0" fmla="*/ 565980 h 720168"/>
                    <a:gd name="connsiteX1" fmla="*/ 107932 w 723391"/>
                    <a:gd name="connsiteY1" fmla="*/ 234393 h 720168"/>
                    <a:gd name="connsiteX2" fmla="*/ 366793 w 723391"/>
                    <a:gd name="connsiteY2" fmla="*/ 0 h 720168"/>
                    <a:gd name="connsiteX3" fmla="*/ 638951 w 723391"/>
                    <a:gd name="connsiteY3" fmla="*/ 255824 h 720168"/>
                    <a:gd name="connsiteX4" fmla="*/ 721410 w 723391"/>
                    <a:gd name="connsiteY4" fmla="*/ 565980 h 720168"/>
                    <a:gd name="connsiteX5" fmla="*/ 365107 w 723391"/>
                    <a:gd name="connsiteY5" fmla="*/ 720168 h 720168"/>
                    <a:gd name="connsiteX6" fmla="*/ 12175 w 723391"/>
                    <a:gd name="connsiteY6" fmla="*/ 565980 h 720168"/>
                    <a:gd name="connsiteX0" fmla="*/ 12175 w 723391"/>
                    <a:gd name="connsiteY0" fmla="*/ 565980 h 720168"/>
                    <a:gd name="connsiteX1" fmla="*/ 107932 w 723391"/>
                    <a:gd name="connsiteY1" fmla="*/ 234393 h 720168"/>
                    <a:gd name="connsiteX2" fmla="*/ 366793 w 723391"/>
                    <a:gd name="connsiteY2" fmla="*/ 0 h 720168"/>
                    <a:gd name="connsiteX3" fmla="*/ 638951 w 723391"/>
                    <a:gd name="connsiteY3" fmla="*/ 255824 h 720168"/>
                    <a:gd name="connsiteX4" fmla="*/ 721410 w 723391"/>
                    <a:gd name="connsiteY4" fmla="*/ 565980 h 720168"/>
                    <a:gd name="connsiteX5" fmla="*/ 365107 w 723391"/>
                    <a:gd name="connsiteY5" fmla="*/ 720168 h 720168"/>
                    <a:gd name="connsiteX6" fmla="*/ 12175 w 723391"/>
                    <a:gd name="connsiteY6" fmla="*/ 565980 h 720168"/>
                    <a:gd name="connsiteX0" fmla="*/ 15262 w 726478"/>
                    <a:gd name="connsiteY0" fmla="*/ 565980 h 720168"/>
                    <a:gd name="connsiteX1" fmla="*/ 111019 w 726478"/>
                    <a:gd name="connsiteY1" fmla="*/ 234393 h 720168"/>
                    <a:gd name="connsiteX2" fmla="*/ 369880 w 726478"/>
                    <a:gd name="connsiteY2" fmla="*/ 0 h 720168"/>
                    <a:gd name="connsiteX3" fmla="*/ 642038 w 726478"/>
                    <a:gd name="connsiteY3" fmla="*/ 255824 h 720168"/>
                    <a:gd name="connsiteX4" fmla="*/ 724497 w 726478"/>
                    <a:gd name="connsiteY4" fmla="*/ 565980 h 720168"/>
                    <a:gd name="connsiteX5" fmla="*/ 368194 w 726478"/>
                    <a:gd name="connsiteY5" fmla="*/ 720168 h 720168"/>
                    <a:gd name="connsiteX6" fmla="*/ 15262 w 726478"/>
                    <a:gd name="connsiteY6" fmla="*/ 565980 h 720168"/>
                    <a:gd name="connsiteX0" fmla="*/ 15262 w 726478"/>
                    <a:gd name="connsiteY0" fmla="*/ 581390 h 735578"/>
                    <a:gd name="connsiteX1" fmla="*/ 111019 w 726478"/>
                    <a:gd name="connsiteY1" fmla="*/ 249803 h 735578"/>
                    <a:gd name="connsiteX2" fmla="*/ 369880 w 726478"/>
                    <a:gd name="connsiteY2" fmla="*/ 15410 h 735578"/>
                    <a:gd name="connsiteX3" fmla="*/ 642038 w 726478"/>
                    <a:gd name="connsiteY3" fmla="*/ 271234 h 735578"/>
                    <a:gd name="connsiteX4" fmla="*/ 724497 w 726478"/>
                    <a:gd name="connsiteY4" fmla="*/ 581390 h 735578"/>
                    <a:gd name="connsiteX5" fmla="*/ 368194 w 726478"/>
                    <a:gd name="connsiteY5" fmla="*/ 735578 h 735578"/>
                    <a:gd name="connsiteX6" fmla="*/ 15262 w 726478"/>
                    <a:gd name="connsiteY6" fmla="*/ 581390 h 735578"/>
                    <a:gd name="connsiteX0" fmla="*/ 15262 w 726478"/>
                    <a:gd name="connsiteY0" fmla="*/ 565981 h 720169"/>
                    <a:gd name="connsiteX1" fmla="*/ 111019 w 726478"/>
                    <a:gd name="connsiteY1" fmla="*/ 234394 h 720169"/>
                    <a:gd name="connsiteX2" fmla="*/ 369880 w 726478"/>
                    <a:gd name="connsiteY2" fmla="*/ 1 h 720169"/>
                    <a:gd name="connsiteX3" fmla="*/ 642038 w 726478"/>
                    <a:gd name="connsiteY3" fmla="*/ 255825 h 720169"/>
                    <a:gd name="connsiteX4" fmla="*/ 724497 w 726478"/>
                    <a:gd name="connsiteY4" fmla="*/ 565981 h 720169"/>
                    <a:gd name="connsiteX5" fmla="*/ 368194 w 726478"/>
                    <a:gd name="connsiteY5" fmla="*/ 720169 h 720169"/>
                    <a:gd name="connsiteX6" fmla="*/ 15262 w 726478"/>
                    <a:gd name="connsiteY6" fmla="*/ 565981 h 720169"/>
                    <a:gd name="connsiteX0" fmla="*/ 12213 w 723429"/>
                    <a:gd name="connsiteY0" fmla="*/ 554075 h 708263"/>
                    <a:gd name="connsiteX1" fmla="*/ 107970 w 723429"/>
                    <a:gd name="connsiteY1" fmla="*/ 222488 h 708263"/>
                    <a:gd name="connsiteX2" fmla="*/ 369212 w 723429"/>
                    <a:gd name="connsiteY2" fmla="*/ 2 h 708263"/>
                    <a:gd name="connsiteX3" fmla="*/ 638989 w 723429"/>
                    <a:gd name="connsiteY3" fmla="*/ 243919 h 708263"/>
                    <a:gd name="connsiteX4" fmla="*/ 721448 w 723429"/>
                    <a:gd name="connsiteY4" fmla="*/ 554075 h 708263"/>
                    <a:gd name="connsiteX5" fmla="*/ 365145 w 723429"/>
                    <a:gd name="connsiteY5" fmla="*/ 708263 h 708263"/>
                    <a:gd name="connsiteX6" fmla="*/ 12213 w 723429"/>
                    <a:gd name="connsiteY6" fmla="*/ 554075 h 708263"/>
                    <a:gd name="connsiteX0" fmla="*/ 12213 w 723429"/>
                    <a:gd name="connsiteY0" fmla="*/ 554075 h 708263"/>
                    <a:gd name="connsiteX1" fmla="*/ 107970 w 723429"/>
                    <a:gd name="connsiteY1" fmla="*/ 222488 h 708263"/>
                    <a:gd name="connsiteX2" fmla="*/ 369212 w 723429"/>
                    <a:gd name="connsiteY2" fmla="*/ 2 h 708263"/>
                    <a:gd name="connsiteX3" fmla="*/ 638989 w 723429"/>
                    <a:gd name="connsiteY3" fmla="*/ 243919 h 708263"/>
                    <a:gd name="connsiteX4" fmla="*/ 721448 w 723429"/>
                    <a:gd name="connsiteY4" fmla="*/ 554075 h 708263"/>
                    <a:gd name="connsiteX5" fmla="*/ 365145 w 723429"/>
                    <a:gd name="connsiteY5" fmla="*/ 708263 h 708263"/>
                    <a:gd name="connsiteX6" fmla="*/ 12213 w 723429"/>
                    <a:gd name="connsiteY6" fmla="*/ 554075 h 708263"/>
                    <a:gd name="connsiteX0" fmla="*/ 12213 w 723304"/>
                    <a:gd name="connsiteY0" fmla="*/ 554075 h 708263"/>
                    <a:gd name="connsiteX1" fmla="*/ 107970 w 723304"/>
                    <a:gd name="connsiteY1" fmla="*/ 222488 h 708263"/>
                    <a:gd name="connsiteX2" fmla="*/ 369212 w 723304"/>
                    <a:gd name="connsiteY2" fmla="*/ 2 h 708263"/>
                    <a:gd name="connsiteX3" fmla="*/ 638989 w 723304"/>
                    <a:gd name="connsiteY3" fmla="*/ 243919 h 708263"/>
                    <a:gd name="connsiteX4" fmla="*/ 721448 w 723304"/>
                    <a:gd name="connsiteY4" fmla="*/ 554075 h 708263"/>
                    <a:gd name="connsiteX5" fmla="*/ 365145 w 723304"/>
                    <a:gd name="connsiteY5" fmla="*/ 708263 h 708263"/>
                    <a:gd name="connsiteX6" fmla="*/ 12213 w 723304"/>
                    <a:gd name="connsiteY6" fmla="*/ 554075 h 708263"/>
                    <a:gd name="connsiteX0" fmla="*/ 12213 w 728549"/>
                    <a:gd name="connsiteY0" fmla="*/ 554075 h 708263"/>
                    <a:gd name="connsiteX1" fmla="*/ 107970 w 728549"/>
                    <a:gd name="connsiteY1" fmla="*/ 222488 h 708263"/>
                    <a:gd name="connsiteX2" fmla="*/ 369212 w 728549"/>
                    <a:gd name="connsiteY2" fmla="*/ 2 h 708263"/>
                    <a:gd name="connsiteX3" fmla="*/ 638989 w 728549"/>
                    <a:gd name="connsiteY3" fmla="*/ 243919 h 708263"/>
                    <a:gd name="connsiteX4" fmla="*/ 721448 w 728549"/>
                    <a:gd name="connsiteY4" fmla="*/ 554075 h 708263"/>
                    <a:gd name="connsiteX5" fmla="*/ 365145 w 728549"/>
                    <a:gd name="connsiteY5" fmla="*/ 708263 h 708263"/>
                    <a:gd name="connsiteX6" fmla="*/ 12213 w 728549"/>
                    <a:gd name="connsiteY6" fmla="*/ 554075 h 708263"/>
                    <a:gd name="connsiteX0" fmla="*/ 1821 w 718157"/>
                    <a:gd name="connsiteY0" fmla="*/ 554075 h 708263"/>
                    <a:gd name="connsiteX1" fmla="*/ 97578 w 718157"/>
                    <a:gd name="connsiteY1" fmla="*/ 222488 h 708263"/>
                    <a:gd name="connsiteX2" fmla="*/ 358820 w 718157"/>
                    <a:gd name="connsiteY2" fmla="*/ 2 h 708263"/>
                    <a:gd name="connsiteX3" fmla="*/ 628597 w 718157"/>
                    <a:gd name="connsiteY3" fmla="*/ 243919 h 708263"/>
                    <a:gd name="connsiteX4" fmla="*/ 711056 w 718157"/>
                    <a:gd name="connsiteY4" fmla="*/ 554075 h 708263"/>
                    <a:gd name="connsiteX5" fmla="*/ 354753 w 718157"/>
                    <a:gd name="connsiteY5" fmla="*/ 708263 h 708263"/>
                    <a:gd name="connsiteX6" fmla="*/ 1821 w 718157"/>
                    <a:gd name="connsiteY6" fmla="*/ 554075 h 70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57" h="708263">
                      <a:moveTo>
                        <a:pt x="1821" y="554075"/>
                      </a:moveTo>
                      <a:cubicBezTo>
                        <a:pt x="-10085" y="470731"/>
                        <a:pt x="38078" y="314833"/>
                        <a:pt x="97578" y="222488"/>
                      </a:cubicBezTo>
                      <a:cubicBezTo>
                        <a:pt x="157078" y="130143"/>
                        <a:pt x="286820" y="-449"/>
                        <a:pt x="358820" y="2"/>
                      </a:cubicBezTo>
                      <a:cubicBezTo>
                        <a:pt x="430820" y="453"/>
                        <a:pt x="555604" y="127761"/>
                        <a:pt x="628597" y="243919"/>
                      </a:cubicBezTo>
                      <a:cubicBezTo>
                        <a:pt x="701590" y="360077"/>
                        <a:pt x="733575" y="426878"/>
                        <a:pt x="711056" y="554075"/>
                      </a:cubicBezTo>
                      <a:cubicBezTo>
                        <a:pt x="688537" y="681272"/>
                        <a:pt x="472959" y="708263"/>
                        <a:pt x="354753" y="708263"/>
                      </a:cubicBezTo>
                      <a:cubicBezTo>
                        <a:pt x="236547" y="708263"/>
                        <a:pt x="13727" y="637419"/>
                        <a:pt x="1821" y="5540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0" name="フリーフォーム: 図形 229">
                  <a:extLst>
                    <a:ext uri="{FF2B5EF4-FFF2-40B4-BE49-F238E27FC236}">
                      <a16:creationId xmlns:a16="http://schemas.microsoft.com/office/drawing/2014/main" id="{8B4BA955-696F-47BF-91B2-E70C111D7B3B}"/>
                    </a:ext>
                  </a:extLst>
                </p:cNvPr>
                <p:cNvSpPr/>
                <p:nvPr/>
              </p:nvSpPr>
              <p:spPr>
                <a:xfrm>
                  <a:off x="15635397" y="6369837"/>
                  <a:ext cx="760767" cy="741804"/>
                </a:xfrm>
                <a:custGeom>
                  <a:avLst/>
                  <a:gdLst>
                    <a:gd name="connsiteX0" fmla="*/ 4715609 w 4876820"/>
                    <a:gd name="connsiteY0" fmla="*/ 810968 h 4755261"/>
                    <a:gd name="connsiteX1" fmla="*/ 4397560 w 4876820"/>
                    <a:gd name="connsiteY1" fmla="*/ 453857 h 4755261"/>
                    <a:gd name="connsiteX2" fmla="*/ 3618710 w 4876820"/>
                    <a:gd name="connsiteY2" fmla="*/ 121339 h 4755261"/>
                    <a:gd name="connsiteX3" fmla="*/ 2447954 w 4876820"/>
                    <a:gd name="connsiteY3" fmla="*/ 86 h 4755261"/>
                    <a:gd name="connsiteX4" fmla="*/ 2438401 w 4876820"/>
                    <a:gd name="connsiteY4" fmla="*/ 0 h 4755261"/>
                    <a:gd name="connsiteX5" fmla="*/ 2433410 w 4876820"/>
                    <a:gd name="connsiteY5" fmla="*/ 0 h 4755261"/>
                    <a:gd name="connsiteX6" fmla="*/ 2428923 w 4876820"/>
                    <a:gd name="connsiteY6" fmla="*/ 76 h 4755261"/>
                    <a:gd name="connsiteX7" fmla="*/ 2428847 w 4876820"/>
                    <a:gd name="connsiteY7" fmla="*/ 76 h 4755261"/>
                    <a:gd name="connsiteX8" fmla="*/ 957463 w 4876820"/>
                    <a:gd name="connsiteY8" fmla="*/ 206635 h 4755261"/>
                    <a:gd name="connsiteX9" fmla="*/ 479241 w 4876820"/>
                    <a:gd name="connsiteY9" fmla="*/ 453781 h 4755261"/>
                    <a:gd name="connsiteX10" fmla="*/ 161202 w 4876820"/>
                    <a:gd name="connsiteY10" fmla="*/ 810968 h 4755261"/>
                    <a:gd name="connsiteX11" fmla="*/ 1 w 4876820"/>
                    <a:gd name="connsiteY11" fmla="*/ 1445181 h 4755261"/>
                    <a:gd name="connsiteX12" fmla="*/ 149334 w 4876820"/>
                    <a:gd name="connsiteY12" fmla="*/ 2218754 h 4755261"/>
                    <a:gd name="connsiteX13" fmla="*/ 592694 w 4876820"/>
                    <a:gd name="connsiteY13" fmla="*/ 3180274 h 4755261"/>
                    <a:gd name="connsiteX14" fmla="*/ 602171 w 4876820"/>
                    <a:gd name="connsiteY14" fmla="*/ 3196771 h 4755261"/>
                    <a:gd name="connsiteX15" fmla="*/ 602400 w 4876820"/>
                    <a:gd name="connsiteY15" fmla="*/ 3197057 h 4755261"/>
                    <a:gd name="connsiteX16" fmla="*/ 602324 w 4876820"/>
                    <a:gd name="connsiteY16" fmla="*/ 3196914 h 4755261"/>
                    <a:gd name="connsiteX17" fmla="*/ 602324 w 4876820"/>
                    <a:gd name="connsiteY17" fmla="*/ 3196914 h 4755261"/>
                    <a:gd name="connsiteX18" fmla="*/ 1516895 w 4876820"/>
                    <a:gd name="connsiteY18" fmla="*/ 4367822 h 4755261"/>
                    <a:gd name="connsiteX19" fmla="*/ 1970095 w 4876820"/>
                    <a:gd name="connsiteY19" fmla="*/ 4658373 h 4755261"/>
                    <a:gd name="connsiteX20" fmla="*/ 2438410 w 4876820"/>
                    <a:gd name="connsiteY20" fmla="*/ 4755261 h 4755261"/>
                    <a:gd name="connsiteX21" fmla="*/ 2906736 w 4876820"/>
                    <a:gd name="connsiteY21" fmla="*/ 4658373 h 4755261"/>
                    <a:gd name="connsiteX22" fmla="*/ 3584068 w 4876820"/>
                    <a:gd name="connsiteY22" fmla="*/ 4150195 h 4755261"/>
                    <a:gd name="connsiteX23" fmla="*/ 4274507 w 4876820"/>
                    <a:gd name="connsiteY23" fmla="*/ 3196914 h 4755261"/>
                    <a:gd name="connsiteX24" fmla="*/ 4273707 w 4876820"/>
                    <a:gd name="connsiteY24" fmla="*/ 3198219 h 4755261"/>
                    <a:gd name="connsiteX25" fmla="*/ 4274650 w 4876820"/>
                    <a:gd name="connsiteY25" fmla="*/ 3196695 h 4755261"/>
                    <a:gd name="connsiteX26" fmla="*/ 4284136 w 4876820"/>
                    <a:gd name="connsiteY26" fmla="*/ 3180350 h 4755261"/>
                    <a:gd name="connsiteX27" fmla="*/ 4727487 w 4876820"/>
                    <a:gd name="connsiteY27" fmla="*/ 2218763 h 4755261"/>
                    <a:gd name="connsiteX28" fmla="*/ 4876820 w 4876820"/>
                    <a:gd name="connsiteY28" fmla="*/ 1445190 h 4755261"/>
                    <a:gd name="connsiteX29" fmla="*/ 4715609 w 4876820"/>
                    <a:gd name="connsiteY29" fmla="*/ 810968 h 4755261"/>
                    <a:gd name="connsiteX30" fmla="*/ 4541454 w 4876820"/>
                    <a:gd name="connsiteY30" fmla="*/ 2154650 h 4755261"/>
                    <a:gd name="connsiteX31" fmla="*/ 4111848 w 4876820"/>
                    <a:gd name="connsiteY31" fmla="*/ 3085281 h 4755261"/>
                    <a:gd name="connsiteX32" fmla="*/ 4105914 w 4876820"/>
                    <a:gd name="connsiteY32" fmla="*/ 3095482 h 4755261"/>
                    <a:gd name="connsiteX33" fmla="*/ 4106057 w 4876820"/>
                    <a:gd name="connsiteY33" fmla="*/ 3095273 h 4755261"/>
                    <a:gd name="connsiteX34" fmla="*/ 3231433 w 4876820"/>
                    <a:gd name="connsiteY34" fmla="*/ 4218785 h 4755261"/>
                    <a:gd name="connsiteX35" fmla="*/ 2830250 w 4876820"/>
                    <a:gd name="connsiteY35" fmla="*/ 4477141 h 4755261"/>
                    <a:gd name="connsiteX36" fmla="*/ 2438410 w 4876820"/>
                    <a:gd name="connsiteY36" fmla="*/ 4558542 h 4755261"/>
                    <a:gd name="connsiteX37" fmla="*/ 2046561 w 4876820"/>
                    <a:gd name="connsiteY37" fmla="*/ 4477141 h 4755261"/>
                    <a:gd name="connsiteX38" fmla="*/ 1436942 w 4876820"/>
                    <a:gd name="connsiteY38" fmla="*/ 4016350 h 4755261"/>
                    <a:gd name="connsiteX39" fmla="*/ 770745 w 4876820"/>
                    <a:gd name="connsiteY39" fmla="*/ 3095263 h 4755261"/>
                    <a:gd name="connsiteX40" fmla="*/ 770240 w 4876820"/>
                    <a:gd name="connsiteY40" fmla="*/ 3094396 h 4755261"/>
                    <a:gd name="connsiteX41" fmla="*/ 770602 w 4876820"/>
                    <a:gd name="connsiteY41" fmla="*/ 3095054 h 4755261"/>
                    <a:gd name="connsiteX42" fmla="*/ 764953 w 4876820"/>
                    <a:gd name="connsiteY42" fmla="*/ 3085214 h 4755261"/>
                    <a:gd name="connsiteX43" fmla="*/ 335347 w 4876820"/>
                    <a:gd name="connsiteY43" fmla="*/ 2154574 h 4755261"/>
                    <a:gd name="connsiteX44" fmla="*/ 196720 w 4876820"/>
                    <a:gd name="connsiteY44" fmla="*/ 1445190 h 4755261"/>
                    <a:gd name="connsiteX45" fmla="*/ 331575 w 4876820"/>
                    <a:gd name="connsiteY45" fmla="*/ 909371 h 4755261"/>
                    <a:gd name="connsiteX46" fmla="*/ 597971 w 4876820"/>
                    <a:gd name="connsiteY46" fmla="*/ 610714 h 4755261"/>
                    <a:gd name="connsiteX47" fmla="*/ 1301859 w 4876820"/>
                    <a:gd name="connsiteY47" fmla="*/ 313134 h 4755261"/>
                    <a:gd name="connsiteX48" fmla="*/ 2432676 w 4876820"/>
                    <a:gd name="connsiteY48" fmla="*/ 196796 h 4755261"/>
                    <a:gd name="connsiteX49" fmla="*/ 2432895 w 4876820"/>
                    <a:gd name="connsiteY49" fmla="*/ 196796 h 4755261"/>
                    <a:gd name="connsiteX50" fmla="*/ 2433324 w 4876820"/>
                    <a:gd name="connsiteY50" fmla="*/ 196796 h 4755261"/>
                    <a:gd name="connsiteX51" fmla="*/ 2438391 w 4876820"/>
                    <a:gd name="connsiteY51" fmla="*/ 196720 h 4755261"/>
                    <a:gd name="connsiteX52" fmla="*/ 2442449 w 4876820"/>
                    <a:gd name="connsiteY52" fmla="*/ 196796 h 4755261"/>
                    <a:gd name="connsiteX53" fmla="*/ 2443820 w 4876820"/>
                    <a:gd name="connsiteY53" fmla="*/ 196796 h 4755261"/>
                    <a:gd name="connsiteX54" fmla="*/ 2443963 w 4876820"/>
                    <a:gd name="connsiteY54" fmla="*/ 196796 h 4755261"/>
                    <a:gd name="connsiteX55" fmla="*/ 2444106 w 4876820"/>
                    <a:gd name="connsiteY55" fmla="*/ 196796 h 4755261"/>
                    <a:gd name="connsiteX56" fmla="*/ 3854492 w 4876820"/>
                    <a:gd name="connsiteY56" fmla="*/ 392430 h 4755261"/>
                    <a:gd name="connsiteX57" fmla="*/ 4278831 w 4876820"/>
                    <a:gd name="connsiteY57" fmla="*/ 610705 h 4755261"/>
                    <a:gd name="connsiteX58" fmla="*/ 4545226 w 4876820"/>
                    <a:gd name="connsiteY58" fmla="*/ 909361 h 4755261"/>
                    <a:gd name="connsiteX59" fmla="*/ 4680081 w 4876820"/>
                    <a:gd name="connsiteY59" fmla="*/ 1445181 h 4755261"/>
                    <a:gd name="connsiteX60" fmla="*/ 4541454 w 4876820"/>
                    <a:gd name="connsiteY60" fmla="*/ 2154650 h 475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876820" h="4755261">
                      <a:moveTo>
                        <a:pt x="4715609" y="810968"/>
                      </a:moveTo>
                      <a:cubicBezTo>
                        <a:pt x="4636457" y="673789"/>
                        <a:pt x="4530319" y="554269"/>
                        <a:pt x="4397560" y="453857"/>
                      </a:cubicBezTo>
                      <a:cubicBezTo>
                        <a:pt x="4198087" y="303009"/>
                        <a:pt x="3940379" y="194843"/>
                        <a:pt x="3618710" y="121339"/>
                      </a:cubicBezTo>
                      <a:cubicBezTo>
                        <a:pt x="3296832" y="47977"/>
                        <a:pt x="2910050" y="9125"/>
                        <a:pt x="2447954" y="86"/>
                      </a:cubicBezTo>
                      <a:cubicBezTo>
                        <a:pt x="2444630" y="0"/>
                        <a:pt x="2441944" y="0"/>
                        <a:pt x="2438401" y="0"/>
                      </a:cubicBezTo>
                      <a:lnTo>
                        <a:pt x="2433410" y="0"/>
                      </a:lnTo>
                      <a:lnTo>
                        <a:pt x="2428923" y="76"/>
                      </a:lnTo>
                      <a:lnTo>
                        <a:pt x="2428847" y="76"/>
                      </a:lnTo>
                      <a:cubicBezTo>
                        <a:pt x="1812789" y="12230"/>
                        <a:pt x="1330357" y="76914"/>
                        <a:pt x="957463" y="206635"/>
                      </a:cubicBezTo>
                      <a:cubicBezTo>
                        <a:pt x="771183" y="271672"/>
                        <a:pt x="612077" y="353292"/>
                        <a:pt x="479241" y="453781"/>
                      </a:cubicBezTo>
                      <a:cubicBezTo>
                        <a:pt x="346482" y="554203"/>
                        <a:pt x="240278" y="673732"/>
                        <a:pt x="161202" y="810968"/>
                      </a:cubicBezTo>
                      <a:cubicBezTo>
                        <a:pt x="53760" y="996620"/>
                        <a:pt x="-209" y="1208608"/>
                        <a:pt x="1" y="1445181"/>
                      </a:cubicBezTo>
                      <a:cubicBezTo>
                        <a:pt x="77" y="1676772"/>
                        <a:pt x="50502" y="1932242"/>
                        <a:pt x="149334" y="2218754"/>
                      </a:cubicBezTo>
                      <a:cubicBezTo>
                        <a:pt x="248241" y="2505323"/>
                        <a:pt x="395755" y="2823305"/>
                        <a:pt x="592694" y="3180274"/>
                      </a:cubicBezTo>
                      <a:cubicBezTo>
                        <a:pt x="595732" y="3185770"/>
                        <a:pt x="598847" y="3191266"/>
                        <a:pt x="602171" y="3196771"/>
                      </a:cubicBezTo>
                      <a:cubicBezTo>
                        <a:pt x="602247" y="3196847"/>
                        <a:pt x="602324" y="3196924"/>
                        <a:pt x="602400" y="3197057"/>
                      </a:cubicBezTo>
                      <a:lnTo>
                        <a:pt x="602324" y="3196914"/>
                      </a:lnTo>
                      <a:lnTo>
                        <a:pt x="602324" y="3196914"/>
                      </a:lnTo>
                      <a:cubicBezTo>
                        <a:pt x="920878" y="3724342"/>
                        <a:pt x="1218096" y="4109818"/>
                        <a:pt x="1516895" y="4367822"/>
                      </a:cubicBezTo>
                      <a:cubicBezTo>
                        <a:pt x="1666371" y="4496676"/>
                        <a:pt x="1816561" y="4593622"/>
                        <a:pt x="1970095" y="4658373"/>
                      </a:cubicBezTo>
                      <a:cubicBezTo>
                        <a:pt x="2123399" y="4723200"/>
                        <a:pt x="2280038" y="4755318"/>
                        <a:pt x="2438410" y="4755261"/>
                      </a:cubicBezTo>
                      <a:cubicBezTo>
                        <a:pt x="2596782" y="4755328"/>
                        <a:pt x="2753421" y="4723200"/>
                        <a:pt x="2906736" y="4658373"/>
                      </a:cubicBezTo>
                      <a:cubicBezTo>
                        <a:pt x="3137021" y="4561065"/>
                        <a:pt x="3359649" y="4391978"/>
                        <a:pt x="3584068" y="4150195"/>
                      </a:cubicBezTo>
                      <a:cubicBezTo>
                        <a:pt x="3808572" y="3908108"/>
                        <a:pt x="4035610" y="3592525"/>
                        <a:pt x="4274507" y="3196914"/>
                      </a:cubicBezTo>
                      <a:lnTo>
                        <a:pt x="4273707" y="3198219"/>
                      </a:lnTo>
                      <a:lnTo>
                        <a:pt x="4274650" y="3196695"/>
                      </a:lnTo>
                      <a:cubicBezTo>
                        <a:pt x="4277697" y="3191637"/>
                        <a:pt x="4280869" y="3186208"/>
                        <a:pt x="4284136" y="3180350"/>
                      </a:cubicBezTo>
                      <a:cubicBezTo>
                        <a:pt x="4481075" y="2823305"/>
                        <a:pt x="4628589" y="2505332"/>
                        <a:pt x="4727487" y="2218763"/>
                      </a:cubicBezTo>
                      <a:cubicBezTo>
                        <a:pt x="4826318" y="1932251"/>
                        <a:pt x="4876753" y="1676857"/>
                        <a:pt x="4876820" y="1445190"/>
                      </a:cubicBezTo>
                      <a:cubicBezTo>
                        <a:pt x="4877010" y="1208608"/>
                        <a:pt x="4823042" y="996620"/>
                        <a:pt x="4715609" y="810968"/>
                      </a:cubicBezTo>
                      <a:close/>
                      <a:moveTo>
                        <a:pt x="4541454" y="2154650"/>
                      </a:moveTo>
                      <a:cubicBezTo>
                        <a:pt x="4447690" y="2426475"/>
                        <a:pt x="4304949" y="2735190"/>
                        <a:pt x="4111848" y="3085281"/>
                      </a:cubicBezTo>
                      <a:cubicBezTo>
                        <a:pt x="4110105" y="3088329"/>
                        <a:pt x="4108162" y="3091796"/>
                        <a:pt x="4105914" y="3095482"/>
                      </a:cubicBezTo>
                      <a:lnTo>
                        <a:pt x="4106057" y="3095273"/>
                      </a:lnTo>
                      <a:cubicBezTo>
                        <a:pt x="3793951" y="3612642"/>
                        <a:pt x="3505639" y="3982641"/>
                        <a:pt x="3231433" y="4218785"/>
                      </a:cubicBezTo>
                      <a:cubicBezTo>
                        <a:pt x="3094330" y="4337000"/>
                        <a:pt x="2961209" y="4421877"/>
                        <a:pt x="2830250" y="4477141"/>
                      </a:cubicBezTo>
                      <a:cubicBezTo>
                        <a:pt x="2699233" y="4532348"/>
                        <a:pt x="2570446" y="4558389"/>
                        <a:pt x="2438410" y="4558542"/>
                      </a:cubicBezTo>
                      <a:cubicBezTo>
                        <a:pt x="2306375" y="4558389"/>
                        <a:pt x="2177597" y="4532348"/>
                        <a:pt x="2046561" y="4477141"/>
                      </a:cubicBezTo>
                      <a:cubicBezTo>
                        <a:pt x="1850280" y="4394378"/>
                        <a:pt x="1648492" y="4244388"/>
                        <a:pt x="1436942" y="4016350"/>
                      </a:cubicBezTo>
                      <a:cubicBezTo>
                        <a:pt x="1225459" y="3788455"/>
                        <a:pt x="1004869" y="3483274"/>
                        <a:pt x="770745" y="3095263"/>
                      </a:cubicBezTo>
                      <a:lnTo>
                        <a:pt x="770240" y="3094396"/>
                      </a:lnTo>
                      <a:lnTo>
                        <a:pt x="770602" y="3095054"/>
                      </a:lnTo>
                      <a:cubicBezTo>
                        <a:pt x="768716" y="3091863"/>
                        <a:pt x="766763" y="3088615"/>
                        <a:pt x="764953" y="3085214"/>
                      </a:cubicBezTo>
                      <a:cubicBezTo>
                        <a:pt x="571786" y="2735190"/>
                        <a:pt x="429111" y="2426475"/>
                        <a:pt x="335347" y="2154574"/>
                      </a:cubicBezTo>
                      <a:cubicBezTo>
                        <a:pt x="241431" y="1882616"/>
                        <a:pt x="196654" y="1647920"/>
                        <a:pt x="196720" y="1445190"/>
                      </a:cubicBezTo>
                      <a:cubicBezTo>
                        <a:pt x="196930" y="1237698"/>
                        <a:pt x="242450" y="1064057"/>
                        <a:pt x="331575" y="909371"/>
                      </a:cubicBezTo>
                      <a:cubicBezTo>
                        <a:pt x="397631" y="795061"/>
                        <a:pt x="484661" y="696601"/>
                        <a:pt x="597971" y="610714"/>
                      </a:cubicBezTo>
                      <a:cubicBezTo>
                        <a:pt x="767773" y="482070"/>
                        <a:pt x="998573" y="382305"/>
                        <a:pt x="1301859" y="313134"/>
                      </a:cubicBezTo>
                      <a:cubicBezTo>
                        <a:pt x="1604925" y="243897"/>
                        <a:pt x="1979553" y="205549"/>
                        <a:pt x="2432676" y="196796"/>
                      </a:cubicBezTo>
                      <a:lnTo>
                        <a:pt x="2432895" y="196796"/>
                      </a:lnTo>
                      <a:lnTo>
                        <a:pt x="2433324" y="196796"/>
                      </a:lnTo>
                      <a:cubicBezTo>
                        <a:pt x="2434048" y="196796"/>
                        <a:pt x="2436219" y="196720"/>
                        <a:pt x="2438391" y="196720"/>
                      </a:cubicBezTo>
                      <a:lnTo>
                        <a:pt x="2442449" y="196796"/>
                      </a:lnTo>
                      <a:lnTo>
                        <a:pt x="2443820" y="196796"/>
                      </a:lnTo>
                      <a:lnTo>
                        <a:pt x="2443963" y="196796"/>
                      </a:lnTo>
                      <a:lnTo>
                        <a:pt x="2444106" y="196796"/>
                      </a:lnTo>
                      <a:cubicBezTo>
                        <a:pt x="3048296" y="208369"/>
                        <a:pt x="3512859" y="273120"/>
                        <a:pt x="3854492" y="392430"/>
                      </a:cubicBezTo>
                      <a:cubicBezTo>
                        <a:pt x="4025466" y="452047"/>
                        <a:pt x="4165531" y="524904"/>
                        <a:pt x="4278831" y="610705"/>
                      </a:cubicBezTo>
                      <a:cubicBezTo>
                        <a:pt x="4392131" y="696582"/>
                        <a:pt x="4479094" y="795052"/>
                        <a:pt x="4545226" y="909361"/>
                      </a:cubicBezTo>
                      <a:cubicBezTo>
                        <a:pt x="4634285" y="1064124"/>
                        <a:pt x="4679795" y="1237755"/>
                        <a:pt x="4680081" y="1445181"/>
                      </a:cubicBezTo>
                      <a:cubicBezTo>
                        <a:pt x="4680157" y="1647911"/>
                        <a:pt x="4635371" y="1882683"/>
                        <a:pt x="4541454" y="2154650"/>
                      </a:cubicBezTo>
                      <a:close/>
                    </a:path>
                  </a:pathLst>
                </a:custGeom>
                <a:solidFill>
                  <a:schemeClr val="accent1">
                    <a:lumMod val="50000"/>
                  </a:schemeClr>
                </a:solidFill>
                <a:ln w="9525" cap="flat">
                  <a:noFill/>
                  <a:prstDash val="solid"/>
                  <a:miter/>
                </a:ln>
              </p:spPr>
              <p:txBody>
                <a:bodyPr rtlCol="0" anchor="ctr"/>
                <a:lstStyle/>
                <a:p>
                  <a:endParaRPr lang="ja-JP" altLang="en-US"/>
                </a:p>
              </p:txBody>
            </p:sp>
          </p:grpSp>
          <p:sp>
            <p:nvSpPr>
              <p:cNvPr id="228" name="フリーフォーム: 図形 227">
                <a:extLst>
                  <a:ext uri="{FF2B5EF4-FFF2-40B4-BE49-F238E27FC236}">
                    <a16:creationId xmlns:a16="http://schemas.microsoft.com/office/drawing/2014/main" id="{4C5CE1AD-C809-4D40-8319-20D4494B0988}"/>
                  </a:ext>
                </a:extLst>
              </p:cNvPr>
              <p:cNvSpPr/>
              <p:nvPr/>
            </p:nvSpPr>
            <p:spPr>
              <a:xfrm>
                <a:off x="14804904" y="6419969"/>
                <a:ext cx="661759" cy="641540"/>
              </a:xfrm>
              <a:custGeom>
                <a:avLst/>
                <a:gdLst>
                  <a:gd name="connsiteX0" fmla="*/ 1945199 w 3890399"/>
                  <a:gd name="connsiteY0" fmla="*/ 0 h 3771519"/>
                  <a:gd name="connsiteX1" fmla="*/ 3796478 w 3890399"/>
                  <a:gd name="connsiteY1" fmla="*/ 565128 h 3771519"/>
                  <a:gd name="connsiteX2" fmla="*/ 3360214 w 3890399"/>
                  <a:gd name="connsiteY2" fmla="*/ 2450916 h 3771519"/>
                  <a:gd name="connsiteX3" fmla="*/ 1945199 w 3890399"/>
                  <a:gd name="connsiteY3" fmla="*/ 3771519 h 3771519"/>
                  <a:gd name="connsiteX4" fmla="*/ 530194 w 3890399"/>
                  <a:gd name="connsiteY4" fmla="*/ 2450916 h 3771519"/>
                  <a:gd name="connsiteX5" fmla="*/ 93920 w 3890399"/>
                  <a:gd name="connsiteY5" fmla="*/ 565052 h 3771519"/>
                  <a:gd name="connsiteX6" fmla="*/ 1945199 w 3890399"/>
                  <a:gd name="connsiteY6" fmla="*/ 0 h 377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0399" h="3771519">
                    <a:moveTo>
                      <a:pt x="1945199" y="0"/>
                    </a:moveTo>
                    <a:cubicBezTo>
                      <a:pt x="3062567" y="21774"/>
                      <a:pt x="3601492" y="227467"/>
                      <a:pt x="3796478" y="565128"/>
                    </a:cubicBezTo>
                    <a:cubicBezTo>
                      <a:pt x="3991388" y="902713"/>
                      <a:pt x="3900082" y="1472251"/>
                      <a:pt x="3360214" y="2450916"/>
                    </a:cubicBezTo>
                    <a:cubicBezTo>
                      <a:pt x="2782647" y="3407750"/>
                      <a:pt x="2335019" y="3771519"/>
                      <a:pt x="1945199" y="3771519"/>
                    </a:cubicBezTo>
                    <a:cubicBezTo>
                      <a:pt x="1555312" y="3771519"/>
                      <a:pt x="1107752" y="3407740"/>
                      <a:pt x="530194" y="2450916"/>
                    </a:cubicBezTo>
                    <a:cubicBezTo>
                      <a:pt x="-9683" y="1472251"/>
                      <a:pt x="-100990" y="902713"/>
                      <a:pt x="93920" y="565052"/>
                    </a:cubicBezTo>
                    <a:cubicBezTo>
                      <a:pt x="288897" y="227467"/>
                      <a:pt x="827764" y="21774"/>
                      <a:pt x="1945199" y="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sp>
          <p:nvSpPr>
            <p:cNvPr id="226" name="テキスト ボックス 225">
              <a:extLst>
                <a:ext uri="{FF2B5EF4-FFF2-40B4-BE49-F238E27FC236}">
                  <a16:creationId xmlns:a16="http://schemas.microsoft.com/office/drawing/2014/main" id="{E4F1CD73-204F-47C7-AF47-DB8FB251B5D6}"/>
                </a:ext>
              </a:extLst>
            </p:cNvPr>
            <p:cNvSpPr txBox="1"/>
            <p:nvPr/>
          </p:nvSpPr>
          <p:spPr>
            <a:xfrm>
              <a:off x="14931198" y="3856388"/>
              <a:ext cx="243436" cy="151414"/>
            </a:xfrm>
            <a:prstGeom prst="rect">
              <a:avLst/>
            </a:prstGeom>
            <a:noFill/>
          </p:spPr>
          <p:txBody>
            <a:bodyPr wrap="square" lIns="0" tIns="0" rIns="0" bIns="0" rtlCol="0">
              <a:spAutoFit/>
            </a:bodyPr>
            <a:lstStyle/>
            <a:p>
              <a:pPr algn="ctr"/>
              <a:r>
                <a:rPr kumimoji="1" lang="en-US" altLang="ja-JP" sz="500" b="1" dirty="0">
                  <a:solidFill>
                    <a:schemeClr val="bg1"/>
                  </a:solidFill>
                  <a:latin typeface="HGPｺﾞｼｯｸE" panose="020B0900000000000000" pitchFamily="50" charset="-128"/>
                  <a:ea typeface="HGPｺﾞｼｯｸE" panose="020B0900000000000000" pitchFamily="50" charset="-128"/>
                </a:rPr>
                <a:t>55</a:t>
              </a:r>
              <a:endParaRPr kumimoji="1" lang="ja-JP" altLang="en-US" sz="500" b="1" dirty="0">
                <a:solidFill>
                  <a:schemeClr val="bg1"/>
                </a:solidFill>
                <a:latin typeface="HGPｺﾞｼｯｸE" panose="020B0900000000000000" pitchFamily="50" charset="-128"/>
                <a:ea typeface="HGPｺﾞｼｯｸE" panose="020B0900000000000000" pitchFamily="50" charset="-128"/>
              </a:endParaRPr>
            </a:p>
          </p:txBody>
        </p:sp>
      </p:grpSp>
      <p:grpSp>
        <p:nvGrpSpPr>
          <p:cNvPr id="231" name="グループ化 230">
            <a:extLst>
              <a:ext uri="{FF2B5EF4-FFF2-40B4-BE49-F238E27FC236}">
                <a16:creationId xmlns:a16="http://schemas.microsoft.com/office/drawing/2014/main" id="{80C2A9FF-2AB4-4538-8A0E-3C80BC34583C}"/>
              </a:ext>
            </a:extLst>
          </p:cNvPr>
          <p:cNvGrpSpPr/>
          <p:nvPr/>
        </p:nvGrpSpPr>
        <p:grpSpPr>
          <a:xfrm rot="21600000">
            <a:off x="6787452" y="2407638"/>
            <a:ext cx="140860" cy="120622"/>
            <a:chOff x="14930656" y="3835599"/>
            <a:chExt cx="243978" cy="237366"/>
          </a:xfrm>
        </p:grpSpPr>
        <p:grpSp>
          <p:nvGrpSpPr>
            <p:cNvPr id="232" name="グループ化 231">
              <a:extLst>
                <a:ext uri="{FF2B5EF4-FFF2-40B4-BE49-F238E27FC236}">
                  <a16:creationId xmlns:a16="http://schemas.microsoft.com/office/drawing/2014/main" id="{E2E3EED1-7012-4328-84CF-1E9947C66DE3}"/>
                </a:ext>
              </a:extLst>
            </p:cNvPr>
            <p:cNvGrpSpPr/>
            <p:nvPr/>
          </p:nvGrpSpPr>
          <p:grpSpPr>
            <a:xfrm>
              <a:off x="14930656" y="3835599"/>
              <a:ext cx="243434" cy="237366"/>
              <a:chOff x="14755400" y="6369837"/>
              <a:chExt cx="760767" cy="741804"/>
            </a:xfrm>
          </p:grpSpPr>
          <p:grpSp>
            <p:nvGrpSpPr>
              <p:cNvPr id="234" name="グループ化 233">
                <a:extLst>
                  <a:ext uri="{FF2B5EF4-FFF2-40B4-BE49-F238E27FC236}">
                    <a16:creationId xmlns:a16="http://schemas.microsoft.com/office/drawing/2014/main" id="{30F5B073-24AC-45A7-89C2-EAF96FC4E875}"/>
                  </a:ext>
                </a:extLst>
              </p:cNvPr>
              <p:cNvGrpSpPr/>
              <p:nvPr/>
            </p:nvGrpSpPr>
            <p:grpSpPr>
              <a:xfrm>
                <a:off x="14755400" y="6369837"/>
                <a:ext cx="760767" cy="741804"/>
                <a:chOff x="15635397" y="6369837"/>
                <a:chExt cx="760767" cy="741804"/>
              </a:xfrm>
            </p:grpSpPr>
            <p:sp>
              <p:nvSpPr>
                <p:cNvPr id="236" name="二等辺三角形 124">
                  <a:extLst>
                    <a:ext uri="{FF2B5EF4-FFF2-40B4-BE49-F238E27FC236}">
                      <a16:creationId xmlns:a16="http://schemas.microsoft.com/office/drawing/2014/main" id="{B263881D-19E4-4523-AD55-59D535CB8447}"/>
                    </a:ext>
                  </a:extLst>
                </p:cNvPr>
                <p:cNvSpPr/>
                <p:nvPr/>
              </p:nvSpPr>
              <p:spPr>
                <a:xfrm flipV="1">
                  <a:off x="15656369" y="6388893"/>
                  <a:ext cx="718157" cy="708263"/>
                </a:xfrm>
                <a:custGeom>
                  <a:avLst/>
                  <a:gdLst>
                    <a:gd name="connsiteX0" fmla="*/ 0 w 709235"/>
                    <a:gd name="connsiteY0" fmla="*/ 565980 h 565980"/>
                    <a:gd name="connsiteX1" fmla="*/ 354618 w 709235"/>
                    <a:gd name="connsiteY1" fmla="*/ 0 h 565980"/>
                    <a:gd name="connsiteX2" fmla="*/ 709235 w 709235"/>
                    <a:gd name="connsiteY2" fmla="*/ 565980 h 565980"/>
                    <a:gd name="connsiteX3" fmla="*/ 0 w 709235"/>
                    <a:gd name="connsiteY3" fmla="*/ 565980 h 565980"/>
                    <a:gd name="connsiteX0" fmla="*/ 0 w 709235"/>
                    <a:gd name="connsiteY0" fmla="*/ 565980 h 565980"/>
                    <a:gd name="connsiteX1" fmla="*/ 354618 w 709235"/>
                    <a:gd name="connsiteY1" fmla="*/ 0 h 565980"/>
                    <a:gd name="connsiteX2" fmla="*/ 545813 w 709235"/>
                    <a:gd name="connsiteY2" fmla="*/ 312974 h 565980"/>
                    <a:gd name="connsiteX3" fmla="*/ 709235 w 709235"/>
                    <a:gd name="connsiteY3" fmla="*/ 565980 h 565980"/>
                    <a:gd name="connsiteX4" fmla="*/ 0 w 709235"/>
                    <a:gd name="connsiteY4" fmla="*/ 565980 h 565980"/>
                    <a:gd name="connsiteX0" fmla="*/ 0 w 709235"/>
                    <a:gd name="connsiteY0" fmla="*/ 565980 h 565980"/>
                    <a:gd name="connsiteX1" fmla="*/ 354618 w 709235"/>
                    <a:gd name="connsiteY1" fmla="*/ 0 h 565980"/>
                    <a:gd name="connsiteX2" fmla="*/ 626776 w 709235"/>
                    <a:gd name="connsiteY2" fmla="*/ 255824 h 565980"/>
                    <a:gd name="connsiteX3" fmla="*/ 709235 w 709235"/>
                    <a:gd name="connsiteY3" fmla="*/ 565980 h 565980"/>
                    <a:gd name="connsiteX4" fmla="*/ 0 w 709235"/>
                    <a:gd name="connsiteY4" fmla="*/ 565980 h 565980"/>
                    <a:gd name="connsiteX0" fmla="*/ 0 w 709235"/>
                    <a:gd name="connsiteY0" fmla="*/ 565980 h 565980"/>
                    <a:gd name="connsiteX1" fmla="*/ 354618 w 709235"/>
                    <a:gd name="connsiteY1" fmla="*/ 0 h 565980"/>
                    <a:gd name="connsiteX2" fmla="*/ 626776 w 709235"/>
                    <a:gd name="connsiteY2" fmla="*/ 255824 h 565980"/>
                    <a:gd name="connsiteX3" fmla="*/ 709235 w 709235"/>
                    <a:gd name="connsiteY3" fmla="*/ 565980 h 565980"/>
                    <a:gd name="connsiteX4" fmla="*/ 0 w 709235"/>
                    <a:gd name="connsiteY4" fmla="*/ 565980 h 565980"/>
                    <a:gd name="connsiteX0" fmla="*/ 0 w 709235"/>
                    <a:gd name="connsiteY0" fmla="*/ 565980 h 565980"/>
                    <a:gd name="connsiteX1" fmla="*/ 174338 w 709235"/>
                    <a:gd name="connsiteY1" fmla="*/ 291543 h 565980"/>
                    <a:gd name="connsiteX2" fmla="*/ 354618 w 709235"/>
                    <a:gd name="connsiteY2" fmla="*/ 0 h 565980"/>
                    <a:gd name="connsiteX3" fmla="*/ 626776 w 709235"/>
                    <a:gd name="connsiteY3" fmla="*/ 255824 h 565980"/>
                    <a:gd name="connsiteX4" fmla="*/ 709235 w 709235"/>
                    <a:gd name="connsiteY4" fmla="*/ 565980 h 565980"/>
                    <a:gd name="connsiteX5" fmla="*/ 0 w 709235"/>
                    <a:gd name="connsiteY5" fmla="*/ 565980 h 565980"/>
                    <a:gd name="connsiteX0" fmla="*/ 0 w 709235"/>
                    <a:gd name="connsiteY0" fmla="*/ 565980 h 565980"/>
                    <a:gd name="connsiteX1" fmla="*/ 95757 w 709235"/>
                    <a:gd name="connsiteY1" fmla="*/ 234393 h 565980"/>
                    <a:gd name="connsiteX2" fmla="*/ 354618 w 709235"/>
                    <a:gd name="connsiteY2" fmla="*/ 0 h 565980"/>
                    <a:gd name="connsiteX3" fmla="*/ 626776 w 709235"/>
                    <a:gd name="connsiteY3" fmla="*/ 255824 h 565980"/>
                    <a:gd name="connsiteX4" fmla="*/ 709235 w 709235"/>
                    <a:gd name="connsiteY4" fmla="*/ 565980 h 565980"/>
                    <a:gd name="connsiteX5" fmla="*/ 0 w 709235"/>
                    <a:gd name="connsiteY5" fmla="*/ 565980 h 565980"/>
                    <a:gd name="connsiteX0" fmla="*/ 0 w 709235"/>
                    <a:gd name="connsiteY0" fmla="*/ 565980 h 565980"/>
                    <a:gd name="connsiteX1" fmla="*/ 95757 w 709235"/>
                    <a:gd name="connsiteY1" fmla="*/ 234393 h 565980"/>
                    <a:gd name="connsiteX2" fmla="*/ 354618 w 709235"/>
                    <a:gd name="connsiteY2" fmla="*/ 0 h 565980"/>
                    <a:gd name="connsiteX3" fmla="*/ 626776 w 709235"/>
                    <a:gd name="connsiteY3" fmla="*/ 255824 h 565980"/>
                    <a:gd name="connsiteX4" fmla="*/ 709235 w 709235"/>
                    <a:gd name="connsiteY4" fmla="*/ 565980 h 565980"/>
                    <a:gd name="connsiteX5" fmla="*/ 352932 w 709235"/>
                    <a:gd name="connsiteY5" fmla="*/ 565387 h 565980"/>
                    <a:gd name="connsiteX6" fmla="*/ 0 w 709235"/>
                    <a:gd name="connsiteY6" fmla="*/ 565980 h 565980"/>
                    <a:gd name="connsiteX0" fmla="*/ 0 w 709235"/>
                    <a:gd name="connsiteY0" fmla="*/ 565980 h 720168"/>
                    <a:gd name="connsiteX1" fmla="*/ 95757 w 709235"/>
                    <a:gd name="connsiteY1" fmla="*/ 234393 h 720168"/>
                    <a:gd name="connsiteX2" fmla="*/ 354618 w 709235"/>
                    <a:gd name="connsiteY2" fmla="*/ 0 h 720168"/>
                    <a:gd name="connsiteX3" fmla="*/ 626776 w 709235"/>
                    <a:gd name="connsiteY3" fmla="*/ 255824 h 720168"/>
                    <a:gd name="connsiteX4" fmla="*/ 709235 w 709235"/>
                    <a:gd name="connsiteY4" fmla="*/ 565980 h 720168"/>
                    <a:gd name="connsiteX5" fmla="*/ 352932 w 709235"/>
                    <a:gd name="connsiteY5" fmla="*/ 720168 h 720168"/>
                    <a:gd name="connsiteX6" fmla="*/ 0 w 709235"/>
                    <a:gd name="connsiteY6" fmla="*/ 565980 h 720168"/>
                    <a:gd name="connsiteX0" fmla="*/ 12175 w 721410"/>
                    <a:gd name="connsiteY0" fmla="*/ 565980 h 720168"/>
                    <a:gd name="connsiteX1" fmla="*/ 107932 w 721410"/>
                    <a:gd name="connsiteY1" fmla="*/ 234393 h 720168"/>
                    <a:gd name="connsiteX2" fmla="*/ 366793 w 721410"/>
                    <a:gd name="connsiteY2" fmla="*/ 0 h 720168"/>
                    <a:gd name="connsiteX3" fmla="*/ 638951 w 721410"/>
                    <a:gd name="connsiteY3" fmla="*/ 255824 h 720168"/>
                    <a:gd name="connsiteX4" fmla="*/ 721410 w 721410"/>
                    <a:gd name="connsiteY4" fmla="*/ 565980 h 720168"/>
                    <a:gd name="connsiteX5" fmla="*/ 365107 w 721410"/>
                    <a:gd name="connsiteY5" fmla="*/ 720168 h 720168"/>
                    <a:gd name="connsiteX6" fmla="*/ 12175 w 721410"/>
                    <a:gd name="connsiteY6" fmla="*/ 565980 h 720168"/>
                    <a:gd name="connsiteX0" fmla="*/ 12175 w 721410"/>
                    <a:gd name="connsiteY0" fmla="*/ 565980 h 720168"/>
                    <a:gd name="connsiteX1" fmla="*/ 107932 w 721410"/>
                    <a:gd name="connsiteY1" fmla="*/ 234393 h 720168"/>
                    <a:gd name="connsiteX2" fmla="*/ 366793 w 721410"/>
                    <a:gd name="connsiteY2" fmla="*/ 0 h 720168"/>
                    <a:gd name="connsiteX3" fmla="*/ 638951 w 721410"/>
                    <a:gd name="connsiteY3" fmla="*/ 255824 h 720168"/>
                    <a:gd name="connsiteX4" fmla="*/ 721410 w 721410"/>
                    <a:gd name="connsiteY4" fmla="*/ 565980 h 720168"/>
                    <a:gd name="connsiteX5" fmla="*/ 365107 w 721410"/>
                    <a:gd name="connsiteY5" fmla="*/ 720168 h 720168"/>
                    <a:gd name="connsiteX6" fmla="*/ 12175 w 721410"/>
                    <a:gd name="connsiteY6" fmla="*/ 565980 h 720168"/>
                    <a:gd name="connsiteX0" fmla="*/ 12175 w 723391"/>
                    <a:gd name="connsiteY0" fmla="*/ 565980 h 720168"/>
                    <a:gd name="connsiteX1" fmla="*/ 107932 w 723391"/>
                    <a:gd name="connsiteY1" fmla="*/ 234393 h 720168"/>
                    <a:gd name="connsiteX2" fmla="*/ 366793 w 723391"/>
                    <a:gd name="connsiteY2" fmla="*/ 0 h 720168"/>
                    <a:gd name="connsiteX3" fmla="*/ 638951 w 723391"/>
                    <a:gd name="connsiteY3" fmla="*/ 255824 h 720168"/>
                    <a:gd name="connsiteX4" fmla="*/ 721410 w 723391"/>
                    <a:gd name="connsiteY4" fmla="*/ 565980 h 720168"/>
                    <a:gd name="connsiteX5" fmla="*/ 365107 w 723391"/>
                    <a:gd name="connsiteY5" fmla="*/ 720168 h 720168"/>
                    <a:gd name="connsiteX6" fmla="*/ 12175 w 723391"/>
                    <a:gd name="connsiteY6" fmla="*/ 565980 h 720168"/>
                    <a:gd name="connsiteX0" fmla="*/ 12175 w 723391"/>
                    <a:gd name="connsiteY0" fmla="*/ 565980 h 720168"/>
                    <a:gd name="connsiteX1" fmla="*/ 107932 w 723391"/>
                    <a:gd name="connsiteY1" fmla="*/ 234393 h 720168"/>
                    <a:gd name="connsiteX2" fmla="*/ 366793 w 723391"/>
                    <a:gd name="connsiteY2" fmla="*/ 0 h 720168"/>
                    <a:gd name="connsiteX3" fmla="*/ 638951 w 723391"/>
                    <a:gd name="connsiteY3" fmla="*/ 255824 h 720168"/>
                    <a:gd name="connsiteX4" fmla="*/ 721410 w 723391"/>
                    <a:gd name="connsiteY4" fmla="*/ 565980 h 720168"/>
                    <a:gd name="connsiteX5" fmla="*/ 365107 w 723391"/>
                    <a:gd name="connsiteY5" fmla="*/ 720168 h 720168"/>
                    <a:gd name="connsiteX6" fmla="*/ 12175 w 723391"/>
                    <a:gd name="connsiteY6" fmla="*/ 565980 h 720168"/>
                    <a:gd name="connsiteX0" fmla="*/ 15262 w 726478"/>
                    <a:gd name="connsiteY0" fmla="*/ 565980 h 720168"/>
                    <a:gd name="connsiteX1" fmla="*/ 111019 w 726478"/>
                    <a:gd name="connsiteY1" fmla="*/ 234393 h 720168"/>
                    <a:gd name="connsiteX2" fmla="*/ 369880 w 726478"/>
                    <a:gd name="connsiteY2" fmla="*/ 0 h 720168"/>
                    <a:gd name="connsiteX3" fmla="*/ 642038 w 726478"/>
                    <a:gd name="connsiteY3" fmla="*/ 255824 h 720168"/>
                    <a:gd name="connsiteX4" fmla="*/ 724497 w 726478"/>
                    <a:gd name="connsiteY4" fmla="*/ 565980 h 720168"/>
                    <a:gd name="connsiteX5" fmla="*/ 368194 w 726478"/>
                    <a:gd name="connsiteY5" fmla="*/ 720168 h 720168"/>
                    <a:gd name="connsiteX6" fmla="*/ 15262 w 726478"/>
                    <a:gd name="connsiteY6" fmla="*/ 565980 h 720168"/>
                    <a:gd name="connsiteX0" fmla="*/ 15262 w 726478"/>
                    <a:gd name="connsiteY0" fmla="*/ 581390 h 735578"/>
                    <a:gd name="connsiteX1" fmla="*/ 111019 w 726478"/>
                    <a:gd name="connsiteY1" fmla="*/ 249803 h 735578"/>
                    <a:gd name="connsiteX2" fmla="*/ 369880 w 726478"/>
                    <a:gd name="connsiteY2" fmla="*/ 15410 h 735578"/>
                    <a:gd name="connsiteX3" fmla="*/ 642038 w 726478"/>
                    <a:gd name="connsiteY3" fmla="*/ 271234 h 735578"/>
                    <a:gd name="connsiteX4" fmla="*/ 724497 w 726478"/>
                    <a:gd name="connsiteY4" fmla="*/ 581390 h 735578"/>
                    <a:gd name="connsiteX5" fmla="*/ 368194 w 726478"/>
                    <a:gd name="connsiteY5" fmla="*/ 735578 h 735578"/>
                    <a:gd name="connsiteX6" fmla="*/ 15262 w 726478"/>
                    <a:gd name="connsiteY6" fmla="*/ 581390 h 735578"/>
                    <a:gd name="connsiteX0" fmla="*/ 15262 w 726478"/>
                    <a:gd name="connsiteY0" fmla="*/ 565981 h 720169"/>
                    <a:gd name="connsiteX1" fmla="*/ 111019 w 726478"/>
                    <a:gd name="connsiteY1" fmla="*/ 234394 h 720169"/>
                    <a:gd name="connsiteX2" fmla="*/ 369880 w 726478"/>
                    <a:gd name="connsiteY2" fmla="*/ 1 h 720169"/>
                    <a:gd name="connsiteX3" fmla="*/ 642038 w 726478"/>
                    <a:gd name="connsiteY3" fmla="*/ 255825 h 720169"/>
                    <a:gd name="connsiteX4" fmla="*/ 724497 w 726478"/>
                    <a:gd name="connsiteY4" fmla="*/ 565981 h 720169"/>
                    <a:gd name="connsiteX5" fmla="*/ 368194 w 726478"/>
                    <a:gd name="connsiteY5" fmla="*/ 720169 h 720169"/>
                    <a:gd name="connsiteX6" fmla="*/ 15262 w 726478"/>
                    <a:gd name="connsiteY6" fmla="*/ 565981 h 720169"/>
                    <a:gd name="connsiteX0" fmla="*/ 12213 w 723429"/>
                    <a:gd name="connsiteY0" fmla="*/ 554075 h 708263"/>
                    <a:gd name="connsiteX1" fmla="*/ 107970 w 723429"/>
                    <a:gd name="connsiteY1" fmla="*/ 222488 h 708263"/>
                    <a:gd name="connsiteX2" fmla="*/ 369212 w 723429"/>
                    <a:gd name="connsiteY2" fmla="*/ 2 h 708263"/>
                    <a:gd name="connsiteX3" fmla="*/ 638989 w 723429"/>
                    <a:gd name="connsiteY3" fmla="*/ 243919 h 708263"/>
                    <a:gd name="connsiteX4" fmla="*/ 721448 w 723429"/>
                    <a:gd name="connsiteY4" fmla="*/ 554075 h 708263"/>
                    <a:gd name="connsiteX5" fmla="*/ 365145 w 723429"/>
                    <a:gd name="connsiteY5" fmla="*/ 708263 h 708263"/>
                    <a:gd name="connsiteX6" fmla="*/ 12213 w 723429"/>
                    <a:gd name="connsiteY6" fmla="*/ 554075 h 708263"/>
                    <a:gd name="connsiteX0" fmla="*/ 12213 w 723429"/>
                    <a:gd name="connsiteY0" fmla="*/ 554075 h 708263"/>
                    <a:gd name="connsiteX1" fmla="*/ 107970 w 723429"/>
                    <a:gd name="connsiteY1" fmla="*/ 222488 h 708263"/>
                    <a:gd name="connsiteX2" fmla="*/ 369212 w 723429"/>
                    <a:gd name="connsiteY2" fmla="*/ 2 h 708263"/>
                    <a:gd name="connsiteX3" fmla="*/ 638989 w 723429"/>
                    <a:gd name="connsiteY3" fmla="*/ 243919 h 708263"/>
                    <a:gd name="connsiteX4" fmla="*/ 721448 w 723429"/>
                    <a:gd name="connsiteY4" fmla="*/ 554075 h 708263"/>
                    <a:gd name="connsiteX5" fmla="*/ 365145 w 723429"/>
                    <a:gd name="connsiteY5" fmla="*/ 708263 h 708263"/>
                    <a:gd name="connsiteX6" fmla="*/ 12213 w 723429"/>
                    <a:gd name="connsiteY6" fmla="*/ 554075 h 708263"/>
                    <a:gd name="connsiteX0" fmla="*/ 12213 w 723304"/>
                    <a:gd name="connsiteY0" fmla="*/ 554075 h 708263"/>
                    <a:gd name="connsiteX1" fmla="*/ 107970 w 723304"/>
                    <a:gd name="connsiteY1" fmla="*/ 222488 h 708263"/>
                    <a:gd name="connsiteX2" fmla="*/ 369212 w 723304"/>
                    <a:gd name="connsiteY2" fmla="*/ 2 h 708263"/>
                    <a:gd name="connsiteX3" fmla="*/ 638989 w 723304"/>
                    <a:gd name="connsiteY3" fmla="*/ 243919 h 708263"/>
                    <a:gd name="connsiteX4" fmla="*/ 721448 w 723304"/>
                    <a:gd name="connsiteY4" fmla="*/ 554075 h 708263"/>
                    <a:gd name="connsiteX5" fmla="*/ 365145 w 723304"/>
                    <a:gd name="connsiteY5" fmla="*/ 708263 h 708263"/>
                    <a:gd name="connsiteX6" fmla="*/ 12213 w 723304"/>
                    <a:gd name="connsiteY6" fmla="*/ 554075 h 708263"/>
                    <a:gd name="connsiteX0" fmla="*/ 12213 w 728549"/>
                    <a:gd name="connsiteY0" fmla="*/ 554075 h 708263"/>
                    <a:gd name="connsiteX1" fmla="*/ 107970 w 728549"/>
                    <a:gd name="connsiteY1" fmla="*/ 222488 h 708263"/>
                    <a:gd name="connsiteX2" fmla="*/ 369212 w 728549"/>
                    <a:gd name="connsiteY2" fmla="*/ 2 h 708263"/>
                    <a:gd name="connsiteX3" fmla="*/ 638989 w 728549"/>
                    <a:gd name="connsiteY3" fmla="*/ 243919 h 708263"/>
                    <a:gd name="connsiteX4" fmla="*/ 721448 w 728549"/>
                    <a:gd name="connsiteY4" fmla="*/ 554075 h 708263"/>
                    <a:gd name="connsiteX5" fmla="*/ 365145 w 728549"/>
                    <a:gd name="connsiteY5" fmla="*/ 708263 h 708263"/>
                    <a:gd name="connsiteX6" fmla="*/ 12213 w 728549"/>
                    <a:gd name="connsiteY6" fmla="*/ 554075 h 708263"/>
                    <a:gd name="connsiteX0" fmla="*/ 1821 w 718157"/>
                    <a:gd name="connsiteY0" fmla="*/ 554075 h 708263"/>
                    <a:gd name="connsiteX1" fmla="*/ 97578 w 718157"/>
                    <a:gd name="connsiteY1" fmla="*/ 222488 h 708263"/>
                    <a:gd name="connsiteX2" fmla="*/ 358820 w 718157"/>
                    <a:gd name="connsiteY2" fmla="*/ 2 h 708263"/>
                    <a:gd name="connsiteX3" fmla="*/ 628597 w 718157"/>
                    <a:gd name="connsiteY3" fmla="*/ 243919 h 708263"/>
                    <a:gd name="connsiteX4" fmla="*/ 711056 w 718157"/>
                    <a:gd name="connsiteY4" fmla="*/ 554075 h 708263"/>
                    <a:gd name="connsiteX5" fmla="*/ 354753 w 718157"/>
                    <a:gd name="connsiteY5" fmla="*/ 708263 h 708263"/>
                    <a:gd name="connsiteX6" fmla="*/ 1821 w 718157"/>
                    <a:gd name="connsiteY6" fmla="*/ 554075 h 70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57" h="708263">
                      <a:moveTo>
                        <a:pt x="1821" y="554075"/>
                      </a:moveTo>
                      <a:cubicBezTo>
                        <a:pt x="-10085" y="470731"/>
                        <a:pt x="38078" y="314833"/>
                        <a:pt x="97578" y="222488"/>
                      </a:cubicBezTo>
                      <a:cubicBezTo>
                        <a:pt x="157078" y="130143"/>
                        <a:pt x="286820" y="-449"/>
                        <a:pt x="358820" y="2"/>
                      </a:cubicBezTo>
                      <a:cubicBezTo>
                        <a:pt x="430820" y="453"/>
                        <a:pt x="555604" y="127761"/>
                        <a:pt x="628597" y="243919"/>
                      </a:cubicBezTo>
                      <a:cubicBezTo>
                        <a:pt x="701590" y="360077"/>
                        <a:pt x="733575" y="426878"/>
                        <a:pt x="711056" y="554075"/>
                      </a:cubicBezTo>
                      <a:cubicBezTo>
                        <a:pt x="688537" y="681272"/>
                        <a:pt x="472959" y="708263"/>
                        <a:pt x="354753" y="708263"/>
                      </a:cubicBezTo>
                      <a:cubicBezTo>
                        <a:pt x="236547" y="708263"/>
                        <a:pt x="13727" y="637419"/>
                        <a:pt x="1821" y="5540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7" name="フリーフォーム: 図形 236">
                  <a:extLst>
                    <a:ext uri="{FF2B5EF4-FFF2-40B4-BE49-F238E27FC236}">
                      <a16:creationId xmlns:a16="http://schemas.microsoft.com/office/drawing/2014/main" id="{337AE041-28B9-42E3-9264-EFBBBC2D9822}"/>
                    </a:ext>
                  </a:extLst>
                </p:cNvPr>
                <p:cNvSpPr/>
                <p:nvPr/>
              </p:nvSpPr>
              <p:spPr>
                <a:xfrm>
                  <a:off x="15635397" y="6369837"/>
                  <a:ext cx="760767" cy="741804"/>
                </a:xfrm>
                <a:custGeom>
                  <a:avLst/>
                  <a:gdLst>
                    <a:gd name="connsiteX0" fmla="*/ 4715609 w 4876820"/>
                    <a:gd name="connsiteY0" fmla="*/ 810968 h 4755261"/>
                    <a:gd name="connsiteX1" fmla="*/ 4397560 w 4876820"/>
                    <a:gd name="connsiteY1" fmla="*/ 453857 h 4755261"/>
                    <a:gd name="connsiteX2" fmla="*/ 3618710 w 4876820"/>
                    <a:gd name="connsiteY2" fmla="*/ 121339 h 4755261"/>
                    <a:gd name="connsiteX3" fmla="*/ 2447954 w 4876820"/>
                    <a:gd name="connsiteY3" fmla="*/ 86 h 4755261"/>
                    <a:gd name="connsiteX4" fmla="*/ 2438401 w 4876820"/>
                    <a:gd name="connsiteY4" fmla="*/ 0 h 4755261"/>
                    <a:gd name="connsiteX5" fmla="*/ 2433410 w 4876820"/>
                    <a:gd name="connsiteY5" fmla="*/ 0 h 4755261"/>
                    <a:gd name="connsiteX6" fmla="*/ 2428923 w 4876820"/>
                    <a:gd name="connsiteY6" fmla="*/ 76 h 4755261"/>
                    <a:gd name="connsiteX7" fmla="*/ 2428847 w 4876820"/>
                    <a:gd name="connsiteY7" fmla="*/ 76 h 4755261"/>
                    <a:gd name="connsiteX8" fmla="*/ 957463 w 4876820"/>
                    <a:gd name="connsiteY8" fmla="*/ 206635 h 4755261"/>
                    <a:gd name="connsiteX9" fmla="*/ 479241 w 4876820"/>
                    <a:gd name="connsiteY9" fmla="*/ 453781 h 4755261"/>
                    <a:gd name="connsiteX10" fmla="*/ 161202 w 4876820"/>
                    <a:gd name="connsiteY10" fmla="*/ 810968 h 4755261"/>
                    <a:gd name="connsiteX11" fmla="*/ 1 w 4876820"/>
                    <a:gd name="connsiteY11" fmla="*/ 1445181 h 4755261"/>
                    <a:gd name="connsiteX12" fmla="*/ 149334 w 4876820"/>
                    <a:gd name="connsiteY12" fmla="*/ 2218754 h 4755261"/>
                    <a:gd name="connsiteX13" fmla="*/ 592694 w 4876820"/>
                    <a:gd name="connsiteY13" fmla="*/ 3180274 h 4755261"/>
                    <a:gd name="connsiteX14" fmla="*/ 602171 w 4876820"/>
                    <a:gd name="connsiteY14" fmla="*/ 3196771 h 4755261"/>
                    <a:gd name="connsiteX15" fmla="*/ 602400 w 4876820"/>
                    <a:gd name="connsiteY15" fmla="*/ 3197057 h 4755261"/>
                    <a:gd name="connsiteX16" fmla="*/ 602324 w 4876820"/>
                    <a:gd name="connsiteY16" fmla="*/ 3196914 h 4755261"/>
                    <a:gd name="connsiteX17" fmla="*/ 602324 w 4876820"/>
                    <a:gd name="connsiteY17" fmla="*/ 3196914 h 4755261"/>
                    <a:gd name="connsiteX18" fmla="*/ 1516895 w 4876820"/>
                    <a:gd name="connsiteY18" fmla="*/ 4367822 h 4755261"/>
                    <a:gd name="connsiteX19" fmla="*/ 1970095 w 4876820"/>
                    <a:gd name="connsiteY19" fmla="*/ 4658373 h 4755261"/>
                    <a:gd name="connsiteX20" fmla="*/ 2438410 w 4876820"/>
                    <a:gd name="connsiteY20" fmla="*/ 4755261 h 4755261"/>
                    <a:gd name="connsiteX21" fmla="*/ 2906736 w 4876820"/>
                    <a:gd name="connsiteY21" fmla="*/ 4658373 h 4755261"/>
                    <a:gd name="connsiteX22" fmla="*/ 3584068 w 4876820"/>
                    <a:gd name="connsiteY22" fmla="*/ 4150195 h 4755261"/>
                    <a:gd name="connsiteX23" fmla="*/ 4274507 w 4876820"/>
                    <a:gd name="connsiteY23" fmla="*/ 3196914 h 4755261"/>
                    <a:gd name="connsiteX24" fmla="*/ 4273707 w 4876820"/>
                    <a:gd name="connsiteY24" fmla="*/ 3198219 h 4755261"/>
                    <a:gd name="connsiteX25" fmla="*/ 4274650 w 4876820"/>
                    <a:gd name="connsiteY25" fmla="*/ 3196695 h 4755261"/>
                    <a:gd name="connsiteX26" fmla="*/ 4284136 w 4876820"/>
                    <a:gd name="connsiteY26" fmla="*/ 3180350 h 4755261"/>
                    <a:gd name="connsiteX27" fmla="*/ 4727487 w 4876820"/>
                    <a:gd name="connsiteY27" fmla="*/ 2218763 h 4755261"/>
                    <a:gd name="connsiteX28" fmla="*/ 4876820 w 4876820"/>
                    <a:gd name="connsiteY28" fmla="*/ 1445190 h 4755261"/>
                    <a:gd name="connsiteX29" fmla="*/ 4715609 w 4876820"/>
                    <a:gd name="connsiteY29" fmla="*/ 810968 h 4755261"/>
                    <a:gd name="connsiteX30" fmla="*/ 4541454 w 4876820"/>
                    <a:gd name="connsiteY30" fmla="*/ 2154650 h 4755261"/>
                    <a:gd name="connsiteX31" fmla="*/ 4111848 w 4876820"/>
                    <a:gd name="connsiteY31" fmla="*/ 3085281 h 4755261"/>
                    <a:gd name="connsiteX32" fmla="*/ 4105914 w 4876820"/>
                    <a:gd name="connsiteY32" fmla="*/ 3095482 h 4755261"/>
                    <a:gd name="connsiteX33" fmla="*/ 4106057 w 4876820"/>
                    <a:gd name="connsiteY33" fmla="*/ 3095273 h 4755261"/>
                    <a:gd name="connsiteX34" fmla="*/ 3231433 w 4876820"/>
                    <a:gd name="connsiteY34" fmla="*/ 4218785 h 4755261"/>
                    <a:gd name="connsiteX35" fmla="*/ 2830250 w 4876820"/>
                    <a:gd name="connsiteY35" fmla="*/ 4477141 h 4755261"/>
                    <a:gd name="connsiteX36" fmla="*/ 2438410 w 4876820"/>
                    <a:gd name="connsiteY36" fmla="*/ 4558542 h 4755261"/>
                    <a:gd name="connsiteX37" fmla="*/ 2046561 w 4876820"/>
                    <a:gd name="connsiteY37" fmla="*/ 4477141 h 4755261"/>
                    <a:gd name="connsiteX38" fmla="*/ 1436942 w 4876820"/>
                    <a:gd name="connsiteY38" fmla="*/ 4016350 h 4755261"/>
                    <a:gd name="connsiteX39" fmla="*/ 770745 w 4876820"/>
                    <a:gd name="connsiteY39" fmla="*/ 3095263 h 4755261"/>
                    <a:gd name="connsiteX40" fmla="*/ 770240 w 4876820"/>
                    <a:gd name="connsiteY40" fmla="*/ 3094396 h 4755261"/>
                    <a:gd name="connsiteX41" fmla="*/ 770602 w 4876820"/>
                    <a:gd name="connsiteY41" fmla="*/ 3095054 h 4755261"/>
                    <a:gd name="connsiteX42" fmla="*/ 764953 w 4876820"/>
                    <a:gd name="connsiteY42" fmla="*/ 3085214 h 4755261"/>
                    <a:gd name="connsiteX43" fmla="*/ 335347 w 4876820"/>
                    <a:gd name="connsiteY43" fmla="*/ 2154574 h 4755261"/>
                    <a:gd name="connsiteX44" fmla="*/ 196720 w 4876820"/>
                    <a:gd name="connsiteY44" fmla="*/ 1445190 h 4755261"/>
                    <a:gd name="connsiteX45" fmla="*/ 331575 w 4876820"/>
                    <a:gd name="connsiteY45" fmla="*/ 909371 h 4755261"/>
                    <a:gd name="connsiteX46" fmla="*/ 597971 w 4876820"/>
                    <a:gd name="connsiteY46" fmla="*/ 610714 h 4755261"/>
                    <a:gd name="connsiteX47" fmla="*/ 1301859 w 4876820"/>
                    <a:gd name="connsiteY47" fmla="*/ 313134 h 4755261"/>
                    <a:gd name="connsiteX48" fmla="*/ 2432676 w 4876820"/>
                    <a:gd name="connsiteY48" fmla="*/ 196796 h 4755261"/>
                    <a:gd name="connsiteX49" fmla="*/ 2432895 w 4876820"/>
                    <a:gd name="connsiteY49" fmla="*/ 196796 h 4755261"/>
                    <a:gd name="connsiteX50" fmla="*/ 2433324 w 4876820"/>
                    <a:gd name="connsiteY50" fmla="*/ 196796 h 4755261"/>
                    <a:gd name="connsiteX51" fmla="*/ 2438391 w 4876820"/>
                    <a:gd name="connsiteY51" fmla="*/ 196720 h 4755261"/>
                    <a:gd name="connsiteX52" fmla="*/ 2442449 w 4876820"/>
                    <a:gd name="connsiteY52" fmla="*/ 196796 h 4755261"/>
                    <a:gd name="connsiteX53" fmla="*/ 2443820 w 4876820"/>
                    <a:gd name="connsiteY53" fmla="*/ 196796 h 4755261"/>
                    <a:gd name="connsiteX54" fmla="*/ 2443963 w 4876820"/>
                    <a:gd name="connsiteY54" fmla="*/ 196796 h 4755261"/>
                    <a:gd name="connsiteX55" fmla="*/ 2444106 w 4876820"/>
                    <a:gd name="connsiteY55" fmla="*/ 196796 h 4755261"/>
                    <a:gd name="connsiteX56" fmla="*/ 3854492 w 4876820"/>
                    <a:gd name="connsiteY56" fmla="*/ 392430 h 4755261"/>
                    <a:gd name="connsiteX57" fmla="*/ 4278831 w 4876820"/>
                    <a:gd name="connsiteY57" fmla="*/ 610705 h 4755261"/>
                    <a:gd name="connsiteX58" fmla="*/ 4545226 w 4876820"/>
                    <a:gd name="connsiteY58" fmla="*/ 909361 h 4755261"/>
                    <a:gd name="connsiteX59" fmla="*/ 4680081 w 4876820"/>
                    <a:gd name="connsiteY59" fmla="*/ 1445181 h 4755261"/>
                    <a:gd name="connsiteX60" fmla="*/ 4541454 w 4876820"/>
                    <a:gd name="connsiteY60" fmla="*/ 2154650 h 475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876820" h="4755261">
                      <a:moveTo>
                        <a:pt x="4715609" y="810968"/>
                      </a:moveTo>
                      <a:cubicBezTo>
                        <a:pt x="4636457" y="673789"/>
                        <a:pt x="4530319" y="554269"/>
                        <a:pt x="4397560" y="453857"/>
                      </a:cubicBezTo>
                      <a:cubicBezTo>
                        <a:pt x="4198087" y="303009"/>
                        <a:pt x="3940379" y="194843"/>
                        <a:pt x="3618710" y="121339"/>
                      </a:cubicBezTo>
                      <a:cubicBezTo>
                        <a:pt x="3296832" y="47977"/>
                        <a:pt x="2910050" y="9125"/>
                        <a:pt x="2447954" y="86"/>
                      </a:cubicBezTo>
                      <a:cubicBezTo>
                        <a:pt x="2444630" y="0"/>
                        <a:pt x="2441944" y="0"/>
                        <a:pt x="2438401" y="0"/>
                      </a:cubicBezTo>
                      <a:lnTo>
                        <a:pt x="2433410" y="0"/>
                      </a:lnTo>
                      <a:lnTo>
                        <a:pt x="2428923" y="76"/>
                      </a:lnTo>
                      <a:lnTo>
                        <a:pt x="2428847" y="76"/>
                      </a:lnTo>
                      <a:cubicBezTo>
                        <a:pt x="1812789" y="12230"/>
                        <a:pt x="1330357" y="76914"/>
                        <a:pt x="957463" y="206635"/>
                      </a:cubicBezTo>
                      <a:cubicBezTo>
                        <a:pt x="771183" y="271672"/>
                        <a:pt x="612077" y="353292"/>
                        <a:pt x="479241" y="453781"/>
                      </a:cubicBezTo>
                      <a:cubicBezTo>
                        <a:pt x="346482" y="554203"/>
                        <a:pt x="240278" y="673732"/>
                        <a:pt x="161202" y="810968"/>
                      </a:cubicBezTo>
                      <a:cubicBezTo>
                        <a:pt x="53760" y="996620"/>
                        <a:pt x="-209" y="1208608"/>
                        <a:pt x="1" y="1445181"/>
                      </a:cubicBezTo>
                      <a:cubicBezTo>
                        <a:pt x="77" y="1676772"/>
                        <a:pt x="50502" y="1932242"/>
                        <a:pt x="149334" y="2218754"/>
                      </a:cubicBezTo>
                      <a:cubicBezTo>
                        <a:pt x="248241" y="2505323"/>
                        <a:pt x="395755" y="2823305"/>
                        <a:pt x="592694" y="3180274"/>
                      </a:cubicBezTo>
                      <a:cubicBezTo>
                        <a:pt x="595732" y="3185770"/>
                        <a:pt x="598847" y="3191266"/>
                        <a:pt x="602171" y="3196771"/>
                      </a:cubicBezTo>
                      <a:cubicBezTo>
                        <a:pt x="602247" y="3196847"/>
                        <a:pt x="602324" y="3196924"/>
                        <a:pt x="602400" y="3197057"/>
                      </a:cubicBezTo>
                      <a:lnTo>
                        <a:pt x="602324" y="3196914"/>
                      </a:lnTo>
                      <a:lnTo>
                        <a:pt x="602324" y="3196914"/>
                      </a:lnTo>
                      <a:cubicBezTo>
                        <a:pt x="920878" y="3724342"/>
                        <a:pt x="1218096" y="4109818"/>
                        <a:pt x="1516895" y="4367822"/>
                      </a:cubicBezTo>
                      <a:cubicBezTo>
                        <a:pt x="1666371" y="4496676"/>
                        <a:pt x="1816561" y="4593622"/>
                        <a:pt x="1970095" y="4658373"/>
                      </a:cubicBezTo>
                      <a:cubicBezTo>
                        <a:pt x="2123399" y="4723200"/>
                        <a:pt x="2280038" y="4755318"/>
                        <a:pt x="2438410" y="4755261"/>
                      </a:cubicBezTo>
                      <a:cubicBezTo>
                        <a:pt x="2596782" y="4755328"/>
                        <a:pt x="2753421" y="4723200"/>
                        <a:pt x="2906736" y="4658373"/>
                      </a:cubicBezTo>
                      <a:cubicBezTo>
                        <a:pt x="3137021" y="4561065"/>
                        <a:pt x="3359649" y="4391978"/>
                        <a:pt x="3584068" y="4150195"/>
                      </a:cubicBezTo>
                      <a:cubicBezTo>
                        <a:pt x="3808572" y="3908108"/>
                        <a:pt x="4035610" y="3592525"/>
                        <a:pt x="4274507" y="3196914"/>
                      </a:cubicBezTo>
                      <a:lnTo>
                        <a:pt x="4273707" y="3198219"/>
                      </a:lnTo>
                      <a:lnTo>
                        <a:pt x="4274650" y="3196695"/>
                      </a:lnTo>
                      <a:cubicBezTo>
                        <a:pt x="4277697" y="3191637"/>
                        <a:pt x="4280869" y="3186208"/>
                        <a:pt x="4284136" y="3180350"/>
                      </a:cubicBezTo>
                      <a:cubicBezTo>
                        <a:pt x="4481075" y="2823305"/>
                        <a:pt x="4628589" y="2505332"/>
                        <a:pt x="4727487" y="2218763"/>
                      </a:cubicBezTo>
                      <a:cubicBezTo>
                        <a:pt x="4826318" y="1932251"/>
                        <a:pt x="4876753" y="1676857"/>
                        <a:pt x="4876820" y="1445190"/>
                      </a:cubicBezTo>
                      <a:cubicBezTo>
                        <a:pt x="4877010" y="1208608"/>
                        <a:pt x="4823042" y="996620"/>
                        <a:pt x="4715609" y="810968"/>
                      </a:cubicBezTo>
                      <a:close/>
                      <a:moveTo>
                        <a:pt x="4541454" y="2154650"/>
                      </a:moveTo>
                      <a:cubicBezTo>
                        <a:pt x="4447690" y="2426475"/>
                        <a:pt x="4304949" y="2735190"/>
                        <a:pt x="4111848" y="3085281"/>
                      </a:cubicBezTo>
                      <a:cubicBezTo>
                        <a:pt x="4110105" y="3088329"/>
                        <a:pt x="4108162" y="3091796"/>
                        <a:pt x="4105914" y="3095482"/>
                      </a:cubicBezTo>
                      <a:lnTo>
                        <a:pt x="4106057" y="3095273"/>
                      </a:lnTo>
                      <a:cubicBezTo>
                        <a:pt x="3793951" y="3612642"/>
                        <a:pt x="3505639" y="3982641"/>
                        <a:pt x="3231433" y="4218785"/>
                      </a:cubicBezTo>
                      <a:cubicBezTo>
                        <a:pt x="3094330" y="4337000"/>
                        <a:pt x="2961209" y="4421877"/>
                        <a:pt x="2830250" y="4477141"/>
                      </a:cubicBezTo>
                      <a:cubicBezTo>
                        <a:pt x="2699233" y="4532348"/>
                        <a:pt x="2570446" y="4558389"/>
                        <a:pt x="2438410" y="4558542"/>
                      </a:cubicBezTo>
                      <a:cubicBezTo>
                        <a:pt x="2306375" y="4558389"/>
                        <a:pt x="2177597" y="4532348"/>
                        <a:pt x="2046561" y="4477141"/>
                      </a:cubicBezTo>
                      <a:cubicBezTo>
                        <a:pt x="1850280" y="4394378"/>
                        <a:pt x="1648492" y="4244388"/>
                        <a:pt x="1436942" y="4016350"/>
                      </a:cubicBezTo>
                      <a:cubicBezTo>
                        <a:pt x="1225459" y="3788455"/>
                        <a:pt x="1004869" y="3483274"/>
                        <a:pt x="770745" y="3095263"/>
                      </a:cubicBezTo>
                      <a:lnTo>
                        <a:pt x="770240" y="3094396"/>
                      </a:lnTo>
                      <a:lnTo>
                        <a:pt x="770602" y="3095054"/>
                      </a:lnTo>
                      <a:cubicBezTo>
                        <a:pt x="768716" y="3091863"/>
                        <a:pt x="766763" y="3088615"/>
                        <a:pt x="764953" y="3085214"/>
                      </a:cubicBezTo>
                      <a:cubicBezTo>
                        <a:pt x="571786" y="2735190"/>
                        <a:pt x="429111" y="2426475"/>
                        <a:pt x="335347" y="2154574"/>
                      </a:cubicBezTo>
                      <a:cubicBezTo>
                        <a:pt x="241431" y="1882616"/>
                        <a:pt x="196654" y="1647920"/>
                        <a:pt x="196720" y="1445190"/>
                      </a:cubicBezTo>
                      <a:cubicBezTo>
                        <a:pt x="196930" y="1237698"/>
                        <a:pt x="242450" y="1064057"/>
                        <a:pt x="331575" y="909371"/>
                      </a:cubicBezTo>
                      <a:cubicBezTo>
                        <a:pt x="397631" y="795061"/>
                        <a:pt x="484661" y="696601"/>
                        <a:pt x="597971" y="610714"/>
                      </a:cubicBezTo>
                      <a:cubicBezTo>
                        <a:pt x="767773" y="482070"/>
                        <a:pt x="998573" y="382305"/>
                        <a:pt x="1301859" y="313134"/>
                      </a:cubicBezTo>
                      <a:cubicBezTo>
                        <a:pt x="1604925" y="243897"/>
                        <a:pt x="1979553" y="205549"/>
                        <a:pt x="2432676" y="196796"/>
                      </a:cubicBezTo>
                      <a:lnTo>
                        <a:pt x="2432895" y="196796"/>
                      </a:lnTo>
                      <a:lnTo>
                        <a:pt x="2433324" y="196796"/>
                      </a:lnTo>
                      <a:cubicBezTo>
                        <a:pt x="2434048" y="196796"/>
                        <a:pt x="2436219" y="196720"/>
                        <a:pt x="2438391" y="196720"/>
                      </a:cubicBezTo>
                      <a:lnTo>
                        <a:pt x="2442449" y="196796"/>
                      </a:lnTo>
                      <a:lnTo>
                        <a:pt x="2443820" y="196796"/>
                      </a:lnTo>
                      <a:lnTo>
                        <a:pt x="2443963" y="196796"/>
                      </a:lnTo>
                      <a:lnTo>
                        <a:pt x="2444106" y="196796"/>
                      </a:lnTo>
                      <a:cubicBezTo>
                        <a:pt x="3048296" y="208369"/>
                        <a:pt x="3512859" y="273120"/>
                        <a:pt x="3854492" y="392430"/>
                      </a:cubicBezTo>
                      <a:cubicBezTo>
                        <a:pt x="4025466" y="452047"/>
                        <a:pt x="4165531" y="524904"/>
                        <a:pt x="4278831" y="610705"/>
                      </a:cubicBezTo>
                      <a:cubicBezTo>
                        <a:pt x="4392131" y="696582"/>
                        <a:pt x="4479094" y="795052"/>
                        <a:pt x="4545226" y="909361"/>
                      </a:cubicBezTo>
                      <a:cubicBezTo>
                        <a:pt x="4634285" y="1064124"/>
                        <a:pt x="4679795" y="1237755"/>
                        <a:pt x="4680081" y="1445181"/>
                      </a:cubicBezTo>
                      <a:cubicBezTo>
                        <a:pt x="4680157" y="1647911"/>
                        <a:pt x="4635371" y="1882683"/>
                        <a:pt x="4541454" y="2154650"/>
                      </a:cubicBezTo>
                      <a:close/>
                    </a:path>
                  </a:pathLst>
                </a:custGeom>
                <a:solidFill>
                  <a:schemeClr val="accent1">
                    <a:lumMod val="50000"/>
                  </a:schemeClr>
                </a:solidFill>
                <a:ln w="9525" cap="flat">
                  <a:noFill/>
                  <a:prstDash val="solid"/>
                  <a:miter/>
                </a:ln>
              </p:spPr>
              <p:txBody>
                <a:bodyPr rtlCol="0" anchor="ctr"/>
                <a:lstStyle/>
                <a:p>
                  <a:endParaRPr lang="ja-JP" altLang="en-US"/>
                </a:p>
              </p:txBody>
            </p:sp>
          </p:grpSp>
          <p:sp>
            <p:nvSpPr>
              <p:cNvPr id="235" name="フリーフォーム: 図形 234">
                <a:extLst>
                  <a:ext uri="{FF2B5EF4-FFF2-40B4-BE49-F238E27FC236}">
                    <a16:creationId xmlns:a16="http://schemas.microsoft.com/office/drawing/2014/main" id="{5A6E2B0E-EA89-4356-A1A6-01BBF04B2D7D}"/>
                  </a:ext>
                </a:extLst>
              </p:cNvPr>
              <p:cNvSpPr/>
              <p:nvPr/>
            </p:nvSpPr>
            <p:spPr>
              <a:xfrm>
                <a:off x="14804904" y="6419969"/>
                <a:ext cx="661759" cy="641540"/>
              </a:xfrm>
              <a:custGeom>
                <a:avLst/>
                <a:gdLst>
                  <a:gd name="connsiteX0" fmla="*/ 1945199 w 3890399"/>
                  <a:gd name="connsiteY0" fmla="*/ 0 h 3771519"/>
                  <a:gd name="connsiteX1" fmla="*/ 3796478 w 3890399"/>
                  <a:gd name="connsiteY1" fmla="*/ 565128 h 3771519"/>
                  <a:gd name="connsiteX2" fmla="*/ 3360214 w 3890399"/>
                  <a:gd name="connsiteY2" fmla="*/ 2450916 h 3771519"/>
                  <a:gd name="connsiteX3" fmla="*/ 1945199 w 3890399"/>
                  <a:gd name="connsiteY3" fmla="*/ 3771519 h 3771519"/>
                  <a:gd name="connsiteX4" fmla="*/ 530194 w 3890399"/>
                  <a:gd name="connsiteY4" fmla="*/ 2450916 h 3771519"/>
                  <a:gd name="connsiteX5" fmla="*/ 93920 w 3890399"/>
                  <a:gd name="connsiteY5" fmla="*/ 565052 h 3771519"/>
                  <a:gd name="connsiteX6" fmla="*/ 1945199 w 3890399"/>
                  <a:gd name="connsiteY6" fmla="*/ 0 h 377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0399" h="3771519">
                    <a:moveTo>
                      <a:pt x="1945199" y="0"/>
                    </a:moveTo>
                    <a:cubicBezTo>
                      <a:pt x="3062567" y="21774"/>
                      <a:pt x="3601492" y="227467"/>
                      <a:pt x="3796478" y="565128"/>
                    </a:cubicBezTo>
                    <a:cubicBezTo>
                      <a:pt x="3991388" y="902713"/>
                      <a:pt x="3900082" y="1472251"/>
                      <a:pt x="3360214" y="2450916"/>
                    </a:cubicBezTo>
                    <a:cubicBezTo>
                      <a:pt x="2782647" y="3407750"/>
                      <a:pt x="2335019" y="3771519"/>
                      <a:pt x="1945199" y="3771519"/>
                    </a:cubicBezTo>
                    <a:cubicBezTo>
                      <a:pt x="1555312" y="3771519"/>
                      <a:pt x="1107752" y="3407740"/>
                      <a:pt x="530194" y="2450916"/>
                    </a:cubicBezTo>
                    <a:cubicBezTo>
                      <a:pt x="-9683" y="1472251"/>
                      <a:pt x="-100990" y="902713"/>
                      <a:pt x="93920" y="565052"/>
                    </a:cubicBezTo>
                    <a:cubicBezTo>
                      <a:pt x="288897" y="227467"/>
                      <a:pt x="827764" y="21774"/>
                      <a:pt x="1945199" y="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sp>
          <p:nvSpPr>
            <p:cNvPr id="233" name="テキスト ボックス 232">
              <a:extLst>
                <a:ext uri="{FF2B5EF4-FFF2-40B4-BE49-F238E27FC236}">
                  <a16:creationId xmlns:a16="http://schemas.microsoft.com/office/drawing/2014/main" id="{F4001A90-F0F9-49FC-8390-E00B376FABFD}"/>
                </a:ext>
              </a:extLst>
            </p:cNvPr>
            <p:cNvSpPr txBox="1"/>
            <p:nvPr/>
          </p:nvSpPr>
          <p:spPr>
            <a:xfrm>
              <a:off x="14931198" y="3856388"/>
              <a:ext cx="243436" cy="151414"/>
            </a:xfrm>
            <a:prstGeom prst="rect">
              <a:avLst/>
            </a:prstGeom>
            <a:noFill/>
          </p:spPr>
          <p:txBody>
            <a:bodyPr wrap="square" lIns="0" tIns="0" rIns="0" bIns="0" rtlCol="0">
              <a:spAutoFit/>
            </a:bodyPr>
            <a:lstStyle/>
            <a:p>
              <a:pPr algn="ctr"/>
              <a:r>
                <a:rPr kumimoji="1" lang="en-US" altLang="ja-JP" sz="500" b="1" dirty="0">
                  <a:solidFill>
                    <a:schemeClr val="bg1"/>
                  </a:solidFill>
                  <a:latin typeface="HGPｺﾞｼｯｸE" panose="020B0900000000000000" pitchFamily="50" charset="-128"/>
                  <a:ea typeface="HGPｺﾞｼｯｸE" panose="020B0900000000000000" pitchFamily="50" charset="-128"/>
                </a:rPr>
                <a:t>11</a:t>
              </a:r>
              <a:endParaRPr kumimoji="1" lang="ja-JP" altLang="en-US" sz="500" b="1" dirty="0">
                <a:solidFill>
                  <a:schemeClr val="bg1"/>
                </a:solidFill>
                <a:latin typeface="HGPｺﾞｼｯｸE" panose="020B0900000000000000" pitchFamily="50" charset="-128"/>
                <a:ea typeface="HGPｺﾞｼｯｸE" panose="020B0900000000000000" pitchFamily="50" charset="-128"/>
              </a:endParaRPr>
            </a:p>
          </p:txBody>
        </p:sp>
      </p:grpSp>
      <p:grpSp>
        <p:nvGrpSpPr>
          <p:cNvPr id="238" name="グループ化 237">
            <a:extLst>
              <a:ext uri="{FF2B5EF4-FFF2-40B4-BE49-F238E27FC236}">
                <a16:creationId xmlns:a16="http://schemas.microsoft.com/office/drawing/2014/main" id="{4FC67559-5E13-410B-96B8-22470124AB15}"/>
              </a:ext>
            </a:extLst>
          </p:cNvPr>
          <p:cNvGrpSpPr/>
          <p:nvPr/>
        </p:nvGrpSpPr>
        <p:grpSpPr>
          <a:xfrm rot="21600000">
            <a:off x="5952099" y="2680198"/>
            <a:ext cx="145733" cy="120622"/>
            <a:chOff x="14913940" y="3135781"/>
            <a:chExt cx="252417" cy="237366"/>
          </a:xfrm>
        </p:grpSpPr>
        <p:grpSp>
          <p:nvGrpSpPr>
            <p:cNvPr id="239" name="グループ化 238">
              <a:extLst>
                <a:ext uri="{FF2B5EF4-FFF2-40B4-BE49-F238E27FC236}">
                  <a16:creationId xmlns:a16="http://schemas.microsoft.com/office/drawing/2014/main" id="{5FAD80AD-8C01-44A7-96A4-9DC6EE2153B5}"/>
                </a:ext>
              </a:extLst>
            </p:cNvPr>
            <p:cNvGrpSpPr/>
            <p:nvPr/>
          </p:nvGrpSpPr>
          <p:grpSpPr>
            <a:xfrm>
              <a:off x="14922923" y="3135781"/>
              <a:ext cx="243434" cy="237366"/>
              <a:chOff x="14755400" y="6369837"/>
              <a:chExt cx="760767" cy="741804"/>
            </a:xfrm>
          </p:grpSpPr>
          <p:grpSp>
            <p:nvGrpSpPr>
              <p:cNvPr id="241" name="グループ化 240">
                <a:extLst>
                  <a:ext uri="{FF2B5EF4-FFF2-40B4-BE49-F238E27FC236}">
                    <a16:creationId xmlns:a16="http://schemas.microsoft.com/office/drawing/2014/main" id="{1AFBEB9C-EE98-4E07-9F5A-7F20A1D535D8}"/>
                  </a:ext>
                </a:extLst>
              </p:cNvPr>
              <p:cNvGrpSpPr/>
              <p:nvPr/>
            </p:nvGrpSpPr>
            <p:grpSpPr>
              <a:xfrm>
                <a:off x="14755400" y="6369837"/>
                <a:ext cx="760767" cy="741804"/>
                <a:chOff x="15635397" y="6369837"/>
                <a:chExt cx="760767" cy="741804"/>
              </a:xfrm>
            </p:grpSpPr>
            <p:sp>
              <p:nvSpPr>
                <p:cNvPr id="243" name="二等辺三角形 124">
                  <a:extLst>
                    <a:ext uri="{FF2B5EF4-FFF2-40B4-BE49-F238E27FC236}">
                      <a16:creationId xmlns:a16="http://schemas.microsoft.com/office/drawing/2014/main" id="{3CA9653F-B90E-4076-AD7C-7E3A466FBEA5}"/>
                    </a:ext>
                  </a:extLst>
                </p:cNvPr>
                <p:cNvSpPr/>
                <p:nvPr/>
              </p:nvSpPr>
              <p:spPr>
                <a:xfrm flipV="1">
                  <a:off x="15656369" y="6388893"/>
                  <a:ext cx="718157" cy="708263"/>
                </a:xfrm>
                <a:custGeom>
                  <a:avLst/>
                  <a:gdLst>
                    <a:gd name="connsiteX0" fmla="*/ 0 w 709235"/>
                    <a:gd name="connsiteY0" fmla="*/ 565980 h 565980"/>
                    <a:gd name="connsiteX1" fmla="*/ 354618 w 709235"/>
                    <a:gd name="connsiteY1" fmla="*/ 0 h 565980"/>
                    <a:gd name="connsiteX2" fmla="*/ 709235 w 709235"/>
                    <a:gd name="connsiteY2" fmla="*/ 565980 h 565980"/>
                    <a:gd name="connsiteX3" fmla="*/ 0 w 709235"/>
                    <a:gd name="connsiteY3" fmla="*/ 565980 h 565980"/>
                    <a:gd name="connsiteX0" fmla="*/ 0 w 709235"/>
                    <a:gd name="connsiteY0" fmla="*/ 565980 h 565980"/>
                    <a:gd name="connsiteX1" fmla="*/ 354618 w 709235"/>
                    <a:gd name="connsiteY1" fmla="*/ 0 h 565980"/>
                    <a:gd name="connsiteX2" fmla="*/ 545813 w 709235"/>
                    <a:gd name="connsiteY2" fmla="*/ 312974 h 565980"/>
                    <a:gd name="connsiteX3" fmla="*/ 709235 w 709235"/>
                    <a:gd name="connsiteY3" fmla="*/ 565980 h 565980"/>
                    <a:gd name="connsiteX4" fmla="*/ 0 w 709235"/>
                    <a:gd name="connsiteY4" fmla="*/ 565980 h 565980"/>
                    <a:gd name="connsiteX0" fmla="*/ 0 w 709235"/>
                    <a:gd name="connsiteY0" fmla="*/ 565980 h 565980"/>
                    <a:gd name="connsiteX1" fmla="*/ 354618 w 709235"/>
                    <a:gd name="connsiteY1" fmla="*/ 0 h 565980"/>
                    <a:gd name="connsiteX2" fmla="*/ 626776 w 709235"/>
                    <a:gd name="connsiteY2" fmla="*/ 255824 h 565980"/>
                    <a:gd name="connsiteX3" fmla="*/ 709235 w 709235"/>
                    <a:gd name="connsiteY3" fmla="*/ 565980 h 565980"/>
                    <a:gd name="connsiteX4" fmla="*/ 0 w 709235"/>
                    <a:gd name="connsiteY4" fmla="*/ 565980 h 565980"/>
                    <a:gd name="connsiteX0" fmla="*/ 0 w 709235"/>
                    <a:gd name="connsiteY0" fmla="*/ 565980 h 565980"/>
                    <a:gd name="connsiteX1" fmla="*/ 354618 w 709235"/>
                    <a:gd name="connsiteY1" fmla="*/ 0 h 565980"/>
                    <a:gd name="connsiteX2" fmla="*/ 626776 w 709235"/>
                    <a:gd name="connsiteY2" fmla="*/ 255824 h 565980"/>
                    <a:gd name="connsiteX3" fmla="*/ 709235 w 709235"/>
                    <a:gd name="connsiteY3" fmla="*/ 565980 h 565980"/>
                    <a:gd name="connsiteX4" fmla="*/ 0 w 709235"/>
                    <a:gd name="connsiteY4" fmla="*/ 565980 h 565980"/>
                    <a:gd name="connsiteX0" fmla="*/ 0 w 709235"/>
                    <a:gd name="connsiteY0" fmla="*/ 565980 h 565980"/>
                    <a:gd name="connsiteX1" fmla="*/ 174338 w 709235"/>
                    <a:gd name="connsiteY1" fmla="*/ 291543 h 565980"/>
                    <a:gd name="connsiteX2" fmla="*/ 354618 w 709235"/>
                    <a:gd name="connsiteY2" fmla="*/ 0 h 565980"/>
                    <a:gd name="connsiteX3" fmla="*/ 626776 w 709235"/>
                    <a:gd name="connsiteY3" fmla="*/ 255824 h 565980"/>
                    <a:gd name="connsiteX4" fmla="*/ 709235 w 709235"/>
                    <a:gd name="connsiteY4" fmla="*/ 565980 h 565980"/>
                    <a:gd name="connsiteX5" fmla="*/ 0 w 709235"/>
                    <a:gd name="connsiteY5" fmla="*/ 565980 h 565980"/>
                    <a:gd name="connsiteX0" fmla="*/ 0 w 709235"/>
                    <a:gd name="connsiteY0" fmla="*/ 565980 h 565980"/>
                    <a:gd name="connsiteX1" fmla="*/ 95757 w 709235"/>
                    <a:gd name="connsiteY1" fmla="*/ 234393 h 565980"/>
                    <a:gd name="connsiteX2" fmla="*/ 354618 w 709235"/>
                    <a:gd name="connsiteY2" fmla="*/ 0 h 565980"/>
                    <a:gd name="connsiteX3" fmla="*/ 626776 w 709235"/>
                    <a:gd name="connsiteY3" fmla="*/ 255824 h 565980"/>
                    <a:gd name="connsiteX4" fmla="*/ 709235 w 709235"/>
                    <a:gd name="connsiteY4" fmla="*/ 565980 h 565980"/>
                    <a:gd name="connsiteX5" fmla="*/ 0 w 709235"/>
                    <a:gd name="connsiteY5" fmla="*/ 565980 h 565980"/>
                    <a:gd name="connsiteX0" fmla="*/ 0 w 709235"/>
                    <a:gd name="connsiteY0" fmla="*/ 565980 h 565980"/>
                    <a:gd name="connsiteX1" fmla="*/ 95757 w 709235"/>
                    <a:gd name="connsiteY1" fmla="*/ 234393 h 565980"/>
                    <a:gd name="connsiteX2" fmla="*/ 354618 w 709235"/>
                    <a:gd name="connsiteY2" fmla="*/ 0 h 565980"/>
                    <a:gd name="connsiteX3" fmla="*/ 626776 w 709235"/>
                    <a:gd name="connsiteY3" fmla="*/ 255824 h 565980"/>
                    <a:gd name="connsiteX4" fmla="*/ 709235 w 709235"/>
                    <a:gd name="connsiteY4" fmla="*/ 565980 h 565980"/>
                    <a:gd name="connsiteX5" fmla="*/ 352932 w 709235"/>
                    <a:gd name="connsiteY5" fmla="*/ 565387 h 565980"/>
                    <a:gd name="connsiteX6" fmla="*/ 0 w 709235"/>
                    <a:gd name="connsiteY6" fmla="*/ 565980 h 565980"/>
                    <a:gd name="connsiteX0" fmla="*/ 0 w 709235"/>
                    <a:gd name="connsiteY0" fmla="*/ 565980 h 720168"/>
                    <a:gd name="connsiteX1" fmla="*/ 95757 w 709235"/>
                    <a:gd name="connsiteY1" fmla="*/ 234393 h 720168"/>
                    <a:gd name="connsiteX2" fmla="*/ 354618 w 709235"/>
                    <a:gd name="connsiteY2" fmla="*/ 0 h 720168"/>
                    <a:gd name="connsiteX3" fmla="*/ 626776 w 709235"/>
                    <a:gd name="connsiteY3" fmla="*/ 255824 h 720168"/>
                    <a:gd name="connsiteX4" fmla="*/ 709235 w 709235"/>
                    <a:gd name="connsiteY4" fmla="*/ 565980 h 720168"/>
                    <a:gd name="connsiteX5" fmla="*/ 352932 w 709235"/>
                    <a:gd name="connsiteY5" fmla="*/ 720168 h 720168"/>
                    <a:gd name="connsiteX6" fmla="*/ 0 w 709235"/>
                    <a:gd name="connsiteY6" fmla="*/ 565980 h 720168"/>
                    <a:gd name="connsiteX0" fmla="*/ 12175 w 721410"/>
                    <a:gd name="connsiteY0" fmla="*/ 565980 h 720168"/>
                    <a:gd name="connsiteX1" fmla="*/ 107932 w 721410"/>
                    <a:gd name="connsiteY1" fmla="*/ 234393 h 720168"/>
                    <a:gd name="connsiteX2" fmla="*/ 366793 w 721410"/>
                    <a:gd name="connsiteY2" fmla="*/ 0 h 720168"/>
                    <a:gd name="connsiteX3" fmla="*/ 638951 w 721410"/>
                    <a:gd name="connsiteY3" fmla="*/ 255824 h 720168"/>
                    <a:gd name="connsiteX4" fmla="*/ 721410 w 721410"/>
                    <a:gd name="connsiteY4" fmla="*/ 565980 h 720168"/>
                    <a:gd name="connsiteX5" fmla="*/ 365107 w 721410"/>
                    <a:gd name="connsiteY5" fmla="*/ 720168 h 720168"/>
                    <a:gd name="connsiteX6" fmla="*/ 12175 w 721410"/>
                    <a:gd name="connsiteY6" fmla="*/ 565980 h 720168"/>
                    <a:gd name="connsiteX0" fmla="*/ 12175 w 721410"/>
                    <a:gd name="connsiteY0" fmla="*/ 565980 h 720168"/>
                    <a:gd name="connsiteX1" fmla="*/ 107932 w 721410"/>
                    <a:gd name="connsiteY1" fmla="*/ 234393 h 720168"/>
                    <a:gd name="connsiteX2" fmla="*/ 366793 w 721410"/>
                    <a:gd name="connsiteY2" fmla="*/ 0 h 720168"/>
                    <a:gd name="connsiteX3" fmla="*/ 638951 w 721410"/>
                    <a:gd name="connsiteY3" fmla="*/ 255824 h 720168"/>
                    <a:gd name="connsiteX4" fmla="*/ 721410 w 721410"/>
                    <a:gd name="connsiteY4" fmla="*/ 565980 h 720168"/>
                    <a:gd name="connsiteX5" fmla="*/ 365107 w 721410"/>
                    <a:gd name="connsiteY5" fmla="*/ 720168 h 720168"/>
                    <a:gd name="connsiteX6" fmla="*/ 12175 w 721410"/>
                    <a:gd name="connsiteY6" fmla="*/ 565980 h 720168"/>
                    <a:gd name="connsiteX0" fmla="*/ 12175 w 723391"/>
                    <a:gd name="connsiteY0" fmla="*/ 565980 h 720168"/>
                    <a:gd name="connsiteX1" fmla="*/ 107932 w 723391"/>
                    <a:gd name="connsiteY1" fmla="*/ 234393 h 720168"/>
                    <a:gd name="connsiteX2" fmla="*/ 366793 w 723391"/>
                    <a:gd name="connsiteY2" fmla="*/ 0 h 720168"/>
                    <a:gd name="connsiteX3" fmla="*/ 638951 w 723391"/>
                    <a:gd name="connsiteY3" fmla="*/ 255824 h 720168"/>
                    <a:gd name="connsiteX4" fmla="*/ 721410 w 723391"/>
                    <a:gd name="connsiteY4" fmla="*/ 565980 h 720168"/>
                    <a:gd name="connsiteX5" fmla="*/ 365107 w 723391"/>
                    <a:gd name="connsiteY5" fmla="*/ 720168 h 720168"/>
                    <a:gd name="connsiteX6" fmla="*/ 12175 w 723391"/>
                    <a:gd name="connsiteY6" fmla="*/ 565980 h 720168"/>
                    <a:gd name="connsiteX0" fmla="*/ 12175 w 723391"/>
                    <a:gd name="connsiteY0" fmla="*/ 565980 h 720168"/>
                    <a:gd name="connsiteX1" fmla="*/ 107932 w 723391"/>
                    <a:gd name="connsiteY1" fmla="*/ 234393 h 720168"/>
                    <a:gd name="connsiteX2" fmla="*/ 366793 w 723391"/>
                    <a:gd name="connsiteY2" fmla="*/ 0 h 720168"/>
                    <a:gd name="connsiteX3" fmla="*/ 638951 w 723391"/>
                    <a:gd name="connsiteY3" fmla="*/ 255824 h 720168"/>
                    <a:gd name="connsiteX4" fmla="*/ 721410 w 723391"/>
                    <a:gd name="connsiteY4" fmla="*/ 565980 h 720168"/>
                    <a:gd name="connsiteX5" fmla="*/ 365107 w 723391"/>
                    <a:gd name="connsiteY5" fmla="*/ 720168 h 720168"/>
                    <a:gd name="connsiteX6" fmla="*/ 12175 w 723391"/>
                    <a:gd name="connsiteY6" fmla="*/ 565980 h 720168"/>
                    <a:gd name="connsiteX0" fmla="*/ 15262 w 726478"/>
                    <a:gd name="connsiteY0" fmla="*/ 565980 h 720168"/>
                    <a:gd name="connsiteX1" fmla="*/ 111019 w 726478"/>
                    <a:gd name="connsiteY1" fmla="*/ 234393 h 720168"/>
                    <a:gd name="connsiteX2" fmla="*/ 369880 w 726478"/>
                    <a:gd name="connsiteY2" fmla="*/ 0 h 720168"/>
                    <a:gd name="connsiteX3" fmla="*/ 642038 w 726478"/>
                    <a:gd name="connsiteY3" fmla="*/ 255824 h 720168"/>
                    <a:gd name="connsiteX4" fmla="*/ 724497 w 726478"/>
                    <a:gd name="connsiteY4" fmla="*/ 565980 h 720168"/>
                    <a:gd name="connsiteX5" fmla="*/ 368194 w 726478"/>
                    <a:gd name="connsiteY5" fmla="*/ 720168 h 720168"/>
                    <a:gd name="connsiteX6" fmla="*/ 15262 w 726478"/>
                    <a:gd name="connsiteY6" fmla="*/ 565980 h 720168"/>
                    <a:gd name="connsiteX0" fmla="*/ 15262 w 726478"/>
                    <a:gd name="connsiteY0" fmla="*/ 581390 h 735578"/>
                    <a:gd name="connsiteX1" fmla="*/ 111019 w 726478"/>
                    <a:gd name="connsiteY1" fmla="*/ 249803 h 735578"/>
                    <a:gd name="connsiteX2" fmla="*/ 369880 w 726478"/>
                    <a:gd name="connsiteY2" fmla="*/ 15410 h 735578"/>
                    <a:gd name="connsiteX3" fmla="*/ 642038 w 726478"/>
                    <a:gd name="connsiteY3" fmla="*/ 271234 h 735578"/>
                    <a:gd name="connsiteX4" fmla="*/ 724497 w 726478"/>
                    <a:gd name="connsiteY4" fmla="*/ 581390 h 735578"/>
                    <a:gd name="connsiteX5" fmla="*/ 368194 w 726478"/>
                    <a:gd name="connsiteY5" fmla="*/ 735578 h 735578"/>
                    <a:gd name="connsiteX6" fmla="*/ 15262 w 726478"/>
                    <a:gd name="connsiteY6" fmla="*/ 581390 h 735578"/>
                    <a:gd name="connsiteX0" fmla="*/ 15262 w 726478"/>
                    <a:gd name="connsiteY0" fmla="*/ 565981 h 720169"/>
                    <a:gd name="connsiteX1" fmla="*/ 111019 w 726478"/>
                    <a:gd name="connsiteY1" fmla="*/ 234394 h 720169"/>
                    <a:gd name="connsiteX2" fmla="*/ 369880 w 726478"/>
                    <a:gd name="connsiteY2" fmla="*/ 1 h 720169"/>
                    <a:gd name="connsiteX3" fmla="*/ 642038 w 726478"/>
                    <a:gd name="connsiteY3" fmla="*/ 255825 h 720169"/>
                    <a:gd name="connsiteX4" fmla="*/ 724497 w 726478"/>
                    <a:gd name="connsiteY4" fmla="*/ 565981 h 720169"/>
                    <a:gd name="connsiteX5" fmla="*/ 368194 w 726478"/>
                    <a:gd name="connsiteY5" fmla="*/ 720169 h 720169"/>
                    <a:gd name="connsiteX6" fmla="*/ 15262 w 726478"/>
                    <a:gd name="connsiteY6" fmla="*/ 565981 h 720169"/>
                    <a:gd name="connsiteX0" fmla="*/ 12213 w 723429"/>
                    <a:gd name="connsiteY0" fmla="*/ 554075 h 708263"/>
                    <a:gd name="connsiteX1" fmla="*/ 107970 w 723429"/>
                    <a:gd name="connsiteY1" fmla="*/ 222488 h 708263"/>
                    <a:gd name="connsiteX2" fmla="*/ 369212 w 723429"/>
                    <a:gd name="connsiteY2" fmla="*/ 2 h 708263"/>
                    <a:gd name="connsiteX3" fmla="*/ 638989 w 723429"/>
                    <a:gd name="connsiteY3" fmla="*/ 243919 h 708263"/>
                    <a:gd name="connsiteX4" fmla="*/ 721448 w 723429"/>
                    <a:gd name="connsiteY4" fmla="*/ 554075 h 708263"/>
                    <a:gd name="connsiteX5" fmla="*/ 365145 w 723429"/>
                    <a:gd name="connsiteY5" fmla="*/ 708263 h 708263"/>
                    <a:gd name="connsiteX6" fmla="*/ 12213 w 723429"/>
                    <a:gd name="connsiteY6" fmla="*/ 554075 h 708263"/>
                    <a:gd name="connsiteX0" fmla="*/ 12213 w 723429"/>
                    <a:gd name="connsiteY0" fmla="*/ 554075 h 708263"/>
                    <a:gd name="connsiteX1" fmla="*/ 107970 w 723429"/>
                    <a:gd name="connsiteY1" fmla="*/ 222488 h 708263"/>
                    <a:gd name="connsiteX2" fmla="*/ 369212 w 723429"/>
                    <a:gd name="connsiteY2" fmla="*/ 2 h 708263"/>
                    <a:gd name="connsiteX3" fmla="*/ 638989 w 723429"/>
                    <a:gd name="connsiteY3" fmla="*/ 243919 h 708263"/>
                    <a:gd name="connsiteX4" fmla="*/ 721448 w 723429"/>
                    <a:gd name="connsiteY4" fmla="*/ 554075 h 708263"/>
                    <a:gd name="connsiteX5" fmla="*/ 365145 w 723429"/>
                    <a:gd name="connsiteY5" fmla="*/ 708263 h 708263"/>
                    <a:gd name="connsiteX6" fmla="*/ 12213 w 723429"/>
                    <a:gd name="connsiteY6" fmla="*/ 554075 h 708263"/>
                    <a:gd name="connsiteX0" fmla="*/ 12213 w 723304"/>
                    <a:gd name="connsiteY0" fmla="*/ 554075 h 708263"/>
                    <a:gd name="connsiteX1" fmla="*/ 107970 w 723304"/>
                    <a:gd name="connsiteY1" fmla="*/ 222488 h 708263"/>
                    <a:gd name="connsiteX2" fmla="*/ 369212 w 723304"/>
                    <a:gd name="connsiteY2" fmla="*/ 2 h 708263"/>
                    <a:gd name="connsiteX3" fmla="*/ 638989 w 723304"/>
                    <a:gd name="connsiteY3" fmla="*/ 243919 h 708263"/>
                    <a:gd name="connsiteX4" fmla="*/ 721448 w 723304"/>
                    <a:gd name="connsiteY4" fmla="*/ 554075 h 708263"/>
                    <a:gd name="connsiteX5" fmla="*/ 365145 w 723304"/>
                    <a:gd name="connsiteY5" fmla="*/ 708263 h 708263"/>
                    <a:gd name="connsiteX6" fmla="*/ 12213 w 723304"/>
                    <a:gd name="connsiteY6" fmla="*/ 554075 h 708263"/>
                    <a:gd name="connsiteX0" fmla="*/ 12213 w 728549"/>
                    <a:gd name="connsiteY0" fmla="*/ 554075 h 708263"/>
                    <a:gd name="connsiteX1" fmla="*/ 107970 w 728549"/>
                    <a:gd name="connsiteY1" fmla="*/ 222488 h 708263"/>
                    <a:gd name="connsiteX2" fmla="*/ 369212 w 728549"/>
                    <a:gd name="connsiteY2" fmla="*/ 2 h 708263"/>
                    <a:gd name="connsiteX3" fmla="*/ 638989 w 728549"/>
                    <a:gd name="connsiteY3" fmla="*/ 243919 h 708263"/>
                    <a:gd name="connsiteX4" fmla="*/ 721448 w 728549"/>
                    <a:gd name="connsiteY4" fmla="*/ 554075 h 708263"/>
                    <a:gd name="connsiteX5" fmla="*/ 365145 w 728549"/>
                    <a:gd name="connsiteY5" fmla="*/ 708263 h 708263"/>
                    <a:gd name="connsiteX6" fmla="*/ 12213 w 728549"/>
                    <a:gd name="connsiteY6" fmla="*/ 554075 h 708263"/>
                    <a:gd name="connsiteX0" fmla="*/ 1821 w 718157"/>
                    <a:gd name="connsiteY0" fmla="*/ 554075 h 708263"/>
                    <a:gd name="connsiteX1" fmla="*/ 97578 w 718157"/>
                    <a:gd name="connsiteY1" fmla="*/ 222488 h 708263"/>
                    <a:gd name="connsiteX2" fmla="*/ 358820 w 718157"/>
                    <a:gd name="connsiteY2" fmla="*/ 2 h 708263"/>
                    <a:gd name="connsiteX3" fmla="*/ 628597 w 718157"/>
                    <a:gd name="connsiteY3" fmla="*/ 243919 h 708263"/>
                    <a:gd name="connsiteX4" fmla="*/ 711056 w 718157"/>
                    <a:gd name="connsiteY4" fmla="*/ 554075 h 708263"/>
                    <a:gd name="connsiteX5" fmla="*/ 354753 w 718157"/>
                    <a:gd name="connsiteY5" fmla="*/ 708263 h 708263"/>
                    <a:gd name="connsiteX6" fmla="*/ 1821 w 718157"/>
                    <a:gd name="connsiteY6" fmla="*/ 554075 h 70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57" h="708263">
                      <a:moveTo>
                        <a:pt x="1821" y="554075"/>
                      </a:moveTo>
                      <a:cubicBezTo>
                        <a:pt x="-10085" y="470731"/>
                        <a:pt x="38078" y="314833"/>
                        <a:pt x="97578" y="222488"/>
                      </a:cubicBezTo>
                      <a:cubicBezTo>
                        <a:pt x="157078" y="130143"/>
                        <a:pt x="286820" y="-449"/>
                        <a:pt x="358820" y="2"/>
                      </a:cubicBezTo>
                      <a:cubicBezTo>
                        <a:pt x="430820" y="453"/>
                        <a:pt x="555604" y="127761"/>
                        <a:pt x="628597" y="243919"/>
                      </a:cubicBezTo>
                      <a:cubicBezTo>
                        <a:pt x="701590" y="360077"/>
                        <a:pt x="733575" y="426878"/>
                        <a:pt x="711056" y="554075"/>
                      </a:cubicBezTo>
                      <a:cubicBezTo>
                        <a:pt x="688537" y="681272"/>
                        <a:pt x="472959" y="708263"/>
                        <a:pt x="354753" y="708263"/>
                      </a:cubicBezTo>
                      <a:cubicBezTo>
                        <a:pt x="236547" y="708263"/>
                        <a:pt x="13727" y="637419"/>
                        <a:pt x="1821" y="5540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4" name="フリーフォーム: 図形 243">
                  <a:extLst>
                    <a:ext uri="{FF2B5EF4-FFF2-40B4-BE49-F238E27FC236}">
                      <a16:creationId xmlns:a16="http://schemas.microsoft.com/office/drawing/2014/main" id="{4F060FA0-5808-4F67-B2D8-F4C70EF950E0}"/>
                    </a:ext>
                  </a:extLst>
                </p:cNvPr>
                <p:cNvSpPr/>
                <p:nvPr/>
              </p:nvSpPr>
              <p:spPr>
                <a:xfrm>
                  <a:off x="15635397" y="6369837"/>
                  <a:ext cx="760767" cy="741804"/>
                </a:xfrm>
                <a:custGeom>
                  <a:avLst/>
                  <a:gdLst>
                    <a:gd name="connsiteX0" fmla="*/ 4715609 w 4876820"/>
                    <a:gd name="connsiteY0" fmla="*/ 810968 h 4755261"/>
                    <a:gd name="connsiteX1" fmla="*/ 4397560 w 4876820"/>
                    <a:gd name="connsiteY1" fmla="*/ 453857 h 4755261"/>
                    <a:gd name="connsiteX2" fmla="*/ 3618710 w 4876820"/>
                    <a:gd name="connsiteY2" fmla="*/ 121339 h 4755261"/>
                    <a:gd name="connsiteX3" fmla="*/ 2447954 w 4876820"/>
                    <a:gd name="connsiteY3" fmla="*/ 86 h 4755261"/>
                    <a:gd name="connsiteX4" fmla="*/ 2438401 w 4876820"/>
                    <a:gd name="connsiteY4" fmla="*/ 0 h 4755261"/>
                    <a:gd name="connsiteX5" fmla="*/ 2433410 w 4876820"/>
                    <a:gd name="connsiteY5" fmla="*/ 0 h 4755261"/>
                    <a:gd name="connsiteX6" fmla="*/ 2428923 w 4876820"/>
                    <a:gd name="connsiteY6" fmla="*/ 76 h 4755261"/>
                    <a:gd name="connsiteX7" fmla="*/ 2428847 w 4876820"/>
                    <a:gd name="connsiteY7" fmla="*/ 76 h 4755261"/>
                    <a:gd name="connsiteX8" fmla="*/ 957463 w 4876820"/>
                    <a:gd name="connsiteY8" fmla="*/ 206635 h 4755261"/>
                    <a:gd name="connsiteX9" fmla="*/ 479241 w 4876820"/>
                    <a:gd name="connsiteY9" fmla="*/ 453781 h 4755261"/>
                    <a:gd name="connsiteX10" fmla="*/ 161202 w 4876820"/>
                    <a:gd name="connsiteY10" fmla="*/ 810968 h 4755261"/>
                    <a:gd name="connsiteX11" fmla="*/ 1 w 4876820"/>
                    <a:gd name="connsiteY11" fmla="*/ 1445181 h 4755261"/>
                    <a:gd name="connsiteX12" fmla="*/ 149334 w 4876820"/>
                    <a:gd name="connsiteY12" fmla="*/ 2218754 h 4755261"/>
                    <a:gd name="connsiteX13" fmla="*/ 592694 w 4876820"/>
                    <a:gd name="connsiteY13" fmla="*/ 3180274 h 4755261"/>
                    <a:gd name="connsiteX14" fmla="*/ 602171 w 4876820"/>
                    <a:gd name="connsiteY14" fmla="*/ 3196771 h 4755261"/>
                    <a:gd name="connsiteX15" fmla="*/ 602400 w 4876820"/>
                    <a:gd name="connsiteY15" fmla="*/ 3197057 h 4755261"/>
                    <a:gd name="connsiteX16" fmla="*/ 602324 w 4876820"/>
                    <a:gd name="connsiteY16" fmla="*/ 3196914 h 4755261"/>
                    <a:gd name="connsiteX17" fmla="*/ 602324 w 4876820"/>
                    <a:gd name="connsiteY17" fmla="*/ 3196914 h 4755261"/>
                    <a:gd name="connsiteX18" fmla="*/ 1516895 w 4876820"/>
                    <a:gd name="connsiteY18" fmla="*/ 4367822 h 4755261"/>
                    <a:gd name="connsiteX19" fmla="*/ 1970095 w 4876820"/>
                    <a:gd name="connsiteY19" fmla="*/ 4658373 h 4755261"/>
                    <a:gd name="connsiteX20" fmla="*/ 2438410 w 4876820"/>
                    <a:gd name="connsiteY20" fmla="*/ 4755261 h 4755261"/>
                    <a:gd name="connsiteX21" fmla="*/ 2906736 w 4876820"/>
                    <a:gd name="connsiteY21" fmla="*/ 4658373 h 4755261"/>
                    <a:gd name="connsiteX22" fmla="*/ 3584068 w 4876820"/>
                    <a:gd name="connsiteY22" fmla="*/ 4150195 h 4755261"/>
                    <a:gd name="connsiteX23" fmla="*/ 4274507 w 4876820"/>
                    <a:gd name="connsiteY23" fmla="*/ 3196914 h 4755261"/>
                    <a:gd name="connsiteX24" fmla="*/ 4273707 w 4876820"/>
                    <a:gd name="connsiteY24" fmla="*/ 3198219 h 4755261"/>
                    <a:gd name="connsiteX25" fmla="*/ 4274650 w 4876820"/>
                    <a:gd name="connsiteY25" fmla="*/ 3196695 h 4755261"/>
                    <a:gd name="connsiteX26" fmla="*/ 4284136 w 4876820"/>
                    <a:gd name="connsiteY26" fmla="*/ 3180350 h 4755261"/>
                    <a:gd name="connsiteX27" fmla="*/ 4727487 w 4876820"/>
                    <a:gd name="connsiteY27" fmla="*/ 2218763 h 4755261"/>
                    <a:gd name="connsiteX28" fmla="*/ 4876820 w 4876820"/>
                    <a:gd name="connsiteY28" fmla="*/ 1445190 h 4755261"/>
                    <a:gd name="connsiteX29" fmla="*/ 4715609 w 4876820"/>
                    <a:gd name="connsiteY29" fmla="*/ 810968 h 4755261"/>
                    <a:gd name="connsiteX30" fmla="*/ 4541454 w 4876820"/>
                    <a:gd name="connsiteY30" fmla="*/ 2154650 h 4755261"/>
                    <a:gd name="connsiteX31" fmla="*/ 4111848 w 4876820"/>
                    <a:gd name="connsiteY31" fmla="*/ 3085281 h 4755261"/>
                    <a:gd name="connsiteX32" fmla="*/ 4105914 w 4876820"/>
                    <a:gd name="connsiteY32" fmla="*/ 3095482 h 4755261"/>
                    <a:gd name="connsiteX33" fmla="*/ 4106057 w 4876820"/>
                    <a:gd name="connsiteY33" fmla="*/ 3095273 h 4755261"/>
                    <a:gd name="connsiteX34" fmla="*/ 3231433 w 4876820"/>
                    <a:gd name="connsiteY34" fmla="*/ 4218785 h 4755261"/>
                    <a:gd name="connsiteX35" fmla="*/ 2830250 w 4876820"/>
                    <a:gd name="connsiteY35" fmla="*/ 4477141 h 4755261"/>
                    <a:gd name="connsiteX36" fmla="*/ 2438410 w 4876820"/>
                    <a:gd name="connsiteY36" fmla="*/ 4558542 h 4755261"/>
                    <a:gd name="connsiteX37" fmla="*/ 2046561 w 4876820"/>
                    <a:gd name="connsiteY37" fmla="*/ 4477141 h 4755261"/>
                    <a:gd name="connsiteX38" fmla="*/ 1436942 w 4876820"/>
                    <a:gd name="connsiteY38" fmla="*/ 4016350 h 4755261"/>
                    <a:gd name="connsiteX39" fmla="*/ 770745 w 4876820"/>
                    <a:gd name="connsiteY39" fmla="*/ 3095263 h 4755261"/>
                    <a:gd name="connsiteX40" fmla="*/ 770240 w 4876820"/>
                    <a:gd name="connsiteY40" fmla="*/ 3094396 h 4755261"/>
                    <a:gd name="connsiteX41" fmla="*/ 770602 w 4876820"/>
                    <a:gd name="connsiteY41" fmla="*/ 3095054 h 4755261"/>
                    <a:gd name="connsiteX42" fmla="*/ 764953 w 4876820"/>
                    <a:gd name="connsiteY42" fmla="*/ 3085214 h 4755261"/>
                    <a:gd name="connsiteX43" fmla="*/ 335347 w 4876820"/>
                    <a:gd name="connsiteY43" fmla="*/ 2154574 h 4755261"/>
                    <a:gd name="connsiteX44" fmla="*/ 196720 w 4876820"/>
                    <a:gd name="connsiteY44" fmla="*/ 1445190 h 4755261"/>
                    <a:gd name="connsiteX45" fmla="*/ 331575 w 4876820"/>
                    <a:gd name="connsiteY45" fmla="*/ 909371 h 4755261"/>
                    <a:gd name="connsiteX46" fmla="*/ 597971 w 4876820"/>
                    <a:gd name="connsiteY46" fmla="*/ 610714 h 4755261"/>
                    <a:gd name="connsiteX47" fmla="*/ 1301859 w 4876820"/>
                    <a:gd name="connsiteY47" fmla="*/ 313134 h 4755261"/>
                    <a:gd name="connsiteX48" fmla="*/ 2432676 w 4876820"/>
                    <a:gd name="connsiteY48" fmla="*/ 196796 h 4755261"/>
                    <a:gd name="connsiteX49" fmla="*/ 2432895 w 4876820"/>
                    <a:gd name="connsiteY49" fmla="*/ 196796 h 4755261"/>
                    <a:gd name="connsiteX50" fmla="*/ 2433324 w 4876820"/>
                    <a:gd name="connsiteY50" fmla="*/ 196796 h 4755261"/>
                    <a:gd name="connsiteX51" fmla="*/ 2438391 w 4876820"/>
                    <a:gd name="connsiteY51" fmla="*/ 196720 h 4755261"/>
                    <a:gd name="connsiteX52" fmla="*/ 2442449 w 4876820"/>
                    <a:gd name="connsiteY52" fmla="*/ 196796 h 4755261"/>
                    <a:gd name="connsiteX53" fmla="*/ 2443820 w 4876820"/>
                    <a:gd name="connsiteY53" fmla="*/ 196796 h 4755261"/>
                    <a:gd name="connsiteX54" fmla="*/ 2443963 w 4876820"/>
                    <a:gd name="connsiteY54" fmla="*/ 196796 h 4755261"/>
                    <a:gd name="connsiteX55" fmla="*/ 2444106 w 4876820"/>
                    <a:gd name="connsiteY55" fmla="*/ 196796 h 4755261"/>
                    <a:gd name="connsiteX56" fmla="*/ 3854492 w 4876820"/>
                    <a:gd name="connsiteY56" fmla="*/ 392430 h 4755261"/>
                    <a:gd name="connsiteX57" fmla="*/ 4278831 w 4876820"/>
                    <a:gd name="connsiteY57" fmla="*/ 610705 h 4755261"/>
                    <a:gd name="connsiteX58" fmla="*/ 4545226 w 4876820"/>
                    <a:gd name="connsiteY58" fmla="*/ 909361 h 4755261"/>
                    <a:gd name="connsiteX59" fmla="*/ 4680081 w 4876820"/>
                    <a:gd name="connsiteY59" fmla="*/ 1445181 h 4755261"/>
                    <a:gd name="connsiteX60" fmla="*/ 4541454 w 4876820"/>
                    <a:gd name="connsiteY60" fmla="*/ 2154650 h 475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876820" h="4755261">
                      <a:moveTo>
                        <a:pt x="4715609" y="810968"/>
                      </a:moveTo>
                      <a:cubicBezTo>
                        <a:pt x="4636457" y="673789"/>
                        <a:pt x="4530319" y="554269"/>
                        <a:pt x="4397560" y="453857"/>
                      </a:cubicBezTo>
                      <a:cubicBezTo>
                        <a:pt x="4198087" y="303009"/>
                        <a:pt x="3940379" y="194843"/>
                        <a:pt x="3618710" y="121339"/>
                      </a:cubicBezTo>
                      <a:cubicBezTo>
                        <a:pt x="3296832" y="47977"/>
                        <a:pt x="2910050" y="9125"/>
                        <a:pt x="2447954" y="86"/>
                      </a:cubicBezTo>
                      <a:cubicBezTo>
                        <a:pt x="2444630" y="0"/>
                        <a:pt x="2441944" y="0"/>
                        <a:pt x="2438401" y="0"/>
                      </a:cubicBezTo>
                      <a:lnTo>
                        <a:pt x="2433410" y="0"/>
                      </a:lnTo>
                      <a:lnTo>
                        <a:pt x="2428923" y="76"/>
                      </a:lnTo>
                      <a:lnTo>
                        <a:pt x="2428847" y="76"/>
                      </a:lnTo>
                      <a:cubicBezTo>
                        <a:pt x="1812789" y="12230"/>
                        <a:pt x="1330357" y="76914"/>
                        <a:pt x="957463" y="206635"/>
                      </a:cubicBezTo>
                      <a:cubicBezTo>
                        <a:pt x="771183" y="271672"/>
                        <a:pt x="612077" y="353292"/>
                        <a:pt x="479241" y="453781"/>
                      </a:cubicBezTo>
                      <a:cubicBezTo>
                        <a:pt x="346482" y="554203"/>
                        <a:pt x="240278" y="673732"/>
                        <a:pt x="161202" y="810968"/>
                      </a:cubicBezTo>
                      <a:cubicBezTo>
                        <a:pt x="53760" y="996620"/>
                        <a:pt x="-209" y="1208608"/>
                        <a:pt x="1" y="1445181"/>
                      </a:cubicBezTo>
                      <a:cubicBezTo>
                        <a:pt x="77" y="1676772"/>
                        <a:pt x="50502" y="1932242"/>
                        <a:pt x="149334" y="2218754"/>
                      </a:cubicBezTo>
                      <a:cubicBezTo>
                        <a:pt x="248241" y="2505323"/>
                        <a:pt x="395755" y="2823305"/>
                        <a:pt x="592694" y="3180274"/>
                      </a:cubicBezTo>
                      <a:cubicBezTo>
                        <a:pt x="595732" y="3185770"/>
                        <a:pt x="598847" y="3191266"/>
                        <a:pt x="602171" y="3196771"/>
                      </a:cubicBezTo>
                      <a:cubicBezTo>
                        <a:pt x="602247" y="3196847"/>
                        <a:pt x="602324" y="3196924"/>
                        <a:pt x="602400" y="3197057"/>
                      </a:cubicBezTo>
                      <a:lnTo>
                        <a:pt x="602324" y="3196914"/>
                      </a:lnTo>
                      <a:lnTo>
                        <a:pt x="602324" y="3196914"/>
                      </a:lnTo>
                      <a:cubicBezTo>
                        <a:pt x="920878" y="3724342"/>
                        <a:pt x="1218096" y="4109818"/>
                        <a:pt x="1516895" y="4367822"/>
                      </a:cubicBezTo>
                      <a:cubicBezTo>
                        <a:pt x="1666371" y="4496676"/>
                        <a:pt x="1816561" y="4593622"/>
                        <a:pt x="1970095" y="4658373"/>
                      </a:cubicBezTo>
                      <a:cubicBezTo>
                        <a:pt x="2123399" y="4723200"/>
                        <a:pt x="2280038" y="4755318"/>
                        <a:pt x="2438410" y="4755261"/>
                      </a:cubicBezTo>
                      <a:cubicBezTo>
                        <a:pt x="2596782" y="4755328"/>
                        <a:pt x="2753421" y="4723200"/>
                        <a:pt x="2906736" y="4658373"/>
                      </a:cubicBezTo>
                      <a:cubicBezTo>
                        <a:pt x="3137021" y="4561065"/>
                        <a:pt x="3359649" y="4391978"/>
                        <a:pt x="3584068" y="4150195"/>
                      </a:cubicBezTo>
                      <a:cubicBezTo>
                        <a:pt x="3808572" y="3908108"/>
                        <a:pt x="4035610" y="3592525"/>
                        <a:pt x="4274507" y="3196914"/>
                      </a:cubicBezTo>
                      <a:lnTo>
                        <a:pt x="4273707" y="3198219"/>
                      </a:lnTo>
                      <a:lnTo>
                        <a:pt x="4274650" y="3196695"/>
                      </a:lnTo>
                      <a:cubicBezTo>
                        <a:pt x="4277697" y="3191637"/>
                        <a:pt x="4280869" y="3186208"/>
                        <a:pt x="4284136" y="3180350"/>
                      </a:cubicBezTo>
                      <a:cubicBezTo>
                        <a:pt x="4481075" y="2823305"/>
                        <a:pt x="4628589" y="2505332"/>
                        <a:pt x="4727487" y="2218763"/>
                      </a:cubicBezTo>
                      <a:cubicBezTo>
                        <a:pt x="4826318" y="1932251"/>
                        <a:pt x="4876753" y="1676857"/>
                        <a:pt x="4876820" y="1445190"/>
                      </a:cubicBezTo>
                      <a:cubicBezTo>
                        <a:pt x="4877010" y="1208608"/>
                        <a:pt x="4823042" y="996620"/>
                        <a:pt x="4715609" y="810968"/>
                      </a:cubicBezTo>
                      <a:close/>
                      <a:moveTo>
                        <a:pt x="4541454" y="2154650"/>
                      </a:moveTo>
                      <a:cubicBezTo>
                        <a:pt x="4447690" y="2426475"/>
                        <a:pt x="4304949" y="2735190"/>
                        <a:pt x="4111848" y="3085281"/>
                      </a:cubicBezTo>
                      <a:cubicBezTo>
                        <a:pt x="4110105" y="3088329"/>
                        <a:pt x="4108162" y="3091796"/>
                        <a:pt x="4105914" y="3095482"/>
                      </a:cubicBezTo>
                      <a:lnTo>
                        <a:pt x="4106057" y="3095273"/>
                      </a:lnTo>
                      <a:cubicBezTo>
                        <a:pt x="3793951" y="3612642"/>
                        <a:pt x="3505639" y="3982641"/>
                        <a:pt x="3231433" y="4218785"/>
                      </a:cubicBezTo>
                      <a:cubicBezTo>
                        <a:pt x="3094330" y="4337000"/>
                        <a:pt x="2961209" y="4421877"/>
                        <a:pt x="2830250" y="4477141"/>
                      </a:cubicBezTo>
                      <a:cubicBezTo>
                        <a:pt x="2699233" y="4532348"/>
                        <a:pt x="2570446" y="4558389"/>
                        <a:pt x="2438410" y="4558542"/>
                      </a:cubicBezTo>
                      <a:cubicBezTo>
                        <a:pt x="2306375" y="4558389"/>
                        <a:pt x="2177597" y="4532348"/>
                        <a:pt x="2046561" y="4477141"/>
                      </a:cubicBezTo>
                      <a:cubicBezTo>
                        <a:pt x="1850280" y="4394378"/>
                        <a:pt x="1648492" y="4244388"/>
                        <a:pt x="1436942" y="4016350"/>
                      </a:cubicBezTo>
                      <a:cubicBezTo>
                        <a:pt x="1225459" y="3788455"/>
                        <a:pt x="1004869" y="3483274"/>
                        <a:pt x="770745" y="3095263"/>
                      </a:cubicBezTo>
                      <a:lnTo>
                        <a:pt x="770240" y="3094396"/>
                      </a:lnTo>
                      <a:lnTo>
                        <a:pt x="770602" y="3095054"/>
                      </a:lnTo>
                      <a:cubicBezTo>
                        <a:pt x="768716" y="3091863"/>
                        <a:pt x="766763" y="3088615"/>
                        <a:pt x="764953" y="3085214"/>
                      </a:cubicBezTo>
                      <a:cubicBezTo>
                        <a:pt x="571786" y="2735190"/>
                        <a:pt x="429111" y="2426475"/>
                        <a:pt x="335347" y="2154574"/>
                      </a:cubicBezTo>
                      <a:cubicBezTo>
                        <a:pt x="241431" y="1882616"/>
                        <a:pt x="196654" y="1647920"/>
                        <a:pt x="196720" y="1445190"/>
                      </a:cubicBezTo>
                      <a:cubicBezTo>
                        <a:pt x="196930" y="1237698"/>
                        <a:pt x="242450" y="1064057"/>
                        <a:pt x="331575" y="909371"/>
                      </a:cubicBezTo>
                      <a:cubicBezTo>
                        <a:pt x="397631" y="795061"/>
                        <a:pt x="484661" y="696601"/>
                        <a:pt x="597971" y="610714"/>
                      </a:cubicBezTo>
                      <a:cubicBezTo>
                        <a:pt x="767773" y="482070"/>
                        <a:pt x="998573" y="382305"/>
                        <a:pt x="1301859" y="313134"/>
                      </a:cubicBezTo>
                      <a:cubicBezTo>
                        <a:pt x="1604925" y="243897"/>
                        <a:pt x="1979553" y="205549"/>
                        <a:pt x="2432676" y="196796"/>
                      </a:cubicBezTo>
                      <a:lnTo>
                        <a:pt x="2432895" y="196796"/>
                      </a:lnTo>
                      <a:lnTo>
                        <a:pt x="2433324" y="196796"/>
                      </a:lnTo>
                      <a:cubicBezTo>
                        <a:pt x="2434048" y="196796"/>
                        <a:pt x="2436219" y="196720"/>
                        <a:pt x="2438391" y="196720"/>
                      </a:cubicBezTo>
                      <a:lnTo>
                        <a:pt x="2442449" y="196796"/>
                      </a:lnTo>
                      <a:lnTo>
                        <a:pt x="2443820" y="196796"/>
                      </a:lnTo>
                      <a:lnTo>
                        <a:pt x="2443963" y="196796"/>
                      </a:lnTo>
                      <a:lnTo>
                        <a:pt x="2444106" y="196796"/>
                      </a:lnTo>
                      <a:cubicBezTo>
                        <a:pt x="3048296" y="208369"/>
                        <a:pt x="3512859" y="273120"/>
                        <a:pt x="3854492" y="392430"/>
                      </a:cubicBezTo>
                      <a:cubicBezTo>
                        <a:pt x="4025466" y="452047"/>
                        <a:pt x="4165531" y="524904"/>
                        <a:pt x="4278831" y="610705"/>
                      </a:cubicBezTo>
                      <a:cubicBezTo>
                        <a:pt x="4392131" y="696582"/>
                        <a:pt x="4479094" y="795052"/>
                        <a:pt x="4545226" y="909361"/>
                      </a:cubicBezTo>
                      <a:cubicBezTo>
                        <a:pt x="4634285" y="1064124"/>
                        <a:pt x="4679795" y="1237755"/>
                        <a:pt x="4680081" y="1445181"/>
                      </a:cubicBezTo>
                      <a:cubicBezTo>
                        <a:pt x="4680157" y="1647911"/>
                        <a:pt x="4635371" y="1882683"/>
                        <a:pt x="4541454" y="2154650"/>
                      </a:cubicBezTo>
                      <a:close/>
                    </a:path>
                  </a:pathLst>
                </a:custGeom>
                <a:solidFill>
                  <a:schemeClr val="accent1">
                    <a:lumMod val="50000"/>
                  </a:schemeClr>
                </a:solidFill>
                <a:ln w="9525" cap="flat">
                  <a:noFill/>
                  <a:prstDash val="solid"/>
                  <a:miter/>
                </a:ln>
              </p:spPr>
              <p:txBody>
                <a:bodyPr rtlCol="0" anchor="ctr"/>
                <a:lstStyle/>
                <a:p>
                  <a:endParaRPr lang="ja-JP" altLang="en-US"/>
                </a:p>
              </p:txBody>
            </p:sp>
          </p:grpSp>
          <p:sp>
            <p:nvSpPr>
              <p:cNvPr id="242" name="フリーフォーム: 図形 241">
                <a:extLst>
                  <a:ext uri="{FF2B5EF4-FFF2-40B4-BE49-F238E27FC236}">
                    <a16:creationId xmlns:a16="http://schemas.microsoft.com/office/drawing/2014/main" id="{05AFD4BE-83F4-402F-8581-CB815D7160A3}"/>
                  </a:ext>
                </a:extLst>
              </p:cNvPr>
              <p:cNvSpPr/>
              <p:nvPr/>
            </p:nvSpPr>
            <p:spPr>
              <a:xfrm>
                <a:off x="14804904" y="6419969"/>
                <a:ext cx="661759" cy="641540"/>
              </a:xfrm>
              <a:custGeom>
                <a:avLst/>
                <a:gdLst>
                  <a:gd name="connsiteX0" fmla="*/ 1945199 w 3890399"/>
                  <a:gd name="connsiteY0" fmla="*/ 0 h 3771519"/>
                  <a:gd name="connsiteX1" fmla="*/ 3796478 w 3890399"/>
                  <a:gd name="connsiteY1" fmla="*/ 565128 h 3771519"/>
                  <a:gd name="connsiteX2" fmla="*/ 3360214 w 3890399"/>
                  <a:gd name="connsiteY2" fmla="*/ 2450916 h 3771519"/>
                  <a:gd name="connsiteX3" fmla="*/ 1945199 w 3890399"/>
                  <a:gd name="connsiteY3" fmla="*/ 3771519 h 3771519"/>
                  <a:gd name="connsiteX4" fmla="*/ 530194 w 3890399"/>
                  <a:gd name="connsiteY4" fmla="*/ 2450916 h 3771519"/>
                  <a:gd name="connsiteX5" fmla="*/ 93920 w 3890399"/>
                  <a:gd name="connsiteY5" fmla="*/ 565052 h 3771519"/>
                  <a:gd name="connsiteX6" fmla="*/ 1945199 w 3890399"/>
                  <a:gd name="connsiteY6" fmla="*/ 0 h 377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0399" h="3771519">
                    <a:moveTo>
                      <a:pt x="1945199" y="0"/>
                    </a:moveTo>
                    <a:cubicBezTo>
                      <a:pt x="3062567" y="21774"/>
                      <a:pt x="3601492" y="227467"/>
                      <a:pt x="3796478" y="565128"/>
                    </a:cubicBezTo>
                    <a:cubicBezTo>
                      <a:pt x="3991388" y="902713"/>
                      <a:pt x="3900082" y="1472251"/>
                      <a:pt x="3360214" y="2450916"/>
                    </a:cubicBezTo>
                    <a:cubicBezTo>
                      <a:pt x="2782647" y="3407750"/>
                      <a:pt x="2335019" y="3771519"/>
                      <a:pt x="1945199" y="3771519"/>
                    </a:cubicBezTo>
                    <a:cubicBezTo>
                      <a:pt x="1555312" y="3771519"/>
                      <a:pt x="1107752" y="3407740"/>
                      <a:pt x="530194" y="2450916"/>
                    </a:cubicBezTo>
                    <a:cubicBezTo>
                      <a:pt x="-9683" y="1472251"/>
                      <a:pt x="-100990" y="902713"/>
                      <a:pt x="93920" y="565052"/>
                    </a:cubicBezTo>
                    <a:cubicBezTo>
                      <a:pt x="288897" y="227467"/>
                      <a:pt x="827764" y="21774"/>
                      <a:pt x="1945199" y="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sp>
          <p:nvSpPr>
            <p:cNvPr id="240" name="テキスト ボックス 239">
              <a:extLst>
                <a:ext uri="{FF2B5EF4-FFF2-40B4-BE49-F238E27FC236}">
                  <a16:creationId xmlns:a16="http://schemas.microsoft.com/office/drawing/2014/main" id="{7A17039D-DE73-4425-81F6-D73F158CDCE8}"/>
                </a:ext>
              </a:extLst>
            </p:cNvPr>
            <p:cNvSpPr txBox="1"/>
            <p:nvPr/>
          </p:nvSpPr>
          <p:spPr>
            <a:xfrm>
              <a:off x="14913940" y="3156572"/>
              <a:ext cx="243435" cy="151414"/>
            </a:xfrm>
            <a:prstGeom prst="rect">
              <a:avLst/>
            </a:prstGeom>
            <a:noFill/>
          </p:spPr>
          <p:txBody>
            <a:bodyPr wrap="square" lIns="0" tIns="0" rIns="0" bIns="0" rtlCol="0">
              <a:spAutoFit/>
            </a:bodyPr>
            <a:lstStyle/>
            <a:p>
              <a:pPr algn="ctr"/>
              <a:r>
                <a:rPr kumimoji="1" lang="en-US" altLang="ja-JP" sz="500" b="1" dirty="0">
                  <a:solidFill>
                    <a:schemeClr val="bg1"/>
                  </a:solidFill>
                  <a:latin typeface="HGPｺﾞｼｯｸE" panose="020B0900000000000000" pitchFamily="50" charset="-128"/>
                  <a:ea typeface="HGPｺﾞｼｯｸE" panose="020B0900000000000000" pitchFamily="50" charset="-128"/>
                </a:rPr>
                <a:t>193</a:t>
              </a:r>
              <a:endParaRPr kumimoji="1" lang="ja-JP" altLang="en-US" sz="500" b="1" dirty="0">
                <a:solidFill>
                  <a:schemeClr val="bg1"/>
                </a:solidFill>
                <a:latin typeface="HGPｺﾞｼｯｸE" panose="020B0900000000000000" pitchFamily="50" charset="-128"/>
                <a:ea typeface="HGPｺﾞｼｯｸE" panose="020B0900000000000000" pitchFamily="50" charset="-128"/>
              </a:endParaRPr>
            </a:p>
          </p:txBody>
        </p:sp>
      </p:grpSp>
      <p:grpSp>
        <p:nvGrpSpPr>
          <p:cNvPr id="245" name="グループ化 244">
            <a:extLst>
              <a:ext uri="{FF2B5EF4-FFF2-40B4-BE49-F238E27FC236}">
                <a16:creationId xmlns:a16="http://schemas.microsoft.com/office/drawing/2014/main" id="{B28A4FDF-5802-4216-A308-950DC4561FB4}"/>
              </a:ext>
            </a:extLst>
          </p:cNvPr>
          <p:cNvGrpSpPr/>
          <p:nvPr/>
        </p:nvGrpSpPr>
        <p:grpSpPr>
          <a:xfrm rot="21600000">
            <a:off x="5655285" y="2751188"/>
            <a:ext cx="140860" cy="120622"/>
            <a:chOff x="14930656" y="3835599"/>
            <a:chExt cx="243978" cy="237366"/>
          </a:xfrm>
        </p:grpSpPr>
        <p:grpSp>
          <p:nvGrpSpPr>
            <p:cNvPr id="246" name="グループ化 245">
              <a:extLst>
                <a:ext uri="{FF2B5EF4-FFF2-40B4-BE49-F238E27FC236}">
                  <a16:creationId xmlns:a16="http://schemas.microsoft.com/office/drawing/2014/main" id="{0E66361B-1AC8-40F0-98A4-7E90250771D9}"/>
                </a:ext>
              </a:extLst>
            </p:cNvPr>
            <p:cNvGrpSpPr/>
            <p:nvPr/>
          </p:nvGrpSpPr>
          <p:grpSpPr>
            <a:xfrm>
              <a:off x="14930656" y="3835599"/>
              <a:ext cx="243434" cy="237366"/>
              <a:chOff x="14755400" y="6369837"/>
              <a:chExt cx="760767" cy="741804"/>
            </a:xfrm>
          </p:grpSpPr>
          <p:grpSp>
            <p:nvGrpSpPr>
              <p:cNvPr id="248" name="グループ化 247">
                <a:extLst>
                  <a:ext uri="{FF2B5EF4-FFF2-40B4-BE49-F238E27FC236}">
                    <a16:creationId xmlns:a16="http://schemas.microsoft.com/office/drawing/2014/main" id="{48D5C87D-85A5-40A6-A496-B4E2E739E9F9}"/>
                  </a:ext>
                </a:extLst>
              </p:cNvPr>
              <p:cNvGrpSpPr/>
              <p:nvPr/>
            </p:nvGrpSpPr>
            <p:grpSpPr>
              <a:xfrm>
                <a:off x="14755400" y="6369837"/>
                <a:ext cx="760767" cy="741804"/>
                <a:chOff x="15635397" y="6369837"/>
                <a:chExt cx="760767" cy="741804"/>
              </a:xfrm>
            </p:grpSpPr>
            <p:sp>
              <p:nvSpPr>
                <p:cNvPr id="250" name="二等辺三角形 124">
                  <a:extLst>
                    <a:ext uri="{FF2B5EF4-FFF2-40B4-BE49-F238E27FC236}">
                      <a16:creationId xmlns:a16="http://schemas.microsoft.com/office/drawing/2014/main" id="{22EDA338-E6A7-4112-A2E3-79097980175B}"/>
                    </a:ext>
                  </a:extLst>
                </p:cNvPr>
                <p:cNvSpPr/>
                <p:nvPr/>
              </p:nvSpPr>
              <p:spPr>
                <a:xfrm flipV="1">
                  <a:off x="15656369" y="6388893"/>
                  <a:ext cx="718157" cy="708263"/>
                </a:xfrm>
                <a:custGeom>
                  <a:avLst/>
                  <a:gdLst>
                    <a:gd name="connsiteX0" fmla="*/ 0 w 709235"/>
                    <a:gd name="connsiteY0" fmla="*/ 565980 h 565980"/>
                    <a:gd name="connsiteX1" fmla="*/ 354618 w 709235"/>
                    <a:gd name="connsiteY1" fmla="*/ 0 h 565980"/>
                    <a:gd name="connsiteX2" fmla="*/ 709235 w 709235"/>
                    <a:gd name="connsiteY2" fmla="*/ 565980 h 565980"/>
                    <a:gd name="connsiteX3" fmla="*/ 0 w 709235"/>
                    <a:gd name="connsiteY3" fmla="*/ 565980 h 565980"/>
                    <a:gd name="connsiteX0" fmla="*/ 0 w 709235"/>
                    <a:gd name="connsiteY0" fmla="*/ 565980 h 565980"/>
                    <a:gd name="connsiteX1" fmla="*/ 354618 w 709235"/>
                    <a:gd name="connsiteY1" fmla="*/ 0 h 565980"/>
                    <a:gd name="connsiteX2" fmla="*/ 545813 w 709235"/>
                    <a:gd name="connsiteY2" fmla="*/ 312974 h 565980"/>
                    <a:gd name="connsiteX3" fmla="*/ 709235 w 709235"/>
                    <a:gd name="connsiteY3" fmla="*/ 565980 h 565980"/>
                    <a:gd name="connsiteX4" fmla="*/ 0 w 709235"/>
                    <a:gd name="connsiteY4" fmla="*/ 565980 h 565980"/>
                    <a:gd name="connsiteX0" fmla="*/ 0 w 709235"/>
                    <a:gd name="connsiteY0" fmla="*/ 565980 h 565980"/>
                    <a:gd name="connsiteX1" fmla="*/ 354618 w 709235"/>
                    <a:gd name="connsiteY1" fmla="*/ 0 h 565980"/>
                    <a:gd name="connsiteX2" fmla="*/ 626776 w 709235"/>
                    <a:gd name="connsiteY2" fmla="*/ 255824 h 565980"/>
                    <a:gd name="connsiteX3" fmla="*/ 709235 w 709235"/>
                    <a:gd name="connsiteY3" fmla="*/ 565980 h 565980"/>
                    <a:gd name="connsiteX4" fmla="*/ 0 w 709235"/>
                    <a:gd name="connsiteY4" fmla="*/ 565980 h 565980"/>
                    <a:gd name="connsiteX0" fmla="*/ 0 w 709235"/>
                    <a:gd name="connsiteY0" fmla="*/ 565980 h 565980"/>
                    <a:gd name="connsiteX1" fmla="*/ 354618 w 709235"/>
                    <a:gd name="connsiteY1" fmla="*/ 0 h 565980"/>
                    <a:gd name="connsiteX2" fmla="*/ 626776 w 709235"/>
                    <a:gd name="connsiteY2" fmla="*/ 255824 h 565980"/>
                    <a:gd name="connsiteX3" fmla="*/ 709235 w 709235"/>
                    <a:gd name="connsiteY3" fmla="*/ 565980 h 565980"/>
                    <a:gd name="connsiteX4" fmla="*/ 0 w 709235"/>
                    <a:gd name="connsiteY4" fmla="*/ 565980 h 565980"/>
                    <a:gd name="connsiteX0" fmla="*/ 0 w 709235"/>
                    <a:gd name="connsiteY0" fmla="*/ 565980 h 565980"/>
                    <a:gd name="connsiteX1" fmla="*/ 174338 w 709235"/>
                    <a:gd name="connsiteY1" fmla="*/ 291543 h 565980"/>
                    <a:gd name="connsiteX2" fmla="*/ 354618 w 709235"/>
                    <a:gd name="connsiteY2" fmla="*/ 0 h 565980"/>
                    <a:gd name="connsiteX3" fmla="*/ 626776 w 709235"/>
                    <a:gd name="connsiteY3" fmla="*/ 255824 h 565980"/>
                    <a:gd name="connsiteX4" fmla="*/ 709235 w 709235"/>
                    <a:gd name="connsiteY4" fmla="*/ 565980 h 565980"/>
                    <a:gd name="connsiteX5" fmla="*/ 0 w 709235"/>
                    <a:gd name="connsiteY5" fmla="*/ 565980 h 565980"/>
                    <a:gd name="connsiteX0" fmla="*/ 0 w 709235"/>
                    <a:gd name="connsiteY0" fmla="*/ 565980 h 565980"/>
                    <a:gd name="connsiteX1" fmla="*/ 95757 w 709235"/>
                    <a:gd name="connsiteY1" fmla="*/ 234393 h 565980"/>
                    <a:gd name="connsiteX2" fmla="*/ 354618 w 709235"/>
                    <a:gd name="connsiteY2" fmla="*/ 0 h 565980"/>
                    <a:gd name="connsiteX3" fmla="*/ 626776 w 709235"/>
                    <a:gd name="connsiteY3" fmla="*/ 255824 h 565980"/>
                    <a:gd name="connsiteX4" fmla="*/ 709235 w 709235"/>
                    <a:gd name="connsiteY4" fmla="*/ 565980 h 565980"/>
                    <a:gd name="connsiteX5" fmla="*/ 0 w 709235"/>
                    <a:gd name="connsiteY5" fmla="*/ 565980 h 565980"/>
                    <a:gd name="connsiteX0" fmla="*/ 0 w 709235"/>
                    <a:gd name="connsiteY0" fmla="*/ 565980 h 565980"/>
                    <a:gd name="connsiteX1" fmla="*/ 95757 w 709235"/>
                    <a:gd name="connsiteY1" fmla="*/ 234393 h 565980"/>
                    <a:gd name="connsiteX2" fmla="*/ 354618 w 709235"/>
                    <a:gd name="connsiteY2" fmla="*/ 0 h 565980"/>
                    <a:gd name="connsiteX3" fmla="*/ 626776 w 709235"/>
                    <a:gd name="connsiteY3" fmla="*/ 255824 h 565980"/>
                    <a:gd name="connsiteX4" fmla="*/ 709235 w 709235"/>
                    <a:gd name="connsiteY4" fmla="*/ 565980 h 565980"/>
                    <a:gd name="connsiteX5" fmla="*/ 352932 w 709235"/>
                    <a:gd name="connsiteY5" fmla="*/ 565387 h 565980"/>
                    <a:gd name="connsiteX6" fmla="*/ 0 w 709235"/>
                    <a:gd name="connsiteY6" fmla="*/ 565980 h 565980"/>
                    <a:gd name="connsiteX0" fmla="*/ 0 w 709235"/>
                    <a:gd name="connsiteY0" fmla="*/ 565980 h 720168"/>
                    <a:gd name="connsiteX1" fmla="*/ 95757 w 709235"/>
                    <a:gd name="connsiteY1" fmla="*/ 234393 h 720168"/>
                    <a:gd name="connsiteX2" fmla="*/ 354618 w 709235"/>
                    <a:gd name="connsiteY2" fmla="*/ 0 h 720168"/>
                    <a:gd name="connsiteX3" fmla="*/ 626776 w 709235"/>
                    <a:gd name="connsiteY3" fmla="*/ 255824 h 720168"/>
                    <a:gd name="connsiteX4" fmla="*/ 709235 w 709235"/>
                    <a:gd name="connsiteY4" fmla="*/ 565980 h 720168"/>
                    <a:gd name="connsiteX5" fmla="*/ 352932 w 709235"/>
                    <a:gd name="connsiteY5" fmla="*/ 720168 h 720168"/>
                    <a:gd name="connsiteX6" fmla="*/ 0 w 709235"/>
                    <a:gd name="connsiteY6" fmla="*/ 565980 h 720168"/>
                    <a:gd name="connsiteX0" fmla="*/ 12175 w 721410"/>
                    <a:gd name="connsiteY0" fmla="*/ 565980 h 720168"/>
                    <a:gd name="connsiteX1" fmla="*/ 107932 w 721410"/>
                    <a:gd name="connsiteY1" fmla="*/ 234393 h 720168"/>
                    <a:gd name="connsiteX2" fmla="*/ 366793 w 721410"/>
                    <a:gd name="connsiteY2" fmla="*/ 0 h 720168"/>
                    <a:gd name="connsiteX3" fmla="*/ 638951 w 721410"/>
                    <a:gd name="connsiteY3" fmla="*/ 255824 h 720168"/>
                    <a:gd name="connsiteX4" fmla="*/ 721410 w 721410"/>
                    <a:gd name="connsiteY4" fmla="*/ 565980 h 720168"/>
                    <a:gd name="connsiteX5" fmla="*/ 365107 w 721410"/>
                    <a:gd name="connsiteY5" fmla="*/ 720168 h 720168"/>
                    <a:gd name="connsiteX6" fmla="*/ 12175 w 721410"/>
                    <a:gd name="connsiteY6" fmla="*/ 565980 h 720168"/>
                    <a:gd name="connsiteX0" fmla="*/ 12175 w 721410"/>
                    <a:gd name="connsiteY0" fmla="*/ 565980 h 720168"/>
                    <a:gd name="connsiteX1" fmla="*/ 107932 w 721410"/>
                    <a:gd name="connsiteY1" fmla="*/ 234393 h 720168"/>
                    <a:gd name="connsiteX2" fmla="*/ 366793 w 721410"/>
                    <a:gd name="connsiteY2" fmla="*/ 0 h 720168"/>
                    <a:gd name="connsiteX3" fmla="*/ 638951 w 721410"/>
                    <a:gd name="connsiteY3" fmla="*/ 255824 h 720168"/>
                    <a:gd name="connsiteX4" fmla="*/ 721410 w 721410"/>
                    <a:gd name="connsiteY4" fmla="*/ 565980 h 720168"/>
                    <a:gd name="connsiteX5" fmla="*/ 365107 w 721410"/>
                    <a:gd name="connsiteY5" fmla="*/ 720168 h 720168"/>
                    <a:gd name="connsiteX6" fmla="*/ 12175 w 721410"/>
                    <a:gd name="connsiteY6" fmla="*/ 565980 h 720168"/>
                    <a:gd name="connsiteX0" fmla="*/ 12175 w 723391"/>
                    <a:gd name="connsiteY0" fmla="*/ 565980 h 720168"/>
                    <a:gd name="connsiteX1" fmla="*/ 107932 w 723391"/>
                    <a:gd name="connsiteY1" fmla="*/ 234393 h 720168"/>
                    <a:gd name="connsiteX2" fmla="*/ 366793 w 723391"/>
                    <a:gd name="connsiteY2" fmla="*/ 0 h 720168"/>
                    <a:gd name="connsiteX3" fmla="*/ 638951 w 723391"/>
                    <a:gd name="connsiteY3" fmla="*/ 255824 h 720168"/>
                    <a:gd name="connsiteX4" fmla="*/ 721410 w 723391"/>
                    <a:gd name="connsiteY4" fmla="*/ 565980 h 720168"/>
                    <a:gd name="connsiteX5" fmla="*/ 365107 w 723391"/>
                    <a:gd name="connsiteY5" fmla="*/ 720168 h 720168"/>
                    <a:gd name="connsiteX6" fmla="*/ 12175 w 723391"/>
                    <a:gd name="connsiteY6" fmla="*/ 565980 h 720168"/>
                    <a:gd name="connsiteX0" fmla="*/ 12175 w 723391"/>
                    <a:gd name="connsiteY0" fmla="*/ 565980 h 720168"/>
                    <a:gd name="connsiteX1" fmla="*/ 107932 w 723391"/>
                    <a:gd name="connsiteY1" fmla="*/ 234393 h 720168"/>
                    <a:gd name="connsiteX2" fmla="*/ 366793 w 723391"/>
                    <a:gd name="connsiteY2" fmla="*/ 0 h 720168"/>
                    <a:gd name="connsiteX3" fmla="*/ 638951 w 723391"/>
                    <a:gd name="connsiteY3" fmla="*/ 255824 h 720168"/>
                    <a:gd name="connsiteX4" fmla="*/ 721410 w 723391"/>
                    <a:gd name="connsiteY4" fmla="*/ 565980 h 720168"/>
                    <a:gd name="connsiteX5" fmla="*/ 365107 w 723391"/>
                    <a:gd name="connsiteY5" fmla="*/ 720168 h 720168"/>
                    <a:gd name="connsiteX6" fmla="*/ 12175 w 723391"/>
                    <a:gd name="connsiteY6" fmla="*/ 565980 h 720168"/>
                    <a:gd name="connsiteX0" fmla="*/ 15262 w 726478"/>
                    <a:gd name="connsiteY0" fmla="*/ 565980 h 720168"/>
                    <a:gd name="connsiteX1" fmla="*/ 111019 w 726478"/>
                    <a:gd name="connsiteY1" fmla="*/ 234393 h 720168"/>
                    <a:gd name="connsiteX2" fmla="*/ 369880 w 726478"/>
                    <a:gd name="connsiteY2" fmla="*/ 0 h 720168"/>
                    <a:gd name="connsiteX3" fmla="*/ 642038 w 726478"/>
                    <a:gd name="connsiteY3" fmla="*/ 255824 h 720168"/>
                    <a:gd name="connsiteX4" fmla="*/ 724497 w 726478"/>
                    <a:gd name="connsiteY4" fmla="*/ 565980 h 720168"/>
                    <a:gd name="connsiteX5" fmla="*/ 368194 w 726478"/>
                    <a:gd name="connsiteY5" fmla="*/ 720168 h 720168"/>
                    <a:gd name="connsiteX6" fmla="*/ 15262 w 726478"/>
                    <a:gd name="connsiteY6" fmla="*/ 565980 h 720168"/>
                    <a:gd name="connsiteX0" fmla="*/ 15262 w 726478"/>
                    <a:gd name="connsiteY0" fmla="*/ 581390 h 735578"/>
                    <a:gd name="connsiteX1" fmla="*/ 111019 w 726478"/>
                    <a:gd name="connsiteY1" fmla="*/ 249803 h 735578"/>
                    <a:gd name="connsiteX2" fmla="*/ 369880 w 726478"/>
                    <a:gd name="connsiteY2" fmla="*/ 15410 h 735578"/>
                    <a:gd name="connsiteX3" fmla="*/ 642038 w 726478"/>
                    <a:gd name="connsiteY3" fmla="*/ 271234 h 735578"/>
                    <a:gd name="connsiteX4" fmla="*/ 724497 w 726478"/>
                    <a:gd name="connsiteY4" fmla="*/ 581390 h 735578"/>
                    <a:gd name="connsiteX5" fmla="*/ 368194 w 726478"/>
                    <a:gd name="connsiteY5" fmla="*/ 735578 h 735578"/>
                    <a:gd name="connsiteX6" fmla="*/ 15262 w 726478"/>
                    <a:gd name="connsiteY6" fmla="*/ 581390 h 735578"/>
                    <a:gd name="connsiteX0" fmla="*/ 15262 w 726478"/>
                    <a:gd name="connsiteY0" fmla="*/ 565981 h 720169"/>
                    <a:gd name="connsiteX1" fmla="*/ 111019 w 726478"/>
                    <a:gd name="connsiteY1" fmla="*/ 234394 h 720169"/>
                    <a:gd name="connsiteX2" fmla="*/ 369880 w 726478"/>
                    <a:gd name="connsiteY2" fmla="*/ 1 h 720169"/>
                    <a:gd name="connsiteX3" fmla="*/ 642038 w 726478"/>
                    <a:gd name="connsiteY3" fmla="*/ 255825 h 720169"/>
                    <a:gd name="connsiteX4" fmla="*/ 724497 w 726478"/>
                    <a:gd name="connsiteY4" fmla="*/ 565981 h 720169"/>
                    <a:gd name="connsiteX5" fmla="*/ 368194 w 726478"/>
                    <a:gd name="connsiteY5" fmla="*/ 720169 h 720169"/>
                    <a:gd name="connsiteX6" fmla="*/ 15262 w 726478"/>
                    <a:gd name="connsiteY6" fmla="*/ 565981 h 720169"/>
                    <a:gd name="connsiteX0" fmla="*/ 12213 w 723429"/>
                    <a:gd name="connsiteY0" fmla="*/ 554075 h 708263"/>
                    <a:gd name="connsiteX1" fmla="*/ 107970 w 723429"/>
                    <a:gd name="connsiteY1" fmla="*/ 222488 h 708263"/>
                    <a:gd name="connsiteX2" fmla="*/ 369212 w 723429"/>
                    <a:gd name="connsiteY2" fmla="*/ 2 h 708263"/>
                    <a:gd name="connsiteX3" fmla="*/ 638989 w 723429"/>
                    <a:gd name="connsiteY3" fmla="*/ 243919 h 708263"/>
                    <a:gd name="connsiteX4" fmla="*/ 721448 w 723429"/>
                    <a:gd name="connsiteY4" fmla="*/ 554075 h 708263"/>
                    <a:gd name="connsiteX5" fmla="*/ 365145 w 723429"/>
                    <a:gd name="connsiteY5" fmla="*/ 708263 h 708263"/>
                    <a:gd name="connsiteX6" fmla="*/ 12213 w 723429"/>
                    <a:gd name="connsiteY6" fmla="*/ 554075 h 708263"/>
                    <a:gd name="connsiteX0" fmla="*/ 12213 w 723429"/>
                    <a:gd name="connsiteY0" fmla="*/ 554075 h 708263"/>
                    <a:gd name="connsiteX1" fmla="*/ 107970 w 723429"/>
                    <a:gd name="connsiteY1" fmla="*/ 222488 h 708263"/>
                    <a:gd name="connsiteX2" fmla="*/ 369212 w 723429"/>
                    <a:gd name="connsiteY2" fmla="*/ 2 h 708263"/>
                    <a:gd name="connsiteX3" fmla="*/ 638989 w 723429"/>
                    <a:gd name="connsiteY3" fmla="*/ 243919 h 708263"/>
                    <a:gd name="connsiteX4" fmla="*/ 721448 w 723429"/>
                    <a:gd name="connsiteY4" fmla="*/ 554075 h 708263"/>
                    <a:gd name="connsiteX5" fmla="*/ 365145 w 723429"/>
                    <a:gd name="connsiteY5" fmla="*/ 708263 h 708263"/>
                    <a:gd name="connsiteX6" fmla="*/ 12213 w 723429"/>
                    <a:gd name="connsiteY6" fmla="*/ 554075 h 708263"/>
                    <a:gd name="connsiteX0" fmla="*/ 12213 w 723304"/>
                    <a:gd name="connsiteY0" fmla="*/ 554075 h 708263"/>
                    <a:gd name="connsiteX1" fmla="*/ 107970 w 723304"/>
                    <a:gd name="connsiteY1" fmla="*/ 222488 h 708263"/>
                    <a:gd name="connsiteX2" fmla="*/ 369212 w 723304"/>
                    <a:gd name="connsiteY2" fmla="*/ 2 h 708263"/>
                    <a:gd name="connsiteX3" fmla="*/ 638989 w 723304"/>
                    <a:gd name="connsiteY3" fmla="*/ 243919 h 708263"/>
                    <a:gd name="connsiteX4" fmla="*/ 721448 w 723304"/>
                    <a:gd name="connsiteY4" fmla="*/ 554075 h 708263"/>
                    <a:gd name="connsiteX5" fmla="*/ 365145 w 723304"/>
                    <a:gd name="connsiteY5" fmla="*/ 708263 h 708263"/>
                    <a:gd name="connsiteX6" fmla="*/ 12213 w 723304"/>
                    <a:gd name="connsiteY6" fmla="*/ 554075 h 708263"/>
                    <a:gd name="connsiteX0" fmla="*/ 12213 w 728549"/>
                    <a:gd name="connsiteY0" fmla="*/ 554075 h 708263"/>
                    <a:gd name="connsiteX1" fmla="*/ 107970 w 728549"/>
                    <a:gd name="connsiteY1" fmla="*/ 222488 h 708263"/>
                    <a:gd name="connsiteX2" fmla="*/ 369212 w 728549"/>
                    <a:gd name="connsiteY2" fmla="*/ 2 h 708263"/>
                    <a:gd name="connsiteX3" fmla="*/ 638989 w 728549"/>
                    <a:gd name="connsiteY3" fmla="*/ 243919 h 708263"/>
                    <a:gd name="connsiteX4" fmla="*/ 721448 w 728549"/>
                    <a:gd name="connsiteY4" fmla="*/ 554075 h 708263"/>
                    <a:gd name="connsiteX5" fmla="*/ 365145 w 728549"/>
                    <a:gd name="connsiteY5" fmla="*/ 708263 h 708263"/>
                    <a:gd name="connsiteX6" fmla="*/ 12213 w 728549"/>
                    <a:gd name="connsiteY6" fmla="*/ 554075 h 708263"/>
                    <a:gd name="connsiteX0" fmla="*/ 1821 w 718157"/>
                    <a:gd name="connsiteY0" fmla="*/ 554075 h 708263"/>
                    <a:gd name="connsiteX1" fmla="*/ 97578 w 718157"/>
                    <a:gd name="connsiteY1" fmla="*/ 222488 h 708263"/>
                    <a:gd name="connsiteX2" fmla="*/ 358820 w 718157"/>
                    <a:gd name="connsiteY2" fmla="*/ 2 h 708263"/>
                    <a:gd name="connsiteX3" fmla="*/ 628597 w 718157"/>
                    <a:gd name="connsiteY3" fmla="*/ 243919 h 708263"/>
                    <a:gd name="connsiteX4" fmla="*/ 711056 w 718157"/>
                    <a:gd name="connsiteY4" fmla="*/ 554075 h 708263"/>
                    <a:gd name="connsiteX5" fmla="*/ 354753 w 718157"/>
                    <a:gd name="connsiteY5" fmla="*/ 708263 h 708263"/>
                    <a:gd name="connsiteX6" fmla="*/ 1821 w 718157"/>
                    <a:gd name="connsiteY6" fmla="*/ 554075 h 70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57" h="708263">
                      <a:moveTo>
                        <a:pt x="1821" y="554075"/>
                      </a:moveTo>
                      <a:cubicBezTo>
                        <a:pt x="-10085" y="470731"/>
                        <a:pt x="38078" y="314833"/>
                        <a:pt x="97578" y="222488"/>
                      </a:cubicBezTo>
                      <a:cubicBezTo>
                        <a:pt x="157078" y="130143"/>
                        <a:pt x="286820" y="-449"/>
                        <a:pt x="358820" y="2"/>
                      </a:cubicBezTo>
                      <a:cubicBezTo>
                        <a:pt x="430820" y="453"/>
                        <a:pt x="555604" y="127761"/>
                        <a:pt x="628597" y="243919"/>
                      </a:cubicBezTo>
                      <a:cubicBezTo>
                        <a:pt x="701590" y="360077"/>
                        <a:pt x="733575" y="426878"/>
                        <a:pt x="711056" y="554075"/>
                      </a:cubicBezTo>
                      <a:cubicBezTo>
                        <a:pt x="688537" y="681272"/>
                        <a:pt x="472959" y="708263"/>
                        <a:pt x="354753" y="708263"/>
                      </a:cubicBezTo>
                      <a:cubicBezTo>
                        <a:pt x="236547" y="708263"/>
                        <a:pt x="13727" y="637419"/>
                        <a:pt x="1821" y="5540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1" name="フリーフォーム: 図形 250">
                  <a:extLst>
                    <a:ext uri="{FF2B5EF4-FFF2-40B4-BE49-F238E27FC236}">
                      <a16:creationId xmlns:a16="http://schemas.microsoft.com/office/drawing/2014/main" id="{026D6286-7843-4265-8F36-46090E459398}"/>
                    </a:ext>
                  </a:extLst>
                </p:cNvPr>
                <p:cNvSpPr/>
                <p:nvPr/>
              </p:nvSpPr>
              <p:spPr>
                <a:xfrm>
                  <a:off x="15635397" y="6369837"/>
                  <a:ext cx="760767" cy="741804"/>
                </a:xfrm>
                <a:custGeom>
                  <a:avLst/>
                  <a:gdLst>
                    <a:gd name="connsiteX0" fmla="*/ 4715609 w 4876820"/>
                    <a:gd name="connsiteY0" fmla="*/ 810968 h 4755261"/>
                    <a:gd name="connsiteX1" fmla="*/ 4397560 w 4876820"/>
                    <a:gd name="connsiteY1" fmla="*/ 453857 h 4755261"/>
                    <a:gd name="connsiteX2" fmla="*/ 3618710 w 4876820"/>
                    <a:gd name="connsiteY2" fmla="*/ 121339 h 4755261"/>
                    <a:gd name="connsiteX3" fmla="*/ 2447954 w 4876820"/>
                    <a:gd name="connsiteY3" fmla="*/ 86 h 4755261"/>
                    <a:gd name="connsiteX4" fmla="*/ 2438401 w 4876820"/>
                    <a:gd name="connsiteY4" fmla="*/ 0 h 4755261"/>
                    <a:gd name="connsiteX5" fmla="*/ 2433410 w 4876820"/>
                    <a:gd name="connsiteY5" fmla="*/ 0 h 4755261"/>
                    <a:gd name="connsiteX6" fmla="*/ 2428923 w 4876820"/>
                    <a:gd name="connsiteY6" fmla="*/ 76 h 4755261"/>
                    <a:gd name="connsiteX7" fmla="*/ 2428847 w 4876820"/>
                    <a:gd name="connsiteY7" fmla="*/ 76 h 4755261"/>
                    <a:gd name="connsiteX8" fmla="*/ 957463 w 4876820"/>
                    <a:gd name="connsiteY8" fmla="*/ 206635 h 4755261"/>
                    <a:gd name="connsiteX9" fmla="*/ 479241 w 4876820"/>
                    <a:gd name="connsiteY9" fmla="*/ 453781 h 4755261"/>
                    <a:gd name="connsiteX10" fmla="*/ 161202 w 4876820"/>
                    <a:gd name="connsiteY10" fmla="*/ 810968 h 4755261"/>
                    <a:gd name="connsiteX11" fmla="*/ 1 w 4876820"/>
                    <a:gd name="connsiteY11" fmla="*/ 1445181 h 4755261"/>
                    <a:gd name="connsiteX12" fmla="*/ 149334 w 4876820"/>
                    <a:gd name="connsiteY12" fmla="*/ 2218754 h 4755261"/>
                    <a:gd name="connsiteX13" fmla="*/ 592694 w 4876820"/>
                    <a:gd name="connsiteY13" fmla="*/ 3180274 h 4755261"/>
                    <a:gd name="connsiteX14" fmla="*/ 602171 w 4876820"/>
                    <a:gd name="connsiteY14" fmla="*/ 3196771 h 4755261"/>
                    <a:gd name="connsiteX15" fmla="*/ 602400 w 4876820"/>
                    <a:gd name="connsiteY15" fmla="*/ 3197057 h 4755261"/>
                    <a:gd name="connsiteX16" fmla="*/ 602324 w 4876820"/>
                    <a:gd name="connsiteY16" fmla="*/ 3196914 h 4755261"/>
                    <a:gd name="connsiteX17" fmla="*/ 602324 w 4876820"/>
                    <a:gd name="connsiteY17" fmla="*/ 3196914 h 4755261"/>
                    <a:gd name="connsiteX18" fmla="*/ 1516895 w 4876820"/>
                    <a:gd name="connsiteY18" fmla="*/ 4367822 h 4755261"/>
                    <a:gd name="connsiteX19" fmla="*/ 1970095 w 4876820"/>
                    <a:gd name="connsiteY19" fmla="*/ 4658373 h 4755261"/>
                    <a:gd name="connsiteX20" fmla="*/ 2438410 w 4876820"/>
                    <a:gd name="connsiteY20" fmla="*/ 4755261 h 4755261"/>
                    <a:gd name="connsiteX21" fmla="*/ 2906736 w 4876820"/>
                    <a:gd name="connsiteY21" fmla="*/ 4658373 h 4755261"/>
                    <a:gd name="connsiteX22" fmla="*/ 3584068 w 4876820"/>
                    <a:gd name="connsiteY22" fmla="*/ 4150195 h 4755261"/>
                    <a:gd name="connsiteX23" fmla="*/ 4274507 w 4876820"/>
                    <a:gd name="connsiteY23" fmla="*/ 3196914 h 4755261"/>
                    <a:gd name="connsiteX24" fmla="*/ 4273707 w 4876820"/>
                    <a:gd name="connsiteY24" fmla="*/ 3198219 h 4755261"/>
                    <a:gd name="connsiteX25" fmla="*/ 4274650 w 4876820"/>
                    <a:gd name="connsiteY25" fmla="*/ 3196695 h 4755261"/>
                    <a:gd name="connsiteX26" fmla="*/ 4284136 w 4876820"/>
                    <a:gd name="connsiteY26" fmla="*/ 3180350 h 4755261"/>
                    <a:gd name="connsiteX27" fmla="*/ 4727487 w 4876820"/>
                    <a:gd name="connsiteY27" fmla="*/ 2218763 h 4755261"/>
                    <a:gd name="connsiteX28" fmla="*/ 4876820 w 4876820"/>
                    <a:gd name="connsiteY28" fmla="*/ 1445190 h 4755261"/>
                    <a:gd name="connsiteX29" fmla="*/ 4715609 w 4876820"/>
                    <a:gd name="connsiteY29" fmla="*/ 810968 h 4755261"/>
                    <a:gd name="connsiteX30" fmla="*/ 4541454 w 4876820"/>
                    <a:gd name="connsiteY30" fmla="*/ 2154650 h 4755261"/>
                    <a:gd name="connsiteX31" fmla="*/ 4111848 w 4876820"/>
                    <a:gd name="connsiteY31" fmla="*/ 3085281 h 4755261"/>
                    <a:gd name="connsiteX32" fmla="*/ 4105914 w 4876820"/>
                    <a:gd name="connsiteY32" fmla="*/ 3095482 h 4755261"/>
                    <a:gd name="connsiteX33" fmla="*/ 4106057 w 4876820"/>
                    <a:gd name="connsiteY33" fmla="*/ 3095273 h 4755261"/>
                    <a:gd name="connsiteX34" fmla="*/ 3231433 w 4876820"/>
                    <a:gd name="connsiteY34" fmla="*/ 4218785 h 4755261"/>
                    <a:gd name="connsiteX35" fmla="*/ 2830250 w 4876820"/>
                    <a:gd name="connsiteY35" fmla="*/ 4477141 h 4755261"/>
                    <a:gd name="connsiteX36" fmla="*/ 2438410 w 4876820"/>
                    <a:gd name="connsiteY36" fmla="*/ 4558542 h 4755261"/>
                    <a:gd name="connsiteX37" fmla="*/ 2046561 w 4876820"/>
                    <a:gd name="connsiteY37" fmla="*/ 4477141 h 4755261"/>
                    <a:gd name="connsiteX38" fmla="*/ 1436942 w 4876820"/>
                    <a:gd name="connsiteY38" fmla="*/ 4016350 h 4755261"/>
                    <a:gd name="connsiteX39" fmla="*/ 770745 w 4876820"/>
                    <a:gd name="connsiteY39" fmla="*/ 3095263 h 4755261"/>
                    <a:gd name="connsiteX40" fmla="*/ 770240 w 4876820"/>
                    <a:gd name="connsiteY40" fmla="*/ 3094396 h 4755261"/>
                    <a:gd name="connsiteX41" fmla="*/ 770602 w 4876820"/>
                    <a:gd name="connsiteY41" fmla="*/ 3095054 h 4755261"/>
                    <a:gd name="connsiteX42" fmla="*/ 764953 w 4876820"/>
                    <a:gd name="connsiteY42" fmla="*/ 3085214 h 4755261"/>
                    <a:gd name="connsiteX43" fmla="*/ 335347 w 4876820"/>
                    <a:gd name="connsiteY43" fmla="*/ 2154574 h 4755261"/>
                    <a:gd name="connsiteX44" fmla="*/ 196720 w 4876820"/>
                    <a:gd name="connsiteY44" fmla="*/ 1445190 h 4755261"/>
                    <a:gd name="connsiteX45" fmla="*/ 331575 w 4876820"/>
                    <a:gd name="connsiteY45" fmla="*/ 909371 h 4755261"/>
                    <a:gd name="connsiteX46" fmla="*/ 597971 w 4876820"/>
                    <a:gd name="connsiteY46" fmla="*/ 610714 h 4755261"/>
                    <a:gd name="connsiteX47" fmla="*/ 1301859 w 4876820"/>
                    <a:gd name="connsiteY47" fmla="*/ 313134 h 4755261"/>
                    <a:gd name="connsiteX48" fmla="*/ 2432676 w 4876820"/>
                    <a:gd name="connsiteY48" fmla="*/ 196796 h 4755261"/>
                    <a:gd name="connsiteX49" fmla="*/ 2432895 w 4876820"/>
                    <a:gd name="connsiteY49" fmla="*/ 196796 h 4755261"/>
                    <a:gd name="connsiteX50" fmla="*/ 2433324 w 4876820"/>
                    <a:gd name="connsiteY50" fmla="*/ 196796 h 4755261"/>
                    <a:gd name="connsiteX51" fmla="*/ 2438391 w 4876820"/>
                    <a:gd name="connsiteY51" fmla="*/ 196720 h 4755261"/>
                    <a:gd name="connsiteX52" fmla="*/ 2442449 w 4876820"/>
                    <a:gd name="connsiteY52" fmla="*/ 196796 h 4755261"/>
                    <a:gd name="connsiteX53" fmla="*/ 2443820 w 4876820"/>
                    <a:gd name="connsiteY53" fmla="*/ 196796 h 4755261"/>
                    <a:gd name="connsiteX54" fmla="*/ 2443963 w 4876820"/>
                    <a:gd name="connsiteY54" fmla="*/ 196796 h 4755261"/>
                    <a:gd name="connsiteX55" fmla="*/ 2444106 w 4876820"/>
                    <a:gd name="connsiteY55" fmla="*/ 196796 h 4755261"/>
                    <a:gd name="connsiteX56" fmla="*/ 3854492 w 4876820"/>
                    <a:gd name="connsiteY56" fmla="*/ 392430 h 4755261"/>
                    <a:gd name="connsiteX57" fmla="*/ 4278831 w 4876820"/>
                    <a:gd name="connsiteY57" fmla="*/ 610705 h 4755261"/>
                    <a:gd name="connsiteX58" fmla="*/ 4545226 w 4876820"/>
                    <a:gd name="connsiteY58" fmla="*/ 909361 h 4755261"/>
                    <a:gd name="connsiteX59" fmla="*/ 4680081 w 4876820"/>
                    <a:gd name="connsiteY59" fmla="*/ 1445181 h 4755261"/>
                    <a:gd name="connsiteX60" fmla="*/ 4541454 w 4876820"/>
                    <a:gd name="connsiteY60" fmla="*/ 2154650 h 475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876820" h="4755261">
                      <a:moveTo>
                        <a:pt x="4715609" y="810968"/>
                      </a:moveTo>
                      <a:cubicBezTo>
                        <a:pt x="4636457" y="673789"/>
                        <a:pt x="4530319" y="554269"/>
                        <a:pt x="4397560" y="453857"/>
                      </a:cubicBezTo>
                      <a:cubicBezTo>
                        <a:pt x="4198087" y="303009"/>
                        <a:pt x="3940379" y="194843"/>
                        <a:pt x="3618710" y="121339"/>
                      </a:cubicBezTo>
                      <a:cubicBezTo>
                        <a:pt x="3296832" y="47977"/>
                        <a:pt x="2910050" y="9125"/>
                        <a:pt x="2447954" y="86"/>
                      </a:cubicBezTo>
                      <a:cubicBezTo>
                        <a:pt x="2444630" y="0"/>
                        <a:pt x="2441944" y="0"/>
                        <a:pt x="2438401" y="0"/>
                      </a:cubicBezTo>
                      <a:lnTo>
                        <a:pt x="2433410" y="0"/>
                      </a:lnTo>
                      <a:lnTo>
                        <a:pt x="2428923" y="76"/>
                      </a:lnTo>
                      <a:lnTo>
                        <a:pt x="2428847" y="76"/>
                      </a:lnTo>
                      <a:cubicBezTo>
                        <a:pt x="1812789" y="12230"/>
                        <a:pt x="1330357" y="76914"/>
                        <a:pt x="957463" y="206635"/>
                      </a:cubicBezTo>
                      <a:cubicBezTo>
                        <a:pt x="771183" y="271672"/>
                        <a:pt x="612077" y="353292"/>
                        <a:pt x="479241" y="453781"/>
                      </a:cubicBezTo>
                      <a:cubicBezTo>
                        <a:pt x="346482" y="554203"/>
                        <a:pt x="240278" y="673732"/>
                        <a:pt x="161202" y="810968"/>
                      </a:cubicBezTo>
                      <a:cubicBezTo>
                        <a:pt x="53760" y="996620"/>
                        <a:pt x="-209" y="1208608"/>
                        <a:pt x="1" y="1445181"/>
                      </a:cubicBezTo>
                      <a:cubicBezTo>
                        <a:pt x="77" y="1676772"/>
                        <a:pt x="50502" y="1932242"/>
                        <a:pt x="149334" y="2218754"/>
                      </a:cubicBezTo>
                      <a:cubicBezTo>
                        <a:pt x="248241" y="2505323"/>
                        <a:pt x="395755" y="2823305"/>
                        <a:pt x="592694" y="3180274"/>
                      </a:cubicBezTo>
                      <a:cubicBezTo>
                        <a:pt x="595732" y="3185770"/>
                        <a:pt x="598847" y="3191266"/>
                        <a:pt x="602171" y="3196771"/>
                      </a:cubicBezTo>
                      <a:cubicBezTo>
                        <a:pt x="602247" y="3196847"/>
                        <a:pt x="602324" y="3196924"/>
                        <a:pt x="602400" y="3197057"/>
                      </a:cubicBezTo>
                      <a:lnTo>
                        <a:pt x="602324" y="3196914"/>
                      </a:lnTo>
                      <a:lnTo>
                        <a:pt x="602324" y="3196914"/>
                      </a:lnTo>
                      <a:cubicBezTo>
                        <a:pt x="920878" y="3724342"/>
                        <a:pt x="1218096" y="4109818"/>
                        <a:pt x="1516895" y="4367822"/>
                      </a:cubicBezTo>
                      <a:cubicBezTo>
                        <a:pt x="1666371" y="4496676"/>
                        <a:pt x="1816561" y="4593622"/>
                        <a:pt x="1970095" y="4658373"/>
                      </a:cubicBezTo>
                      <a:cubicBezTo>
                        <a:pt x="2123399" y="4723200"/>
                        <a:pt x="2280038" y="4755318"/>
                        <a:pt x="2438410" y="4755261"/>
                      </a:cubicBezTo>
                      <a:cubicBezTo>
                        <a:pt x="2596782" y="4755328"/>
                        <a:pt x="2753421" y="4723200"/>
                        <a:pt x="2906736" y="4658373"/>
                      </a:cubicBezTo>
                      <a:cubicBezTo>
                        <a:pt x="3137021" y="4561065"/>
                        <a:pt x="3359649" y="4391978"/>
                        <a:pt x="3584068" y="4150195"/>
                      </a:cubicBezTo>
                      <a:cubicBezTo>
                        <a:pt x="3808572" y="3908108"/>
                        <a:pt x="4035610" y="3592525"/>
                        <a:pt x="4274507" y="3196914"/>
                      </a:cubicBezTo>
                      <a:lnTo>
                        <a:pt x="4273707" y="3198219"/>
                      </a:lnTo>
                      <a:lnTo>
                        <a:pt x="4274650" y="3196695"/>
                      </a:lnTo>
                      <a:cubicBezTo>
                        <a:pt x="4277697" y="3191637"/>
                        <a:pt x="4280869" y="3186208"/>
                        <a:pt x="4284136" y="3180350"/>
                      </a:cubicBezTo>
                      <a:cubicBezTo>
                        <a:pt x="4481075" y="2823305"/>
                        <a:pt x="4628589" y="2505332"/>
                        <a:pt x="4727487" y="2218763"/>
                      </a:cubicBezTo>
                      <a:cubicBezTo>
                        <a:pt x="4826318" y="1932251"/>
                        <a:pt x="4876753" y="1676857"/>
                        <a:pt x="4876820" y="1445190"/>
                      </a:cubicBezTo>
                      <a:cubicBezTo>
                        <a:pt x="4877010" y="1208608"/>
                        <a:pt x="4823042" y="996620"/>
                        <a:pt x="4715609" y="810968"/>
                      </a:cubicBezTo>
                      <a:close/>
                      <a:moveTo>
                        <a:pt x="4541454" y="2154650"/>
                      </a:moveTo>
                      <a:cubicBezTo>
                        <a:pt x="4447690" y="2426475"/>
                        <a:pt x="4304949" y="2735190"/>
                        <a:pt x="4111848" y="3085281"/>
                      </a:cubicBezTo>
                      <a:cubicBezTo>
                        <a:pt x="4110105" y="3088329"/>
                        <a:pt x="4108162" y="3091796"/>
                        <a:pt x="4105914" y="3095482"/>
                      </a:cubicBezTo>
                      <a:lnTo>
                        <a:pt x="4106057" y="3095273"/>
                      </a:lnTo>
                      <a:cubicBezTo>
                        <a:pt x="3793951" y="3612642"/>
                        <a:pt x="3505639" y="3982641"/>
                        <a:pt x="3231433" y="4218785"/>
                      </a:cubicBezTo>
                      <a:cubicBezTo>
                        <a:pt x="3094330" y="4337000"/>
                        <a:pt x="2961209" y="4421877"/>
                        <a:pt x="2830250" y="4477141"/>
                      </a:cubicBezTo>
                      <a:cubicBezTo>
                        <a:pt x="2699233" y="4532348"/>
                        <a:pt x="2570446" y="4558389"/>
                        <a:pt x="2438410" y="4558542"/>
                      </a:cubicBezTo>
                      <a:cubicBezTo>
                        <a:pt x="2306375" y="4558389"/>
                        <a:pt x="2177597" y="4532348"/>
                        <a:pt x="2046561" y="4477141"/>
                      </a:cubicBezTo>
                      <a:cubicBezTo>
                        <a:pt x="1850280" y="4394378"/>
                        <a:pt x="1648492" y="4244388"/>
                        <a:pt x="1436942" y="4016350"/>
                      </a:cubicBezTo>
                      <a:cubicBezTo>
                        <a:pt x="1225459" y="3788455"/>
                        <a:pt x="1004869" y="3483274"/>
                        <a:pt x="770745" y="3095263"/>
                      </a:cubicBezTo>
                      <a:lnTo>
                        <a:pt x="770240" y="3094396"/>
                      </a:lnTo>
                      <a:lnTo>
                        <a:pt x="770602" y="3095054"/>
                      </a:lnTo>
                      <a:cubicBezTo>
                        <a:pt x="768716" y="3091863"/>
                        <a:pt x="766763" y="3088615"/>
                        <a:pt x="764953" y="3085214"/>
                      </a:cubicBezTo>
                      <a:cubicBezTo>
                        <a:pt x="571786" y="2735190"/>
                        <a:pt x="429111" y="2426475"/>
                        <a:pt x="335347" y="2154574"/>
                      </a:cubicBezTo>
                      <a:cubicBezTo>
                        <a:pt x="241431" y="1882616"/>
                        <a:pt x="196654" y="1647920"/>
                        <a:pt x="196720" y="1445190"/>
                      </a:cubicBezTo>
                      <a:cubicBezTo>
                        <a:pt x="196930" y="1237698"/>
                        <a:pt x="242450" y="1064057"/>
                        <a:pt x="331575" y="909371"/>
                      </a:cubicBezTo>
                      <a:cubicBezTo>
                        <a:pt x="397631" y="795061"/>
                        <a:pt x="484661" y="696601"/>
                        <a:pt x="597971" y="610714"/>
                      </a:cubicBezTo>
                      <a:cubicBezTo>
                        <a:pt x="767773" y="482070"/>
                        <a:pt x="998573" y="382305"/>
                        <a:pt x="1301859" y="313134"/>
                      </a:cubicBezTo>
                      <a:cubicBezTo>
                        <a:pt x="1604925" y="243897"/>
                        <a:pt x="1979553" y="205549"/>
                        <a:pt x="2432676" y="196796"/>
                      </a:cubicBezTo>
                      <a:lnTo>
                        <a:pt x="2432895" y="196796"/>
                      </a:lnTo>
                      <a:lnTo>
                        <a:pt x="2433324" y="196796"/>
                      </a:lnTo>
                      <a:cubicBezTo>
                        <a:pt x="2434048" y="196796"/>
                        <a:pt x="2436219" y="196720"/>
                        <a:pt x="2438391" y="196720"/>
                      </a:cubicBezTo>
                      <a:lnTo>
                        <a:pt x="2442449" y="196796"/>
                      </a:lnTo>
                      <a:lnTo>
                        <a:pt x="2443820" y="196796"/>
                      </a:lnTo>
                      <a:lnTo>
                        <a:pt x="2443963" y="196796"/>
                      </a:lnTo>
                      <a:lnTo>
                        <a:pt x="2444106" y="196796"/>
                      </a:lnTo>
                      <a:cubicBezTo>
                        <a:pt x="3048296" y="208369"/>
                        <a:pt x="3512859" y="273120"/>
                        <a:pt x="3854492" y="392430"/>
                      </a:cubicBezTo>
                      <a:cubicBezTo>
                        <a:pt x="4025466" y="452047"/>
                        <a:pt x="4165531" y="524904"/>
                        <a:pt x="4278831" y="610705"/>
                      </a:cubicBezTo>
                      <a:cubicBezTo>
                        <a:pt x="4392131" y="696582"/>
                        <a:pt x="4479094" y="795052"/>
                        <a:pt x="4545226" y="909361"/>
                      </a:cubicBezTo>
                      <a:cubicBezTo>
                        <a:pt x="4634285" y="1064124"/>
                        <a:pt x="4679795" y="1237755"/>
                        <a:pt x="4680081" y="1445181"/>
                      </a:cubicBezTo>
                      <a:cubicBezTo>
                        <a:pt x="4680157" y="1647911"/>
                        <a:pt x="4635371" y="1882683"/>
                        <a:pt x="4541454" y="2154650"/>
                      </a:cubicBezTo>
                      <a:close/>
                    </a:path>
                  </a:pathLst>
                </a:custGeom>
                <a:solidFill>
                  <a:schemeClr val="accent1">
                    <a:lumMod val="50000"/>
                  </a:schemeClr>
                </a:solidFill>
                <a:ln w="9525" cap="flat">
                  <a:noFill/>
                  <a:prstDash val="solid"/>
                  <a:miter/>
                </a:ln>
              </p:spPr>
              <p:txBody>
                <a:bodyPr rtlCol="0" anchor="ctr"/>
                <a:lstStyle/>
                <a:p>
                  <a:endParaRPr lang="ja-JP" altLang="en-US"/>
                </a:p>
              </p:txBody>
            </p:sp>
          </p:grpSp>
          <p:sp>
            <p:nvSpPr>
              <p:cNvPr id="249" name="フリーフォーム: 図形 248">
                <a:extLst>
                  <a:ext uri="{FF2B5EF4-FFF2-40B4-BE49-F238E27FC236}">
                    <a16:creationId xmlns:a16="http://schemas.microsoft.com/office/drawing/2014/main" id="{538A1B4E-F754-4178-8820-57A015B46C7F}"/>
                  </a:ext>
                </a:extLst>
              </p:cNvPr>
              <p:cNvSpPr/>
              <p:nvPr/>
            </p:nvSpPr>
            <p:spPr>
              <a:xfrm>
                <a:off x="14804904" y="6419969"/>
                <a:ext cx="661759" cy="641540"/>
              </a:xfrm>
              <a:custGeom>
                <a:avLst/>
                <a:gdLst>
                  <a:gd name="connsiteX0" fmla="*/ 1945199 w 3890399"/>
                  <a:gd name="connsiteY0" fmla="*/ 0 h 3771519"/>
                  <a:gd name="connsiteX1" fmla="*/ 3796478 w 3890399"/>
                  <a:gd name="connsiteY1" fmla="*/ 565128 h 3771519"/>
                  <a:gd name="connsiteX2" fmla="*/ 3360214 w 3890399"/>
                  <a:gd name="connsiteY2" fmla="*/ 2450916 h 3771519"/>
                  <a:gd name="connsiteX3" fmla="*/ 1945199 w 3890399"/>
                  <a:gd name="connsiteY3" fmla="*/ 3771519 h 3771519"/>
                  <a:gd name="connsiteX4" fmla="*/ 530194 w 3890399"/>
                  <a:gd name="connsiteY4" fmla="*/ 2450916 h 3771519"/>
                  <a:gd name="connsiteX5" fmla="*/ 93920 w 3890399"/>
                  <a:gd name="connsiteY5" fmla="*/ 565052 h 3771519"/>
                  <a:gd name="connsiteX6" fmla="*/ 1945199 w 3890399"/>
                  <a:gd name="connsiteY6" fmla="*/ 0 h 377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0399" h="3771519">
                    <a:moveTo>
                      <a:pt x="1945199" y="0"/>
                    </a:moveTo>
                    <a:cubicBezTo>
                      <a:pt x="3062567" y="21774"/>
                      <a:pt x="3601492" y="227467"/>
                      <a:pt x="3796478" y="565128"/>
                    </a:cubicBezTo>
                    <a:cubicBezTo>
                      <a:pt x="3991388" y="902713"/>
                      <a:pt x="3900082" y="1472251"/>
                      <a:pt x="3360214" y="2450916"/>
                    </a:cubicBezTo>
                    <a:cubicBezTo>
                      <a:pt x="2782647" y="3407750"/>
                      <a:pt x="2335019" y="3771519"/>
                      <a:pt x="1945199" y="3771519"/>
                    </a:cubicBezTo>
                    <a:cubicBezTo>
                      <a:pt x="1555312" y="3771519"/>
                      <a:pt x="1107752" y="3407740"/>
                      <a:pt x="530194" y="2450916"/>
                    </a:cubicBezTo>
                    <a:cubicBezTo>
                      <a:pt x="-9683" y="1472251"/>
                      <a:pt x="-100990" y="902713"/>
                      <a:pt x="93920" y="565052"/>
                    </a:cubicBezTo>
                    <a:cubicBezTo>
                      <a:pt x="288897" y="227467"/>
                      <a:pt x="827764" y="21774"/>
                      <a:pt x="1945199" y="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sp>
          <p:nvSpPr>
            <p:cNvPr id="247" name="テキスト ボックス 246">
              <a:extLst>
                <a:ext uri="{FF2B5EF4-FFF2-40B4-BE49-F238E27FC236}">
                  <a16:creationId xmlns:a16="http://schemas.microsoft.com/office/drawing/2014/main" id="{7A27279D-9A02-444D-9B5E-0429711ACCCE}"/>
                </a:ext>
              </a:extLst>
            </p:cNvPr>
            <p:cNvSpPr txBox="1"/>
            <p:nvPr/>
          </p:nvSpPr>
          <p:spPr>
            <a:xfrm>
              <a:off x="14931198" y="3856388"/>
              <a:ext cx="243436" cy="151414"/>
            </a:xfrm>
            <a:prstGeom prst="rect">
              <a:avLst/>
            </a:prstGeom>
            <a:noFill/>
          </p:spPr>
          <p:txBody>
            <a:bodyPr wrap="square" lIns="0" tIns="0" rIns="0" bIns="0" rtlCol="0">
              <a:spAutoFit/>
            </a:bodyPr>
            <a:lstStyle/>
            <a:p>
              <a:pPr algn="ctr"/>
              <a:r>
                <a:rPr kumimoji="1" lang="en-US" altLang="ja-JP" sz="500" b="1" dirty="0">
                  <a:solidFill>
                    <a:schemeClr val="bg1"/>
                  </a:solidFill>
                  <a:latin typeface="HGPｺﾞｼｯｸE" panose="020B0900000000000000" pitchFamily="50" charset="-128"/>
                  <a:ea typeface="HGPｺﾞｼｯｸE" panose="020B0900000000000000" pitchFamily="50" charset="-128"/>
                </a:rPr>
                <a:t>32</a:t>
              </a:r>
              <a:endParaRPr kumimoji="1" lang="ja-JP" altLang="en-US" sz="500" b="1" dirty="0">
                <a:solidFill>
                  <a:schemeClr val="bg1"/>
                </a:solidFill>
                <a:latin typeface="HGPｺﾞｼｯｸE" panose="020B0900000000000000" pitchFamily="50" charset="-128"/>
                <a:ea typeface="HGPｺﾞｼｯｸE" panose="020B0900000000000000" pitchFamily="50" charset="-128"/>
              </a:endParaRPr>
            </a:p>
          </p:txBody>
        </p:sp>
      </p:grpSp>
      <p:sp>
        <p:nvSpPr>
          <p:cNvPr id="252" name="楕円 251">
            <a:extLst>
              <a:ext uri="{FF2B5EF4-FFF2-40B4-BE49-F238E27FC236}">
                <a16:creationId xmlns:a16="http://schemas.microsoft.com/office/drawing/2014/main" id="{EF0E0B8E-B12B-48FC-BA09-7C39DB37FB2D}"/>
              </a:ext>
            </a:extLst>
          </p:cNvPr>
          <p:cNvSpPr/>
          <p:nvPr/>
        </p:nvSpPr>
        <p:spPr>
          <a:xfrm rot="20640000">
            <a:off x="5886422" y="2284423"/>
            <a:ext cx="72000" cy="72000"/>
          </a:xfrm>
          <a:prstGeom prst="ellipse">
            <a:avLst/>
          </a:prstGeom>
          <a:solidFill>
            <a:schemeClr val="bg1"/>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3" name="テキスト ボックス 252">
            <a:extLst>
              <a:ext uri="{FF2B5EF4-FFF2-40B4-BE49-F238E27FC236}">
                <a16:creationId xmlns:a16="http://schemas.microsoft.com/office/drawing/2014/main" id="{9F9A84F9-4EE5-4717-940E-34942DFD7FCF}"/>
              </a:ext>
            </a:extLst>
          </p:cNvPr>
          <p:cNvSpPr txBox="1"/>
          <p:nvPr/>
        </p:nvSpPr>
        <p:spPr>
          <a:xfrm rot="21600000">
            <a:off x="5859922" y="2365294"/>
            <a:ext cx="478045" cy="92333"/>
          </a:xfrm>
          <a:prstGeom prst="rect">
            <a:avLst/>
          </a:prstGeom>
          <a:noFill/>
        </p:spPr>
        <p:txBody>
          <a:bodyPr wrap="square" lIns="0" tIns="0" rIns="0" bIns="0" rtlCol="0">
            <a:spAutoFit/>
          </a:bodyPr>
          <a:lstStyle/>
          <a:p>
            <a:pPr algn="ctr"/>
            <a:r>
              <a:rPr kumimoji="1" lang="ja-JP" altLang="en-US" sz="600" dirty="0">
                <a:effectLst>
                  <a:glow rad="76200">
                    <a:schemeClr val="bg1"/>
                  </a:glow>
                </a:effectLst>
                <a:latin typeface="BIZ UDPゴシック" panose="020B0400000000000000" pitchFamily="50" charset="-128"/>
                <a:ea typeface="BIZ UDPゴシック" panose="020B0400000000000000" pitchFamily="50" charset="-128"/>
              </a:rPr>
              <a:t>高松中央</a:t>
            </a:r>
            <a:r>
              <a:rPr kumimoji="1" lang="en-US" altLang="ja-JP" sz="600" dirty="0">
                <a:effectLst>
                  <a:glow rad="76200">
                    <a:schemeClr val="bg1"/>
                  </a:glow>
                </a:effectLst>
                <a:latin typeface="BIZ UDPゴシック" panose="020B0400000000000000" pitchFamily="50" charset="-128"/>
                <a:ea typeface="BIZ UDPゴシック" panose="020B0400000000000000" pitchFamily="50" charset="-128"/>
              </a:rPr>
              <a:t>IC</a:t>
            </a:r>
            <a:endParaRPr kumimoji="1" lang="ja-JP" altLang="en-US" sz="600" dirty="0">
              <a:effectLst>
                <a:glow rad="76200">
                  <a:schemeClr val="bg1"/>
                </a:glow>
              </a:effectLst>
              <a:latin typeface="BIZ UDPゴシック" panose="020B0400000000000000" pitchFamily="50" charset="-128"/>
              <a:ea typeface="BIZ UDPゴシック" panose="020B0400000000000000" pitchFamily="50" charset="-128"/>
            </a:endParaRPr>
          </a:p>
        </p:txBody>
      </p:sp>
      <p:grpSp>
        <p:nvGrpSpPr>
          <p:cNvPr id="254" name="グループ化 253">
            <a:extLst>
              <a:ext uri="{FF2B5EF4-FFF2-40B4-BE49-F238E27FC236}">
                <a16:creationId xmlns:a16="http://schemas.microsoft.com/office/drawing/2014/main" id="{30C0354A-2C7B-49C0-887C-743743F895D8}"/>
              </a:ext>
            </a:extLst>
          </p:cNvPr>
          <p:cNvGrpSpPr/>
          <p:nvPr/>
        </p:nvGrpSpPr>
        <p:grpSpPr>
          <a:xfrm rot="18480000">
            <a:off x="4568948" y="3805121"/>
            <a:ext cx="1332001" cy="23953"/>
            <a:chOff x="1080723" y="1021379"/>
            <a:chExt cx="2307098" cy="47136"/>
          </a:xfrm>
          <a:effectLst>
            <a:glow rad="38100">
              <a:schemeClr val="bg1">
                <a:alpha val="90000"/>
              </a:schemeClr>
            </a:glow>
          </a:effectLst>
        </p:grpSpPr>
        <p:cxnSp>
          <p:nvCxnSpPr>
            <p:cNvPr id="255" name="直線コネクタ 254">
              <a:extLst>
                <a:ext uri="{FF2B5EF4-FFF2-40B4-BE49-F238E27FC236}">
                  <a16:creationId xmlns:a16="http://schemas.microsoft.com/office/drawing/2014/main" id="{90C7BF42-0780-4E9E-A3EA-BA1CA165A995}"/>
                </a:ext>
              </a:extLst>
            </p:cNvPr>
            <p:cNvCxnSpPr/>
            <p:nvPr/>
          </p:nvCxnSpPr>
          <p:spPr>
            <a:xfrm>
              <a:off x="1080723" y="1021396"/>
              <a:ext cx="2307096"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6" name="直線コネクタ 255">
              <a:extLst>
                <a:ext uri="{FF2B5EF4-FFF2-40B4-BE49-F238E27FC236}">
                  <a16:creationId xmlns:a16="http://schemas.microsoft.com/office/drawing/2014/main" id="{E7A78301-AA65-4AC4-ADF1-CE742CCC69D5}"/>
                </a:ext>
              </a:extLst>
            </p:cNvPr>
            <p:cNvCxnSpPr/>
            <p:nvPr/>
          </p:nvCxnSpPr>
          <p:spPr>
            <a:xfrm>
              <a:off x="1080725" y="1068515"/>
              <a:ext cx="2307096"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57" name="正方形/長方形 256">
              <a:extLst>
                <a:ext uri="{FF2B5EF4-FFF2-40B4-BE49-F238E27FC236}">
                  <a16:creationId xmlns:a16="http://schemas.microsoft.com/office/drawing/2014/main" id="{2102A120-6648-4A32-95DA-9FB1C15CAD67}"/>
                </a:ext>
              </a:extLst>
            </p:cNvPr>
            <p:cNvSpPr/>
            <p:nvPr/>
          </p:nvSpPr>
          <p:spPr>
            <a:xfrm>
              <a:off x="116026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8" name="正方形/長方形 257">
              <a:extLst>
                <a:ext uri="{FF2B5EF4-FFF2-40B4-BE49-F238E27FC236}">
                  <a16:creationId xmlns:a16="http://schemas.microsoft.com/office/drawing/2014/main" id="{FA1BAF21-1551-46C6-961E-09B10B9FECC7}"/>
                </a:ext>
              </a:extLst>
            </p:cNvPr>
            <p:cNvSpPr/>
            <p:nvPr/>
          </p:nvSpPr>
          <p:spPr>
            <a:xfrm>
              <a:off x="134892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9" name="正方形/長方形 258">
              <a:extLst>
                <a:ext uri="{FF2B5EF4-FFF2-40B4-BE49-F238E27FC236}">
                  <a16:creationId xmlns:a16="http://schemas.microsoft.com/office/drawing/2014/main" id="{2ABC198C-3B86-4A74-97E5-22CB78440EB6}"/>
                </a:ext>
              </a:extLst>
            </p:cNvPr>
            <p:cNvSpPr/>
            <p:nvPr/>
          </p:nvSpPr>
          <p:spPr>
            <a:xfrm>
              <a:off x="153758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0" name="正方形/長方形 259">
              <a:extLst>
                <a:ext uri="{FF2B5EF4-FFF2-40B4-BE49-F238E27FC236}">
                  <a16:creationId xmlns:a16="http://schemas.microsoft.com/office/drawing/2014/main" id="{CAAE27C6-F80D-44E5-926C-05C22F7B1E01}"/>
                </a:ext>
              </a:extLst>
            </p:cNvPr>
            <p:cNvSpPr/>
            <p:nvPr/>
          </p:nvSpPr>
          <p:spPr>
            <a:xfrm>
              <a:off x="172021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1" name="正方形/長方形 260">
              <a:extLst>
                <a:ext uri="{FF2B5EF4-FFF2-40B4-BE49-F238E27FC236}">
                  <a16:creationId xmlns:a16="http://schemas.microsoft.com/office/drawing/2014/main" id="{FBC3D444-393A-4D9E-99B1-8E55F13F0E76}"/>
                </a:ext>
              </a:extLst>
            </p:cNvPr>
            <p:cNvSpPr/>
            <p:nvPr/>
          </p:nvSpPr>
          <p:spPr>
            <a:xfrm>
              <a:off x="19078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2" name="正方形/長方形 261">
              <a:extLst>
                <a:ext uri="{FF2B5EF4-FFF2-40B4-BE49-F238E27FC236}">
                  <a16:creationId xmlns:a16="http://schemas.microsoft.com/office/drawing/2014/main" id="{3326FBA1-A917-4779-8B57-E7CC8A9716E2}"/>
                </a:ext>
              </a:extLst>
            </p:cNvPr>
            <p:cNvSpPr/>
            <p:nvPr/>
          </p:nvSpPr>
          <p:spPr>
            <a:xfrm>
              <a:off x="209557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3" name="正方形/長方形 262">
              <a:extLst>
                <a:ext uri="{FF2B5EF4-FFF2-40B4-BE49-F238E27FC236}">
                  <a16:creationId xmlns:a16="http://schemas.microsoft.com/office/drawing/2014/main" id="{23876DBE-55EE-4EA4-8CE3-000F7F97EF9C}"/>
                </a:ext>
              </a:extLst>
            </p:cNvPr>
            <p:cNvSpPr/>
            <p:nvPr/>
          </p:nvSpPr>
          <p:spPr>
            <a:xfrm>
              <a:off x="2283251"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4" name="正方形/長方形 263">
              <a:extLst>
                <a:ext uri="{FF2B5EF4-FFF2-40B4-BE49-F238E27FC236}">
                  <a16:creationId xmlns:a16="http://schemas.microsoft.com/office/drawing/2014/main" id="{26D938B6-9FA6-4F41-B42A-9EEA2EE38E0E}"/>
                </a:ext>
              </a:extLst>
            </p:cNvPr>
            <p:cNvSpPr/>
            <p:nvPr/>
          </p:nvSpPr>
          <p:spPr>
            <a:xfrm>
              <a:off x="2466065"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5" name="正方形/長方形 264">
              <a:extLst>
                <a:ext uri="{FF2B5EF4-FFF2-40B4-BE49-F238E27FC236}">
                  <a16:creationId xmlns:a16="http://schemas.microsoft.com/office/drawing/2014/main" id="{5BBE3CC5-D554-4C1F-8780-E6CA85B8D307}"/>
                </a:ext>
              </a:extLst>
            </p:cNvPr>
            <p:cNvSpPr/>
            <p:nvPr/>
          </p:nvSpPr>
          <p:spPr>
            <a:xfrm>
              <a:off x="2648879"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正方形/長方形 265">
              <a:extLst>
                <a:ext uri="{FF2B5EF4-FFF2-40B4-BE49-F238E27FC236}">
                  <a16:creationId xmlns:a16="http://schemas.microsoft.com/office/drawing/2014/main" id="{3CF34BDC-207C-4A9E-B3DD-693176837770}"/>
                </a:ext>
              </a:extLst>
            </p:cNvPr>
            <p:cNvSpPr/>
            <p:nvPr/>
          </p:nvSpPr>
          <p:spPr>
            <a:xfrm>
              <a:off x="28316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7" name="正方形/長方形 266">
              <a:extLst>
                <a:ext uri="{FF2B5EF4-FFF2-40B4-BE49-F238E27FC236}">
                  <a16:creationId xmlns:a16="http://schemas.microsoft.com/office/drawing/2014/main" id="{52B22BA4-FA5C-4882-9713-07A30C52BA6A}"/>
                </a:ext>
              </a:extLst>
            </p:cNvPr>
            <p:cNvSpPr/>
            <p:nvPr/>
          </p:nvSpPr>
          <p:spPr>
            <a:xfrm>
              <a:off x="3016868"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 name="正方形/長方形 267">
              <a:extLst>
                <a:ext uri="{FF2B5EF4-FFF2-40B4-BE49-F238E27FC236}">
                  <a16:creationId xmlns:a16="http://schemas.microsoft.com/office/drawing/2014/main" id="{F0B28CA0-0E50-441E-9E98-EAD3E8953920}"/>
                </a:ext>
              </a:extLst>
            </p:cNvPr>
            <p:cNvSpPr/>
            <p:nvPr/>
          </p:nvSpPr>
          <p:spPr>
            <a:xfrm>
              <a:off x="319968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9" name="楕円 268">
            <a:extLst>
              <a:ext uri="{FF2B5EF4-FFF2-40B4-BE49-F238E27FC236}">
                <a16:creationId xmlns:a16="http://schemas.microsoft.com/office/drawing/2014/main" id="{8E887FEC-B224-4E81-82B0-5ED3F5BE3E7C}"/>
              </a:ext>
            </a:extLst>
          </p:cNvPr>
          <p:cNvSpPr/>
          <p:nvPr/>
        </p:nvSpPr>
        <p:spPr>
          <a:xfrm rot="20640000">
            <a:off x="4747691" y="4313989"/>
            <a:ext cx="108000" cy="10800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70" name="グループ化 269">
            <a:extLst>
              <a:ext uri="{FF2B5EF4-FFF2-40B4-BE49-F238E27FC236}">
                <a16:creationId xmlns:a16="http://schemas.microsoft.com/office/drawing/2014/main" id="{9F5789C6-7A9E-465D-9BAB-5C4D66F46BB3}"/>
              </a:ext>
            </a:extLst>
          </p:cNvPr>
          <p:cNvGrpSpPr/>
          <p:nvPr/>
        </p:nvGrpSpPr>
        <p:grpSpPr>
          <a:xfrm rot="20640000">
            <a:off x="5660604" y="3061349"/>
            <a:ext cx="1538058" cy="23955"/>
            <a:chOff x="1080724" y="1021379"/>
            <a:chExt cx="2664000" cy="47140"/>
          </a:xfrm>
          <a:effectLst>
            <a:glow rad="38100">
              <a:schemeClr val="bg1">
                <a:alpha val="90000"/>
              </a:schemeClr>
            </a:glow>
          </a:effectLst>
        </p:grpSpPr>
        <p:cxnSp>
          <p:nvCxnSpPr>
            <p:cNvPr id="271" name="直線コネクタ 270">
              <a:extLst>
                <a:ext uri="{FF2B5EF4-FFF2-40B4-BE49-F238E27FC236}">
                  <a16:creationId xmlns:a16="http://schemas.microsoft.com/office/drawing/2014/main" id="{3756CFD1-5547-4D21-A864-DF9155EC04A8}"/>
                </a:ext>
              </a:extLst>
            </p:cNvPr>
            <p:cNvCxnSpPr/>
            <p:nvPr/>
          </p:nvCxnSpPr>
          <p:spPr>
            <a:xfrm>
              <a:off x="1080724" y="1021379"/>
              <a:ext cx="2664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2" name="直線コネクタ 271">
              <a:extLst>
                <a:ext uri="{FF2B5EF4-FFF2-40B4-BE49-F238E27FC236}">
                  <a16:creationId xmlns:a16="http://schemas.microsoft.com/office/drawing/2014/main" id="{8E13FDB9-7E7D-4D12-9985-0C41E95BF83A}"/>
                </a:ext>
              </a:extLst>
            </p:cNvPr>
            <p:cNvCxnSpPr/>
            <p:nvPr/>
          </p:nvCxnSpPr>
          <p:spPr>
            <a:xfrm>
              <a:off x="1080724" y="1068519"/>
              <a:ext cx="2664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73" name="正方形/長方形 272">
              <a:extLst>
                <a:ext uri="{FF2B5EF4-FFF2-40B4-BE49-F238E27FC236}">
                  <a16:creationId xmlns:a16="http://schemas.microsoft.com/office/drawing/2014/main" id="{FCF43C93-443D-4CE8-A5BE-BA89C11787BA}"/>
                </a:ext>
              </a:extLst>
            </p:cNvPr>
            <p:cNvSpPr/>
            <p:nvPr/>
          </p:nvSpPr>
          <p:spPr>
            <a:xfrm>
              <a:off x="116026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4" name="正方形/長方形 273">
              <a:extLst>
                <a:ext uri="{FF2B5EF4-FFF2-40B4-BE49-F238E27FC236}">
                  <a16:creationId xmlns:a16="http://schemas.microsoft.com/office/drawing/2014/main" id="{851D3B39-DD77-4B9F-81F3-50F0C045D0EC}"/>
                </a:ext>
              </a:extLst>
            </p:cNvPr>
            <p:cNvSpPr/>
            <p:nvPr/>
          </p:nvSpPr>
          <p:spPr>
            <a:xfrm>
              <a:off x="134892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5" name="正方形/長方形 274">
              <a:extLst>
                <a:ext uri="{FF2B5EF4-FFF2-40B4-BE49-F238E27FC236}">
                  <a16:creationId xmlns:a16="http://schemas.microsoft.com/office/drawing/2014/main" id="{E89E879B-D1DE-43C0-A5B2-B7F155E5C83A}"/>
                </a:ext>
              </a:extLst>
            </p:cNvPr>
            <p:cNvSpPr/>
            <p:nvPr/>
          </p:nvSpPr>
          <p:spPr>
            <a:xfrm>
              <a:off x="153758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6" name="正方形/長方形 275">
              <a:extLst>
                <a:ext uri="{FF2B5EF4-FFF2-40B4-BE49-F238E27FC236}">
                  <a16:creationId xmlns:a16="http://schemas.microsoft.com/office/drawing/2014/main" id="{70723509-3FA1-410E-8E91-7E964F7255F1}"/>
                </a:ext>
              </a:extLst>
            </p:cNvPr>
            <p:cNvSpPr/>
            <p:nvPr/>
          </p:nvSpPr>
          <p:spPr>
            <a:xfrm>
              <a:off x="172021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7" name="正方形/長方形 276">
              <a:extLst>
                <a:ext uri="{FF2B5EF4-FFF2-40B4-BE49-F238E27FC236}">
                  <a16:creationId xmlns:a16="http://schemas.microsoft.com/office/drawing/2014/main" id="{912D702F-F0C0-4F3C-93C9-60A6BBAEAB6A}"/>
                </a:ext>
              </a:extLst>
            </p:cNvPr>
            <p:cNvSpPr/>
            <p:nvPr/>
          </p:nvSpPr>
          <p:spPr>
            <a:xfrm>
              <a:off x="19078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8" name="正方形/長方形 277">
              <a:extLst>
                <a:ext uri="{FF2B5EF4-FFF2-40B4-BE49-F238E27FC236}">
                  <a16:creationId xmlns:a16="http://schemas.microsoft.com/office/drawing/2014/main" id="{63215765-BD1C-46FF-BAE4-86CBFE4FDBFE}"/>
                </a:ext>
              </a:extLst>
            </p:cNvPr>
            <p:cNvSpPr/>
            <p:nvPr/>
          </p:nvSpPr>
          <p:spPr>
            <a:xfrm>
              <a:off x="209557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9" name="正方形/長方形 278">
              <a:extLst>
                <a:ext uri="{FF2B5EF4-FFF2-40B4-BE49-F238E27FC236}">
                  <a16:creationId xmlns:a16="http://schemas.microsoft.com/office/drawing/2014/main" id="{2B0B970B-3C0C-40DF-A0FE-223DF6E105C0}"/>
                </a:ext>
              </a:extLst>
            </p:cNvPr>
            <p:cNvSpPr/>
            <p:nvPr/>
          </p:nvSpPr>
          <p:spPr>
            <a:xfrm>
              <a:off x="2283251"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0" name="正方形/長方形 279">
              <a:extLst>
                <a:ext uri="{FF2B5EF4-FFF2-40B4-BE49-F238E27FC236}">
                  <a16:creationId xmlns:a16="http://schemas.microsoft.com/office/drawing/2014/main" id="{7665ED0D-DA0A-4A4C-9CDE-F72C737F2AC7}"/>
                </a:ext>
              </a:extLst>
            </p:cNvPr>
            <p:cNvSpPr/>
            <p:nvPr/>
          </p:nvSpPr>
          <p:spPr>
            <a:xfrm>
              <a:off x="2466065"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1" name="正方形/長方形 280">
              <a:extLst>
                <a:ext uri="{FF2B5EF4-FFF2-40B4-BE49-F238E27FC236}">
                  <a16:creationId xmlns:a16="http://schemas.microsoft.com/office/drawing/2014/main" id="{D3ABF6C2-B108-40F4-B2EE-2BF83C176091}"/>
                </a:ext>
              </a:extLst>
            </p:cNvPr>
            <p:cNvSpPr/>
            <p:nvPr/>
          </p:nvSpPr>
          <p:spPr>
            <a:xfrm>
              <a:off x="2648879"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2" name="正方形/長方形 281">
              <a:extLst>
                <a:ext uri="{FF2B5EF4-FFF2-40B4-BE49-F238E27FC236}">
                  <a16:creationId xmlns:a16="http://schemas.microsoft.com/office/drawing/2014/main" id="{7B9C780A-B2B7-43F4-93CC-51C60F2AF269}"/>
                </a:ext>
              </a:extLst>
            </p:cNvPr>
            <p:cNvSpPr/>
            <p:nvPr/>
          </p:nvSpPr>
          <p:spPr>
            <a:xfrm>
              <a:off x="28316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3" name="正方形/長方形 282">
              <a:extLst>
                <a:ext uri="{FF2B5EF4-FFF2-40B4-BE49-F238E27FC236}">
                  <a16:creationId xmlns:a16="http://schemas.microsoft.com/office/drawing/2014/main" id="{68E73D0C-6EDF-4F0F-9065-3B3976209A8F}"/>
                </a:ext>
              </a:extLst>
            </p:cNvPr>
            <p:cNvSpPr/>
            <p:nvPr/>
          </p:nvSpPr>
          <p:spPr>
            <a:xfrm>
              <a:off x="3016868"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4" name="正方形/長方形 283">
              <a:extLst>
                <a:ext uri="{FF2B5EF4-FFF2-40B4-BE49-F238E27FC236}">
                  <a16:creationId xmlns:a16="http://schemas.microsoft.com/office/drawing/2014/main" id="{BF1DFEA6-AA5B-4297-82D1-D0053FC5DC1C}"/>
                </a:ext>
              </a:extLst>
            </p:cNvPr>
            <p:cNvSpPr/>
            <p:nvPr/>
          </p:nvSpPr>
          <p:spPr>
            <a:xfrm>
              <a:off x="319968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5" name="正方形/長方形 284">
              <a:extLst>
                <a:ext uri="{FF2B5EF4-FFF2-40B4-BE49-F238E27FC236}">
                  <a16:creationId xmlns:a16="http://schemas.microsoft.com/office/drawing/2014/main" id="{5415C846-14DB-4334-891F-9A7FA52CA514}"/>
                </a:ext>
              </a:extLst>
            </p:cNvPr>
            <p:cNvSpPr/>
            <p:nvPr/>
          </p:nvSpPr>
          <p:spPr>
            <a:xfrm>
              <a:off x="3382496"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6" name="正方形/長方形 285">
              <a:extLst>
                <a:ext uri="{FF2B5EF4-FFF2-40B4-BE49-F238E27FC236}">
                  <a16:creationId xmlns:a16="http://schemas.microsoft.com/office/drawing/2014/main" id="{9EF43AD8-15AE-4E83-AACD-2A9CA0AC471E}"/>
                </a:ext>
              </a:extLst>
            </p:cNvPr>
            <p:cNvSpPr/>
            <p:nvPr/>
          </p:nvSpPr>
          <p:spPr>
            <a:xfrm>
              <a:off x="3565310"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87" name="楕円 286">
            <a:extLst>
              <a:ext uri="{FF2B5EF4-FFF2-40B4-BE49-F238E27FC236}">
                <a16:creationId xmlns:a16="http://schemas.microsoft.com/office/drawing/2014/main" id="{4C00B5E8-2E27-4714-B061-A934D70F9D22}"/>
              </a:ext>
            </a:extLst>
          </p:cNvPr>
          <p:cNvSpPr/>
          <p:nvPr/>
        </p:nvSpPr>
        <p:spPr>
          <a:xfrm rot="20640000">
            <a:off x="6940110" y="3550978"/>
            <a:ext cx="72000" cy="72000"/>
          </a:xfrm>
          <a:prstGeom prst="ellipse">
            <a:avLst/>
          </a:prstGeom>
          <a:solidFill>
            <a:schemeClr val="bg1"/>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8" name="グループ化 287">
            <a:extLst>
              <a:ext uri="{FF2B5EF4-FFF2-40B4-BE49-F238E27FC236}">
                <a16:creationId xmlns:a16="http://schemas.microsoft.com/office/drawing/2014/main" id="{6FEE6437-CEE4-43D0-94E4-FA3443F1398D}"/>
              </a:ext>
            </a:extLst>
          </p:cNvPr>
          <p:cNvGrpSpPr/>
          <p:nvPr/>
        </p:nvGrpSpPr>
        <p:grpSpPr>
          <a:xfrm rot="4620000">
            <a:off x="5065517" y="2833721"/>
            <a:ext cx="969583" cy="27216"/>
            <a:chOff x="1080724" y="1021379"/>
            <a:chExt cx="1908001" cy="47140"/>
          </a:xfrm>
          <a:effectLst>
            <a:glow rad="38100">
              <a:schemeClr val="bg1">
                <a:alpha val="90000"/>
              </a:schemeClr>
            </a:glow>
          </a:effectLst>
        </p:grpSpPr>
        <p:cxnSp>
          <p:nvCxnSpPr>
            <p:cNvPr id="289" name="直線コネクタ 288">
              <a:extLst>
                <a:ext uri="{FF2B5EF4-FFF2-40B4-BE49-F238E27FC236}">
                  <a16:creationId xmlns:a16="http://schemas.microsoft.com/office/drawing/2014/main" id="{CDDDED01-8960-4635-B673-C8CCAA01BC1B}"/>
                </a:ext>
              </a:extLst>
            </p:cNvPr>
            <p:cNvCxnSpPr/>
            <p:nvPr/>
          </p:nvCxnSpPr>
          <p:spPr>
            <a:xfrm>
              <a:off x="1080725" y="1021379"/>
              <a:ext cx="1908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90" name="直線コネクタ 289">
              <a:extLst>
                <a:ext uri="{FF2B5EF4-FFF2-40B4-BE49-F238E27FC236}">
                  <a16:creationId xmlns:a16="http://schemas.microsoft.com/office/drawing/2014/main" id="{ED48D4CB-CA90-4720-8515-9210F612B3BC}"/>
                </a:ext>
              </a:extLst>
            </p:cNvPr>
            <p:cNvCxnSpPr/>
            <p:nvPr/>
          </p:nvCxnSpPr>
          <p:spPr>
            <a:xfrm>
              <a:off x="1080724" y="1068519"/>
              <a:ext cx="1908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91" name="正方形/長方形 290">
              <a:extLst>
                <a:ext uri="{FF2B5EF4-FFF2-40B4-BE49-F238E27FC236}">
                  <a16:creationId xmlns:a16="http://schemas.microsoft.com/office/drawing/2014/main" id="{FC4667D4-32D3-4BA5-8218-0F2E152A62C3}"/>
                </a:ext>
              </a:extLst>
            </p:cNvPr>
            <p:cNvSpPr/>
            <p:nvPr/>
          </p:nvSpPr>
          <p:spPr>
            <a:xfrm>
              <a:off x="116026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2" name="正方形/長方形 291">
              <a:extLst>
                <a:ext uri="{FF2B5EF4-FFF2-40B4-BE49-F238E27FC236}">
                  <a16:creationId xmlns:a16="http://schemas.microsoft.com/office/drawing/2014/main" id="{999A13D3-7346-4462-B183-418C4CDE195A}"/>
                </a:ext>
              </a:extLst>
            </p:cNvPr>
            <p:cNvSpPr/>
            <p:nvPr/>
          </p:nvSpPr>
          <p:spPr>
            <a:xfrm>
              <a:off x="134892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3" name="正方形/長方形 292">
              <a:extLst>
                <a:ext uri="{FF2B5EF4-FFF2-40B4-BE49-F238E27FC236}">
                  <a16:creationId xmlns:a16="http://schemas.microsoft.com/office/drawing/2014/main" id="{C19CE77C-4F60-44B6-A997-9D8C44A79DAF}"/>
                </a:ext>
              </a:extLst>
            </p:cNvPr>
            <p:cNvSpPr/>
            <p:nvPr/>
          </p:nvSpPr>
          <p:spPr>
            <a:xfrm>
              <a:off x="153758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4" name="正方形/長方形 293">
              <a:extLst>
                <a:ext uri="{FF2B5EF4-FFF2-40B4-BE49-F238E27FC236}">
                  <a16:creationId xmlns:a16="http://schemas.microsoft.com/office/drawing/2014/main" id="{3FFEED65-9693-4A79-96D4-48CED0A80FC0}"/>
                </a:ext>
              </a:extLst>
            </p:cNvPr>
            <p:cNvSpPr/>
            <p:nvPr/>
          </p:nvSpPr>
          <p:spPr>
            <a:xfrm>
              <a:off x="172021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5" name="正方形/長方形 294">
              <a:extLst>
                <a:ext uri="{FF2B5EF4-FFF2-40B4-BE49-F238E27FC236}">
                  <a16:creationId xmlns:a16="http://schemas.microsoft.com/office/drawing/2014/main" id="{769E76A5-110D-4E9A-8094-41AF11BDAC8F}"/>
                </a:ext>
              </a:extLst>
            </p:cNvPr>
            <p:cNvSpPr/>
            <p:nvPr/>
          </p:nvSpPr>
          <p:spPr>
            <a:xfrm>
              <a:off x="19078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6" name="正方形/長方形 295">
              <a:extLst>
                <a:ext uri="{FF2B5EF4-FFF2-40B4-BE49-F238E27FC236}">
                  <a16:creationId xmlns:a16="http://schemas.microsoft.com/office/drawing/2014/main" id="{99AF23E1-F5EC-4E78-9D49-9D46542849F9}"/>
                </a:ext>
              </a:extLst>
            </p:cNvPr>
            <p:cNvSpPr/>
            <p:nvPr/>
          </p:nvSpPr>
          <p:spPr>
            <a:xfrm>
              <a:off x="209557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7" name="正方形/長方形 296">
              <a:extLst>
                <a:ext uri="{FF2B5EF4-FFF2-40B4-BE49-F238E27FC236}">
                  <a16:creationId xmlns:a16="http://schemas.microsoft.com/office/drawing/2014/main" id="{5923D080-F0B9-4756-B533-AE179A4D048D}"/>
                </a:ext>
              </a:extLst>
            </p:cNvPr>
            <p:cNvSpPr/>
            <p:nvPr/>
          </p:nvSpPr>
          <p:spPr>
            <a:xfrm>
              <a:off x="2283251"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8" name="正方形/長方形 297">
              <a:extLst>
                <a:ext uri="{FF2B5EF4-FFF2-40B4-BE49-F238E27FC236}">
                  <a16:creationId xmlns:a16="http://schemas.microsoft.com/office/drawing/2014/main" id="{B620E1F2-269F-4740-8455-51819DEA24CF}"/>
                </a:ext>
              </a:extLst>
            </p:cNvPr>
            <p:cNvSpPr/>
            <p:nvPr/>
          </p:nvSpPr>
          <p:spPr>
            <a:xfrm>
              <a:off x="2466065"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9" name="正方形/長方形 298">
              <a:extLst>
                <a:ext uri="{FF2B5EF4-FFF2-40B4-BE49-F238E27FC236}">
                  <a16:creationId xmlns:a16="http://schemas.microsoft.com/office/drawing/2014/main" id="{D4C39431-EF9D-4459-A800-6AA70CE8FB17}"/>
                </a:ext>
              </a:extLst>
            </p:cNvPr>
            <p:cNvSpPr/>
            <p:nvPr/>
          </p:nvSpPr>
          <p:spPr>
            <a:xfrm>
              <a:off x="2648879"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0" name="正方形/長方形 299">
              <a:extLst>
                <a:ext uri="{FF2B5EF4-FFF2-40B4-BE49-F238E27FC236}">
                  <a16:creationId xmlns:a16="http://schemas.microsoft.com/office/drawing/2014/main" id="{8646BFF7-EABD-4A6A-8F93-0F9C86FFFF5A}"/>
                </a:ext>
              </a:extLst>
            </p:cNvPr>
            <p:cNvSpPr/>
            <p:nvPr/>
          </p:nvSpPr>
          <p:spPr>
            <a:xfrm>
              <a:off x="28316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1" name="楕円 300">
            <a:extLst>
              <a:ext uri="{FF2B5EF4-FFF2-40B4-BE49-F238E27FC236}">
                <a16:creationId xmlns:a16="http://schemas.microsoft.com/office/drawing/2014/main" id="{E27E2D6B-9803-421A-ADF5-F9F00546BAE7}"/>
              </a:ext>
            </a:extLst>
          </p:cNvPr>
          <p:cNvSpPr/>
          <p:nvPr/>
        </p:nvSpPr>
        <p:spPr>
          <a:xfrm rot="20640000">
            <a:off x="5588744" y="3245122"/>
            <a:ext cx="108000" cy="108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2" name="グループ化 301">
            <a:extLst>
              <a:ext uri="{FF2B5EF4-FFF2-40B4-BE49-F238E27FC236}">
                <a16:creationId xmlns:a16="http://schemas.microsoft.com/office/drawing/2014/main" id="{2F60C104-427B-422A-8550-5F0F2BA55AE1}"/>
              </a:ext>
            </a:extLst>
          </p:cNvPr>
          <p:cNvGrpSpPr/>
          <p:nvPr/>
        </p:nvGrpSpPr>
        <p:grpSpPr>
          <a:xfrm rot="-780000">
            <a:off x="5263109" y="901058"/>
            <a:ext cx="1997958" cy="30396"/>
            <a:chOff x="1106114" y="1018753"/>
            <a:chExt cx="3931692" cy="52643"/>
          </a:xfrm>
          <a:effectLst>
            <a:glow rad="38100">
              <a:schemeClr val="bg1">
                <a:alpha val="90000"/>
              </a:schemeClr>
            </a:glow>
          </a:effectLst>
        </p:grpSpPr>
        <p:cxnSp>
          <p:nvCxnSpPr>
            <p:cNvPr id="303" name="直線コネクタ 302">
              <a:extLst>
                <a:ext uri="{FF2B5EF4-FFF2-40B4-BE49-F238E27FC236}">
                  <a16:creationId xmlns:a16="http://schemas.microsoft.com/office/drawing/2014/main" id="{C6917BFD-7CDD-46D1-B23B-DBD50E6D1FD5}"/>
                </a:ext>
              </a:extLst>
            </p:cNvPr>
            <p:cNvCxnSpPr/>
            <p:nvPr/>
          </p:nvCxnSpPr>
          <p:spPr>
            <a:xfrm>
              <a:off x="1106114" y="1021329"/>
              <a:ext cx="389635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4" name="直線コネクタ 303">
              <a:extLst>
                <a:ext uri="{FF2B5EF4-FFF2-40B4-BE49-F238E27FC236}">
                  <a16:creationId xmlns:a16="http://schemas.microsoft.com/office/drawing/2014/main" id="{BF9682EF-7A31-4503-B6DC-1A2EFCE59482}"/>
                </a:ext>
              </a:extLst>
            </p:cNvPr>
            <p:cNvCxnSpPr/>
            <p:nvPr/>
          </p:nvCxnSpPr>
          <p:spPr>
            <a:xfrm>
              <a:off x="1106134" y="1068453"/>
              <a:ext cx="389635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05" name="正方形/長方形 304">
              <a:extLst>
                <a:ext uri="{FF2B5EF4-FFF2-40B4-BE49-F238E27FC236}">
                  <a16:creationId xmlns:a16="http://schemas.microsoft.com/office/drawing/2014/main" id="{7BE9FFCE-B98A-4AD9-BC9A-1A8332381450}"/>
                </a:ext>
              </a:extLst>
            </p:cNvPr>
            <p:cNvSpPr/>
            <p:nvPr/>
          </p:nvSpPr>
          <p:spPr>
            <a:xfrm>
              <a:off x="116026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6" name="正方形/長方形 305">
              <a:extLst>
                <a:ext uri="{FF2B5EF4-FFF2-40B4-BE49-F238E27FC236}">
                  <a16:creationId xmlns:a16="http://schemas.microsoft.com/office/drawing/2014/main" id="{3A3F7D66-0047-4CD8-AAD5-A40CCABF1B4B}"/>
                </a:ext>
              </a:extLst>
            </p:cNvPr>
            <p:cNvSpPr/>
            <p:nvPr/>
          </p:nvSpPr>
          <p:spPr>
            <a:xfrm>
              <a:off x="134892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 name="正方形/長方形 306">
              <a:extLst>
                <a:ext uri="{FF2B5EF4-FFF2-40B4-BE49-F238E27FC236}">
                  <a16:creationId xmlns:a16="http://schemas.microsoft.com/office/drawing/2014/main" id="{467E6743-C7F0-438D-BC34-2C87AF11CBBB}"/>
                </a:ext>
              </a:extLst>
            </p:cNvPr>
            <p:cNvSpPr/>
            <p:nvPr/>
          </p:nvSpPr>
          <p:spPr>
            <a:xfrm>
              <a:off x="153758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8" name="正方形/長方形 307">
              <a:extLst>
                <a:ext uri="{FF2B5EF4-FFF2-40B4-BE49-F238E27FC236}">
                  <a16:creationId xmlns:a16="http://schemas.microsoft.com/office/drawing/2014/main" id="{FDC515D8-975C-41A3-9C49-B267122F6609}"/>
                </a:ext>
              </a:extLst>
            </p:cNvPr>
            <p:cNvSpPr/>
            <p:nvPr/>
          </p:nvSpPr>
          <p:spPr>
            <a:xfrm>
              <a:off x="172021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9" name="正方形/長方形 308">
              <a:extLst>
                <a:ext uri="{FF2B5EF4-FFF2-40B4-BE49-F238E27FC236}">
                  <a16:creationId xmlns:a16="http://schemas.microsoft.com/office/drawing/2014/main" id="{F92B6764-89D4-44A6-AF69-8E7F70298BA6}"/>
                </a:ext>
              </a:extLst>
            </p:cNvPr>
            <p:cNvSpPr/>
            <p:nvPr/>
          </p:nvSpPr>
          <p:spPr>
            <a:xfrm>
              <a:off x="19078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0" name="正方形/長方形 309">
              <a:extLst>
                <a:ext uri="{FF2B5EF4-FFF2-40B4-BE49-F238E27FC236}">
                  <a16:creationId xmlns:a16="http://schemas.microsoft.com/office/drawing/2014/main" id="{27BC6C4B-D696-484E-BDA6-F141583546C2}"/>
                </a:ext>
              </a:extLst>
            </p:cNvPr>
            <p:cNvSpPr/>
            <p:nvPr/>
          </p:nvSpPr>
          <p:spPr>
            <a:xfrm>
              <a:off x="209557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1" name="正方形/長方形 310">
              <a:extLst>
                <a:ext uri="{FF2B5EF4-FFF2-40B4-BE49-F238E27FC236}">
                  <a16:creationId xmlns:a16="http://schemas.microsoft.com/office/drawing/2014/main" id="{5A19B4F8-BBD5-4639-B5AB-793DCBADB6D2}"/>
                </a:ext>
              </a:extLst>
            </p:cNvPr>
            <p:cNvSpPr/>
            <p:nvPr/>
          </p:nvSpPr>
          <p:spPr>
            <a:xfrm>
              <a:off x="2283251"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2" name="正方形/長方形 311">
              <a:extLst>
                <a:ext uri="{FF2B5EF4-FFF2-40B4-BE49-F238E27FC236}">
                  <a16:creationId xmlns:a16="http://schemas.microsoft.com/office/drawing/2014/main" id="{B810D78B-CA56-4480-897C-C6DBC82CDC0A}"/>
                </a:ext>
              </a:extLst>
            </p:cNvPr>
            <p:cNvSpPr/>
            <p:nvPr/>
          </p:nvSpPr>
          <p:spPr>
            <a:xfrm>
              <a:off x="2466065"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3" name="正方形/長方形 312">
              <a:extLst>
                <a:ext uri="{FF2B5EF4-FFF2-40B4-BE49-F238E27FC236}">
                  <a16:creationId xmlns:a16="http://schemas.microsoft.com/office/drawing/2014/main" id="{BEB47894-DD3C-4D18-8FCF-178BBB397514}"/>
                </a:ext>
              </a:extLst>
            </p:cNvPr>
            <p:cNvSpPr/>
            <p:nvPr/>
          </p:nvSpPr>
          <p:spPr>
            <a:xfrm>
              <a:off x="2648879"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4" name="正方形/長方形 313">
              <a:extLst>
                <a:ext uri="{FF2B5EF4-FFF2-40B4-BE49-F238E27FC236}">
                  <a16:creationId xmlns:a16="http://schemas.microsoft.com/office/drawing/2014/main" id="{77368201-B8E3-4986-90DB-84A2FC6ADEB2}"/>
                </a:ext>
              </a:extLst>
            </p:cNvPr>
            <p:cNvSpPr/>
            <p:nvPr/>
          </p:nvSpPr>
          <p:spPr>
            <a:xfrm>
              <a:off x="28316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5" name="正方形/長方形 314">
              <a:extLst>
                <a:ext uri="{FF2B5EF4-FFF2-40B4-BE49-F238E27FC236}">
                  <a16:creationId xmlns:a16="http://schemas.microsoft.com/office/drawing/2014/main" id="{770C9B29-9603-4E2B-AF69-07AAFF1C7049}"/>
                </a:ext>
              </a:extLst>
            </p:cNvPr>
            <p:cNvSpPr/>
            <p:nvPr/>
          </p:nvSpPr>
          <p:spPr>
            <a:xfrm>
              <a:off x="3001393" y="1024596"/>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6" name="正方形/長方形 315">
              <a:extLst>
                <a:ext uri="{FF2B5EF4-FFF2-40B4-BE49-F238E27FC236}">
                  <a16:creationId xmlns:a16="http://schemas.microsoft.com/office/drawing/2014/main" id="{EE206D68-35A6-4A7D-9739-43FC96F191FC}"/>
                </a:ext>
              </a:extLst>
            </p:cNvPr>
            <p:cNvSpPr/>
            <p:nvPr/>
          </p:nvSpPr>
          <p:spPr>
            <a:xfrm>
              <a:off x="3173915" y="1023265"/>
              <a:ext cx="90000" cy="46799"/>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7" name="正方形/長方形 316">
              <a:extLst>
                <a:ext uri="{FF2B5EF4-FFF2-40B4-BE49-F238E27FC236}">
                  <a16:creationId xmlns:a16="http://schemas.microsoft.com/office/drawing/2014/main" id="{7589615C-1759-43DE-B74A-5B4F11B9DBFF}"/>
                </a:ext>
              </a:extLst>
            </p:cNvPr>
            <p:cNvSpPr/>
            <p:nvPr/>
          </p:nvSpPr>
          <p:spPr>
            <a:xfrm>
              <a:off x="3353854" y="1019039"/>
              <a:ext cx="90000" cy="46801"/>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8" name="正方形/長方形 317">
              <a:extLst>
                <a:ext uri="{FF2B5EF4-FFF2-40B4-BE49-F238E27FC236}">
                  <a16:creationId xmlns:a16="http://schemas.microsoft.com/office/drawing/2014/main" id="{2278FEEB-1849-4925-9EA2-B1AD40E9B311}"/>
                </a:ext>
              </a:extLst>
            </p:cNvPr>
            <p:cNvSpPr/>
            <p:nvPr/>
          </p:nvSpPr>
          <p:spPr>
            <a:xfrm>
              <a:off x="3541532" y="1019038"/>
              <a:ext cx="90000" cy="46799"/>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9" name="正方形/長方形 318">
              <a:extLst>
                <a:ext uri="{FF2B5EF4-FFF2-40B4-BE49-F238E27FC236}">
                  <a16:creationId xmlns:a16="http://schemas.microsoft.com/office/drawing/2014/main" id="{4BF29307-BE93-4F93-B67D-DA4D07432141}"/>
                </a:ext>
              </a:extLst>
            </p:cNvPr>
            <p:cNvSpPr/>
            <p:nvPr/>
          </p:nvSpPr>
          <p:spPr>
            <a:xfrm>
              <a:off x="3724347" y="1019038"/>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0" name="正方形/長方形 319">
              <a:extLst>
                <a:ext uri="{FF2B5EF4-FFF2-40B4-BE49-F238E27FC236}">
                  <a16:creationId xmlns:a16="http://schemas.microsoft.com/office/drawing/2014/main" id="{0BE0054C-D9F7-4458-9113-29851A665C0F}"/>
                </a:ext>
              </a:extLst>
            </p:cNvPr>
            <p:cNvSpPr/>
            <p:nvPr/>
          </p:nvSpPr>
          <p:spPr>
            <a:xfrm>
              <a:off x="3907161" y="101903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1" name="正方形/長方形 320">
              <a:extLst>
                <a:ext uri="{FF2B5EF4-FFF2-40B4-BE49-F238E27FC236}">
                  <a16:creationId xmlns:a16="http://schemas.microsoft.com/office/drawing/2014/main" id="{0F9AFE33-7132-4327-B71C-4D5F37888E28}"/>
                </a:ext>
              </a:extLst>
            </p:cNvPr>
            <p:cNvSpPr/>
            <p:nvPr/>
          </p:nvSpPr>
          <p:spPr>
            <a:xfrm>
              <a:off x="4089978" y="1019061"/>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2" name="正方形/長方形 321">
              <a:extLst>
                <a:ext uri="{FF2B5EF4-FFF2-40B4-BE49-F238E27FC236}">
                  <a16:creationId xmlns:a16="http://schemas.microsoft.com/office/drawing/2014/main" id="{652B024F-55C2-428A-A7A0-911FC76961D0}"/>
                </a:ext>
              </a:extLst>
            </p:cNvPr>
            <p:cNvSpPr/>
            <p:nvPr/>
          </p:nvSpPr>
          <p:spPr>
            <a:xfrm>
              <a:off x="4259678" y="1022280"/>
              <a:ext cx="90000" cy="46799"/>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3" name="正方形/長方形 322">
              <a:extLst>
                <a:ext uri="{FF2B5EF4-FFF2-40B4-BE49-F238E27FC236}">
                  <a16:creationId xmlns:a16="http://schemas.microsoft.com/office/drawing/2014/main" id="{220ED23D-20CB-4BCB-8969-D90AD98062AC}"/>
                </a:ext>
              </a:extLst>
            </p:cNvPr>
            <p:cNvSpPr/>
            <p:nvPr/>
          </p:nvSpPr>
          <p:spPr>
            <a:xfrm>
              <a:off x="4432200" y="1020943"/>
              <a:ext cx="90000" cy="46799"/>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4" name="正方形/長方形 323">
              <a:extLst>
                <a:ext uri="{FF2B5EF4-FFF2-40B4-BE49-F238E27FC236}">
                  <a16:creationId xmlns:a16="http://schemas.microsoft.com/office/drawing/2014/main" id="{08B11061-7198-4D09-BDDE-8A2B944EDEA3}"/>
                </a:ext>
              </a:extLst>
            </p:cNvPr>
            <p:cNvSpPr/>
            <p:nvPr/>
          </p:nvSpPr>
          <p:spPr>
            <a:xfrm>
              <a:off x="4605584" y="1018753"/>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5" name="正方形/長方形 324">
              <a:extLst>
                <a:ext uri="{FF2B5EF4-FFF2-40B4-BE49-F238E27FC236}">
                  <a16:creationId xmlns:a16="http://schemas.microsoft.com/office/drawing/2014/main" id="{AF695A99-ABF4-405B-9C08-80BB53A0F18E}"/>
                </a:ext>
              </a:extLst>
            </p:cNvPr>
            <p:cNvSpPr/>
            <p:nvPr/>
          </p:nvSpPr>
          <p:spPr>
            <a:xfrm>
              <a:off x="4775284" y="1021976"/>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6" name="正方形/長方形 325">
              <a:extLst>
                <a:ext uri="{FF2B5EF4-FFF2-40B4-BE49-F238E27FC236}">
                  <a16:creationId xmlns:a16="http://schemas.microsoft.com/office/drawing/2014/main" id="{9C75C4A7-AA41-487F-A9C1-76C8E1DD5E54}"/>
                </a:ext>
              </a:extLst>
            </p:cNvPr>
            <p:cNvSpPr/>
            <p:nvPr/>
          </p:nvSpPr>
          <p:spPr>
            <a:xfrm>
              <a:off x="4947806" y="1020628"/>
              <a:ext cx="90000" cy="46795"/>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7" name="テキスト ボックス 326">
            <a:extLst>
              <a:ext uri="{FF2B5EF4-FFF2-40B4-BE49-F238E27FC236}">
                <a16:creationId xmlns:a16="http://schemas.microsoft.com/office/drawing/2014/main" id="{37A8F2C5-F61A-4988-9137-3F193F425D8F}"/>
              </a:ext>
            </a:extLst>
          </p:cNvPr>
          <p:cNvSpPr txBox="1"/>
          <p:nvPr/>
        </p:nvSpPr>
        <p:spPr>
          <a:xfrm rot="21600000">
            <a:off x="5654989" y="2935336"/>
            <a:ext cx="436476" cy="92333"/>
          </a:xfrm>
          <a:prstGeom prst="rect">
            <a:avLst/>
          </a:prstGeom>
          <a:noFill/>
        </p:spPr>
        <p:txBody>
          <a:bodyPr wrap="square" lIns="0" tIns="0" rIns="0" bIns="0" rtlCol="0">
            <a:spAutoFit/>
          </a:bodyPr>
          <a:lstStyle/>
          <a:p>
            <a:pPr algn="ctr"/>
            <a:r>
              <a:rPr kumimoji="1" lang="ja-JP" altLang="en-US" sz="600" dirty="0">
                <a:effectLst>
                  <a:glow rad="76200">
                    <a:schemeClr val="bg1"/>
                  </a:glow>
                </a:effectLst>
                <a:latin typeface="BIZ UDPゴシック" panose="020B0400000000000000" pitchFamily="50" charset="-128"/>
                <a:ea typeface="BIZ UDPゴシック" panose="020B0400000000000000" pitchFamily="50" charset="-128"/>
              </a:rPr>
              <a:t>井川池田</a:t>
            </a:r>
            <a:r>
              <a:rPr kumimoji="1" lang="en-US" altLang="ja-JP" sz="600" dirty="0">
                <a:effectLst>
                  <a:glow rad="76200">
                    <a:schemeClr val="bg1"/>
                  </a:glow>
                </a:effectLst>
                <a:latin typeface="BIZ UDPゴシック" panose="020B0400000000000000" pitchFamily="50" charset="-128"/>
                <a:ea typeface="BIZ UDPゴシック" panose="020B0400000000000000" pitchFamily="50" charset="-128"/>
              </a:rPr>
              <a:t>IC</a:t>
            </a:r>
            <a:endParaRPr kumimoji="1" lang="ja-JP" altLang="en-US" sz="600" dirty="0">
              <a:effectLst>
                <a:glow rad="76200">
                  <a:schemeClr val="bg1"/>
                </a:glow>
              </a:effectLst>
              <a:latin typeface="BIZ UDPゴシック" panose="020B0400000000000000" pitchFamily="50" charset="-128"/>
              <a:ea typeface="BIZ UDPゴシック" panose="020B0400000000000000" pitchFamily="50" charset="-128"/>
            </a:endParaRPr>
          </a:p>
        </p:txBody>
      </p:sp>
      <p:grpSp>
        <p:nvGrpSpPr>
          <p:cNvPr id="328" name="グループ化 327">
            <a:extLst>
              <a:ext uri="{FF2B5EF4-FFF2-40B4-BE49-F238E27FC236}">
                <a16:creationId xmlns:a16="http://schemas.microsoft.com/office/drawing/2014/main" id="{6A54E8F1-1931-4833-B9AC-55FA42AC879E}"/>
              </a:ext>
            </a:extLst>
          </p:cNvPr>
          <p:cNvGrpSpPr/>
          <p:nvPr/>
        </p:nvGrpSpPr>
        <p:grpSpPr>
          <a:xfrm rot="2880000">
            <a:off x="7124314" y="3033899"/>
            <a:ext cx="468002" cy="27216"/>
            <a:chOff x="1106122" y="1021358"/>
            <a:chExt cx="920961" cy="47140"/>
          </a:xfrm>
          <a:effectLst>
            <a:glow rad="50800">
              <a:schemeClr val="bg1">
                <a:alpha val="80000"/>
              </a:schemeClr>
            </a:glow>
          </a:effectLst>
        </p:grpSpPr>
        <p:cxnSp>
          <p:nvCxnSpPr>
            <p:cNvPr id="329" name="直線コネクタ 328">
              <a:extLst>
                <a:ext uri="{FF2B5EF4-FFF2-40B4-BE49-F238E27FC236}">
                  <a16:creationId xmlns:a16="http://schemas.microsoft.com/office/drawing/2014/main" id="{0C21E058-5940-4944-B7DD-7285BB9D5ADC}"/>
                </a:ext>
              </a:extLst>
            </p:cNvPr>
            <p:cNvCxnSpPr/>
            <p:nvPr/>
          </p:nvCxnSpPr>
          <p:spPr>
            <a:xfrm>
              <a:off x="1106125" y="1021358"/>
              <a:ext cx="920958"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0" name="直線コネクタ 329">
              <a:extLst>
                <a:ext uri="{FF2B5EF4-FFF2-40B4-BE49-F238E27FC236}">
                  <a16:creationId xmlns:a16="http://schemas.microsoft.com/office/drawing/2014/main" id="{D9C50F86-BB4B-402B-9F9D-75A2E9A1AA9D}"/>
                </a:ext>
              </a:extLst>
            </p:cNvPr>
            <p:cNvCxnSpPr/>
            <p:nvPr/>
          </p:nvCxnSpPr>
          <p:spPr>
            <a:xfrm>
              <a:off x="1106122" y="1068498"/>
              <a:ext cx="920957"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31" name="正方形/長方形 330">
              <a:extLst>
                <a:ext uri="{FF2B5EF4-FFF2-40B4-BE49-F238E27FC236}">
                  <a16:creationId xmlns:a16="http://schemas.microsoft.com/office/drawing/2014/main" id="{6C965FB8-D5FA-449B-977E-01C97A8EADDC}"/>
                </a:ext>
              </a:extLst>
            </p:cNvPr>
            <p:cNvSpPr/>
            <p:nvPr/>
          </p:nvSpPr>
          <p:spPr>
            <a:xfrm>
              <a:off x="116026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2" name="正方形/長方形 331">
              <a:extLst>
                <a:ext uri="{FF2B5EF4-FFF2-40B4-BE49-F238E27FC236}">
                  <a16:creationId xmlns:a16="http://schemas.microsoft.com/office/drawing/2014/main" id="{89BEF97D-8752-401B-AC1B-44B7A9854BEC}"/>
                </a:ext>
              </a:extLst>
            </p:cNvPr>
            <p:cNvSpPr/>
            <p:nvPr/>
          </p:nvSpPr>
          <p:spPr>
            <a:xfrm>
              <a:off x="134892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3" name="正方形/長方形 332">
              <a:extLst>
                <a:ext uri="{FF2B5EF4-FFF2-40B4-BE49-F238E27FC236}">
                  <a16:creationId xmlns:a16="http://schemas.microsoft.com/office/drawing/2014/main" id="{E9AE11E0-A17A-4567-8D58-200995DD032A}"/>
                </a:ext>
              </a:extLst>
            </p:cNvPr>
            <p:cNvSpPr/>
            <p:nvPr/>
          </p:nvSpPr>
          <p:spPr>
            <a:xfrm>
              <a:off x="153758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4" name="正方形/長方形 333">
              <a:extLst>
                <a:ext uri="{FF2B5EF4-FFF2-40B4-BE49-F238E27FC236}">
                  <a16:creationId xmlns:a16="http://schemas.microsoft.com/office/drawing/2014/main" id="{CCDF1426-1AE0-4229-B23B-F0146F2BA948}"/>
                </a:ext>
              </a:extLst>
            </p:cNvPr>
            <p:cNvSpPr/>
            <p:nvPr/>
          </p:nvSpPr>
          <p:spPr>
            <a:xfrm>
              <a:off x="172021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5" name="正方形/長方形 334">
              <a:extLst>
                <a:ext uri="{FF2B5EF4-FFF2-40B4-BE49-F238E27FC236}">
                  <a16:creationId xmlns:a16="http://schemas.microsoft.com/office/drawing/2014/main" id="{7BFF6071-E0AA-4EDB-A9B6-183CC3CAFBE6}"/>
                </a:ext>
              </a:extLst>
            </p:cNvPr>
            <p:cNvSpPr/>
            <p:nvPr/>
          </p:nvSpPr>
          <p:spPr>
            <a:xfrm>
              <a:off x="19078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6" name="楕円 335">
            <a:extLst>
              <a:ext uri="{FF2B5EF4-FFF2-40B4-BE49-F238E27FC236}">
                <a16:creationId xmlns:a16="http://schemas.microsoft.com/office/drawing/2014/main" id="{4F5181D3-D89A-4C36-A2C7-BC2427637037}"/>
              </a:ext>
            </a:extLst>
          </p:cNvPr>
          <p:cNvSpPr/>
          <p:nvPr/>
        </p:nvSpPr>
        <p:spPr>
          <a:xfrm rot="20640000">
            <a:off x="7446221" y="3159190"/>
            <a:ext cx="108000" cy="10800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7" name="楕円 336">
            <a:extLst>
              <a:ext uri="{FF2B5EF4-FFF2-40B4-BE49-F238E27FC236}">
                <a16:creationId xmlns:a16="http://schemas.microsoft.com/office/drawing/2014/main" id="{064F068C-D44A-4AAF-B29A-60A54C2853D5}"/>
              </a:ext>
            </a:extLst>
          </p:cNvPr>
          <p:cNvSpPr/>
          <p:nvPr/>
        </p:nvSpPr>
        <p:spPr>
          <a:xfrm rot="20640000">
            <a:off x="7128685" y="2803976"/>
            <a:ext cx="108000" cy="10800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8" name="テキスト ボックス 337">
            <a:extLst>
              <a:ext uri="{FF2B5EF4-FFF2-40B4-BE49-F238E27FC236}">
                <a16:creationId xmlns:a16="http://schemas.microsoft.com/office/drawing/2014/main" id="{7458F1F1-A950-4EC0-BE87-898F8B3ABF45}"/>
              </a:ext>
            </a:extLst>
          </p:cNvPr>
          <p:cNvSpPr txBox="1"/>
          <p:nvPr/>
        </p:nvSpPr>
        <p:spPr>
          <a:xfrm rot="21600000">
            <a:off x="6104269" y="2833156"/>
            <a:ext cx="311769" cy="92333"/>
          </a:xfrm>
          <a:prstGeom prst="rect">
            <a:avLst/>
          </a:prstGeom>
          <a:noFill/>
        </p:spPr>
        <p:txBody>
          <a:bodyPr wrap="square" lIns="0" tIns="0" rIns="0" bIns="0" rtlCol="0">
            <a:spAutoFit/>
          </a:bodyPr>
          <a:lstStyle/>
          <a:p>
            <a:pPr algn="ctr"/>
            <a:r>
              <a:rPr kumimoji="1" lang="ja-JP" altLang="en-US" sz="600" dirty="0">
                <a:effectLst>
                  <a:glow rad="76200">
                    <a:schemeClr val="bg1"/>
                  </a:glow>
                </a:effectLst>
                <a:latin typeface="BIZ UDPゴシック" panose="020B0400000000000000" pitchFamily="50" charset="-128"/>
                <a:ea typeface="BIZ UDPゴシック" panose="020B0400000000000000" pitchFamily="50" charset="-128"/>
              </a:rPr>
              <a:t>脇町</a:t>
            </a:r>
            <a:r>
              <a:rPr kumimoji="1" lang="en-US" altLang="ja-JP" sz="600" dirty="0">
                <a:effectLst>
                  <a:glow rad="76200">
                    <a:schemeClr val="bg1"/>
                  </a:glow>
                </a:effectLst>
                <a:latin typeface="BIZ UDPゴシック" panose="020B0400000000000000" pitchFamily="50" charset="-128"/>
                <a:ea typeface="BIZ UDPゴシック" panose="020B0400000000000000" pitchFamily="50" charset="-128"/>
              </a:rPr>
              <a:t>IC</a:t>
            </a:r>
            <a:endParaRPr kumimoji="1" lang="ja-JP" altLang="en-US" sz="600" dirty="0">
              <a:effectLst>
                <a:glow rad="76200">
                  <a:schemeClr val="bg1"/>
                </a:glow>
              </a:effectLst>
              <a:latin typeface="BIZ UDPゴシック" panose="020B0400000000000000" pitchFamily="50" charset="-128"/>
              <a:ea typeface="BIZ UDPゴシック" panose="020B0400000000000000" pitchFamily="50" charset="-128"/>
            </a:endParaRPr>
          </a:p>
        </p:txBody>
      </p:sp>
      <p:sp>
        <p:nvSpPr>
          <p:cNvPr id="339" name="楕円 338">
            <a:extLst>
              <a:ext uri="{FF2B5EF4-FFF2-40B4-BE49-F238E27FC236}">
                <a16:creationId xmlns:a16="http://schemas.microsoft.com/office/drawing/2014/main" id="{99345B42-F80B-40D6-B5EB-001F9531C745}"/>
              </a:ext>
            </a:extLst>
          </p:cNvPr>
          <p:cNvSpPr/>
          <p:nvPr/>
        </p:nvSpPr>
        <p:spPr>
          <a:xfrm rot="20640000">
            <a:off x="5824532" y="2536664"/>
            <a:ext cx="90000" cy="91470"/>
          </a:xfrm>
          <a:prstGeom prst="ellipse">
            <a:avLst/>
          </a:prstGeom>
          <a:solidFill>
            <a:schemeClr val="accent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0" name="正方形/長方形 339">
            <a:extLst>
              <a:ext uri="{FF2B5EF4-FFF2-40B4-BE49-F238E27FC236}">
                <a16:creationId xmlns:a16="http://schemas.microsoft.com/office/drawing/2014/main" id="{EB629DEA-8587-4828-9F69-5151A11D6154}"/>
              </a:ext>
            </a:extLst>
          </p:cNvPr>
          <p:cNvSpPr/>
          <p:nvPr/>
        </p:nvSpPr>
        <p:spPr>
          <a:xfrm rot="21600000">
            <a:off x="5925305" y="2512341"/>
            <a:ext cx="415691" cy="1097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700" dirty="0">
                <a:latin typeface="BIZ UDPゴシック" panose="020B0400000000000000" pitchFamily="50" charset="-128"/>
                <a:ea typeface="BIZ UDPゴシック" panose="020B0400000000000000" pitchFamily="50" charset="-128"/>
              </a:rPr>
              <a:t>高松空港</a:t>
            </a:r>
          </a:p>
        </p:txBody>
      </p:sp>
      <p:grpSp>
        <p:nvGrpSpPr>
          <p:cNvPr id="341" name="グループ化 340">
            <a:extLst>
              <a:ext uri="{FF2B5EF4-FFF2-40B4-BE49-F238E27FC236}">
                <a16:creationId xmlns:a16="http://schemas.microsoft.com/office/drawing/2014/main" id="{CA2DAD49-2635-4ACD-BB99-99E99A753314}"/>
              </a:ext>
            </a:extLst>
          </p:cNvPr>
          <p:cNvGrpSpPr/>
          <p:nvPr/>
        </p:nvGrpSpPr>
        <p:grpSpPr>
          <a:xfrm rot="15660000">
            <a:off x="4733022" y="1747139"/>
            <a:ext cx="1224001" cy="23957"/>
            <a:chOff x="1080726" y="1021377"/>
            <a:chExt cx="2120034" cy="47142"/>
          </a:xfrm>
          <a:effectLst>
            <a:glow rad="50800">
              <a:schemeClr val="bg1">
                <a:alpha val="80000"/>
              </a:schemeClr>
            </a:glow>
          </a:effectLst>
        </p:grpSpPr>
        <p:cxnSp>
          <p:nvCxnSpPr>
            <p:cNvPr id="342" name="直線コネクタ 341">
              <a:extLst>
                <a:ext uri="{FF2B5EF4-FFF2-40B4-BE49-F238E27FC236}">
                  <a16:creationId xmlns:a16="http://schemas.microsoft.com/office/drawing/2014/main" id="{D6C53427-B9DD-437A-80E0-347118E17B04}"/>
                </a:ext>
              </a:extLst>
            </p:cNvPr>
            <p:cNvCxnSpPr/>
            <p:nvPr/>
          </p:nvCxnSpPr>
          <p:spPr>
            <a:xfrm>
              <a:off x="1080726" y="1021377"/>
              <a:ext cx="2120033"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43" name="直線コネクタ 342">
              <a:extLst>
                <a:ext uri="{FF2B5EF4-FFF2-40B4-BE49-F238E27FC236}">
                  <a16:creationId xmlns:a16="http://schemas.microsoft.com/office/drawing/2014/main" id="{A6DF2714-0D55-4693-998D-27FD29891DB8}"/>
                </a:ext>
              </a:extLst>
            </p:cNvPr>
            <p:cNvCxnSpPr/>
            <p:nvPr/>
          </p:nvCxnSpPr>
          <p:spPr>
            <a:xfrm>
              <a:off x="1080726" y="1068519"/>
              <a:ext cx="2120034" cy="0"/>
            </a:xfrm>
            <a:prstGeom prst="line">
              <a:avLst/>
            </a:prstGeom>
            <a:ln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44" name="正方形/長方形 343">
              <a:extLst>
                <a:ext uri="{FF2B5EF4-FFF2-40B4-BE49-F238E27FC236}">
                  <a16:creationId xmlns:a16="http://schemas.microsoft.com/office/drawing/2014/main" id="{58006C8D-E39C-4C03-B737-545AED39EFA8}"/>
                </a:ext>
              </a:extLst>
            </p:cNvPr>
            <p:cNvSpPr/>
            <p:nvPr/>
          </p:nvSpPr>
          <p:spPr>
            <a:xfrm>
              <a:off x="115550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5" name="正方形/長方形 344">
              <a:extLst>
                <a:ext uri="{FF2B5EF4-FFF2-40B4-BE49-F238E27FC236}">
                  <a16:creationId xmlns:a16="http://schemas.microsoft.com/office/drawing/2014/main" id="{7C0252D2-483C-40E2-B38E-D866E45F679D}"/>
                </a:ext>
              </a:extLst>
            </p:cNvPr>
            <p:cNvSpPr/>
            <p:nvPr/>
          </p:nvSpPr>
          <p:spPr>
            <a:xfrm>
              <a:off x="134416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6" name="正方形/長方形 345">
              <a:extLst>
                <a:ext uri="{FF2B5EF4-FFF2-40B4-BE49-F238E27FC236}">
                  <a16:creationId xmlns:a16="http://schemas.microsoft.com/office/drawing/2014/main" id="{906D38FA-54D9-4FDB-8E7E-97CF318037FC}"/>
                </a:ext>
              </a:extLst>
            </p:cNvPr>
            <p:cNvSpPr/>
            <p:nvPr/>
          </p:nvSpPr>
          <p:spPr>
            <a:xfrm>
              <a:off x="153282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7" name="正方形/長方形 346">
              <a:extLst>
                <a:ext uri="{FF2B5EF4-FFF2-40B4-BE49-F238E27FC236}">
                  <a16:creationId xmlns:a16="http://schemas.microsoft.com/office/drawing/2014/main" id="{3CC0A540-E3D8-4FBE-BB15-516790B08779}"/>
                </a:ext>
              </a:extLst>
            </p:cNvPr>
            <p:cNvSpPr/>
            <p:nvPr/>
          </p:nvSpPr>
          <p:spPr>
            <a:xfrm>
              <a:off x="171545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8" name="正方形/長方形 347">
              <a:extLst>
                <a:ext uri="{FF2B5EF4-FFF2-40B4-BE49-F238E27FC236}">
                  <a16:creationId xmlns:a16="http://schemas.microsoft.com/office/drawing/2014/main" id="{2C1E6DA2-6CCE-4DD4-A961-42EE60E5BFC2}"/>
                </a:ext>
              </a:extLst>
            </p:cNvPr>
            <p:cNvSpPr/>
            <p:nvPr/>
          </p:nvSpPr>
          <p:spPr>
            <a:xfrm>
              <a:off x="1903131"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9" name="正方形/長方形 348">
              <a:extLst>
                <a:ext uri="{FF2B5EF4-FFF2-40B4-BE49-F238E27FC236}">
                  <a16:creationId xmlns:a16="http://schemas.microsoft.com/office/drawing/2014/main" id="{5BC3E98D-2DB9-44C1-B846-D2DD9AF1BD04}"/>
                </a:ext>
              </a:extLst>
            </p:cNvPr>
            <p:cNvSpPr/>
            <p:nvPr/>
          </p:nvSpPr>
          <p:spPr>
            <a:xfrm>
              <a:off x="2090810"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0" name="正方形/長方形 349">
              <a:extLst>
                <a:ext uri="{FF2B5EF4-FFF2-40B4-BE49-F238E27FC236}">
                  <a16:creationId xmlns:a16="http://schemas.microsoft.com/office/drawing/2014/main" id="{DDDECA2A-FC6B-4808-A7E1-2E6243A3F92D}"/>
                </a:ext>
              </a:extLst>
            </p:cNvPr>
            <p:cNvSpPr/>
            <p:nvPr/>
          </p:nvSpPr>
          <p:spPr>
            <a:xfrm>
              <a:off x="2278489"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1" name="正方形/長方形 350">
              <a:extLst>
                <a:ext uri="{FF2B5EF4-FFF2-40B4-BE49-F238E27FC236}">
                  <a16:creationId xmlns:a16="http://schemas.microsoft.com/office/drawing/2014/main" id="{D7372DD7-3A7F-4602-AC93-4586CCA813A5}"/>
                </a:ext>
              </a:extLst>
            </p:cNvPr>
            <p:cNvSpPr/>
            <p:nvPr/>
          </p:nvSpPr>
          <p:spPr>
            <a:xfrm>
              <a:off x="246130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2" name="正方形/長方形 351">
              <a:extLst>
                <a:ext uri="{FF2B5EF4-FFF2-40B4-BE49-F238E27FC236}">
                  <a16:creationId xmlns:a16="http://schemas.microsoft.com/office/drawing/2014/main" id="{AA213DD8-BF4A-490A-BCE6-5A96E8E00F5C}"/>
                </a:ext>
              </a:extLst>
            </p:cNvPr>
            <p:cNvSpPr/>
            <p:nvPr/>
          </p:nvSpPr>
          <p:spPr>
            <a:xfrm>
              <a:off x="2644117"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3" name="正方形/長方形 352">
              <a:extLst>
                <a:ext uri="{FF2B5EF4-FFF2-40B4-BE49-F238E27FC236}">
                  <a16:creationId xmlns:a16="http://schemas.microsoft.com/office/drawing/2014/main" id="{B793B0A8-D99C-4196-B849-BACBFD7646C8}"/>
                </a:ext>
              </a:extLst>
            </p:cNvPr>
            <p:cNvSpPr/>
            <p:nvPr/>
          </p:nvSpPr>
          <p:spPr>
            <a:xfrm>
              <a:off x="2826931"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4" name="正方形/長方形 353">
              <a:extLst>
                <a:ext uri="{FF2B5EF4-FFF2-40B4-BE49-F238E27FC236}">
                  <a16:creationId xmlns:a16="http://schemas.microsoft.com/office/drawing/2014/main" id="{DE2B1716-5EA8-442A-8AAC-29E4C57081B0}"/>
                </a:ext>
              </a:extLst>
            </p:cNvPr>
            <p:cNvSpPr/>
            <p:nvPr/>
          </p:nvSpPr>
          <p:spPr>
            <a:xfrm>
              <a:off x="3012106"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5" name="楕円 354">
            <a:extLst>
              <a:ext uri="{FF2B5EF4-FFF2-40B4-BE49-F238E27FC236}">
                <a16:creationId xmlns:a16="http://schemas.microsoft.com/office/drawing/2014/main" id="{4DAB707D-D561-44BA-A80E-5C7F061177B9}"/>
              </a:ext>
            </a:extLst>
          </p:cNvPr>
          <p:cNvSpPr/>
          <p:nvPr/>
        </p:nvSpPr>
        <p:spPr>
          <a:xfrm rot="20640000">
            <a:off x="5196859" y="1097278"/>
            <a:ext cx="108000" cy="10800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6" name="楕円 355">
            <a:extLst>
              <a:ext uri="{FF2B5EF4-FFF2-40B4-BE49-F238E27FC236}">
                <a16:creationId xmlns:a16="http://schemas.microsoft.com/office/drawing/2014/main" id="{9F98C5B0-E2FB-4E89-9F0E-5A3FE8111FC5}"/>
              </a:ext>
            </a:extLst>
          </p:cNvPr>
          <p:cNvSpPr/>
          <p:nvPr/>
        </p:nvSpPr>
        <p:spPr>
          <a:xfrm rot="20640000">
            <a:off x="5386375" y="2330558"/>
            <a:ext cx="108000" cy="10800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7" name="テキスト ボックス 356">
            <a:extLst>
              <a:ext uri="{FF2B5EF4-FFF2-40B4-BE49-F238E27FC236}">
                <a16:creationId xmlns:a16="http://schemas.microsoft.com/office/drawing/2014/main" id="{C9640F95-C193-42F2-8FCB-FF891871F4BF}"/>
              </a:ext>
            </a:extLst>
          </p:cNvPr>
          <p:cNvSpPr txBox="1"/>
          <p:nvPr/>
        </p:nvSpPr>
        <p:spPr>
          <a:xfrm rot="21600000">
            <a:off x="5114704" y="2322817"/>
            <a:ext cx="249415" cy="123111"/>
          </a:xfrm>
          <a:prstGeom prst="rect">
            <a:avLst/>
          </a:prstGeom>
          <a:noFill/>
        </p:spPr>
        <p:txBody>
          <a:bodyPr wrap="square" lIns="0" tIns="0" rIns="0" bIns="0" rtlCol="0">
            <a:spAutoFit/>
          </a:bodyPr>
          <a:lstStyle/>
          <a:p>
            <a:pPr algn="ctr"/>
            <a:r>
              <a:rPr kumimoji="1" lang="ja-JP" altLang="en-US" sz="800" dirty="0">
                <a:effectLst>
                  <a:glow rad="76200">
                    <a:schemeClr val="bg1"/>
                  </a:glow>
                </a:effectLst>
                <a:latin typeface="BIZ UDPゴシック" panose="020B0400000000000000" pitchFamily="50" charset="-128"/>
                <a:ea typeface="BIZ UDPゴシック" panose="020B0400000000000000" pitchFamily="50" charset="-128"/>
              </a:rPr>
              <a:t>坂出</a:t>
            </a:r>
          </a:p>
        </p:txBody>
      </p:sp>
      <p:sp>
        <p:nvSpPr>
          <p:cNvPr id="358" name="テキスト ボックス 357">
            <a:extLst>
              <a:ext uri="{FF2B5EF4-FFF2-40B4-BE49-F238E27FC236}">
                <a16:creationId xmlns:a16="http://schemas.microsoft.com/office/drawing/2014/main" id="{591326D3-5EA4-4E38-992D-E83E874C060F}"/>
              </a:ext>
            </a:extLst>
          </p:cNvPr>
          <p:cNvSpPr txBox="1"/>
          <p:nvPr/>
        </p:nvSpPr>
        <p:spPr>
          <a:xfrm rot="21600000">
            <a:off x="4631919" y="3452058"/>
            <a:ext cx="498830" cy="92333"/>
          </a:xfrm>
          <a:prstGeom prst="rect">
            <a:avLst/>
          </a:prstGeom>
          <a:noFill/>
        </p:spPr>
        <p:txBody>
          <a:bodyPr wrap="square" lIns="0" tIns="0" rIns="0" bIns="0" rtlCol="0">
            <a:spAutoFit/>
          </a:bodyPr>
          <a:lstStyle/>
          <a:p>
            <a:pPr algn="ctr"/>
            <a:r>
              <a:rPr kumimoji="1" lang="ja-JP" altLang="en-US" sz="600" dirty="0">
                <a:effectLst>
                  <a:glow rad="76200">
                    <a:schemeClr val="bg1"/>
                  </a:glow>
                </a:effectLst>
                <a:latin typeface="BIZ UDPゴシック" panose="020B0400000000000000" pitchFamily="50" charset="-128"/>
                <a:ea typeface="BIZ UDPゴシック" panose="020B0400000000000000" pitchFamily="50" charset="-128"/>
              </a:rPr>
              <a:t>川之江東</a:t>
            </a:r>
            <a:r>
              <a:rPr kumimoji="1" lang="en-US" altLang="ja-JP" sz="600" dirty="0">
                <a:effectLst>
                  <a:glow rad="76200">
                    <a:schemeClr val="bg1"/>
                  </a:glow>
                </a:effectLst>
                <a:latin typeface="BIZ UDPゴシック" panose="020B0400000000000000" pitchFamily="50" charset="-128"/>
                <a:ea typeface="BIZ UDPゴシック" panose="020B0400000000000000" pitchFamily="50" charset="-128"/>
              </a:rPr>
              <a:t>JCT</a:t>
            </a:r>
            <a:endParaRPr kumimoji="1" lang="ja-JP" altLang="en-US" sz="600" dirty="0">
              <a:effectLst>
                <a:glow rad="76200">
                  <a:schemeClr val="bg1"/>
                </a:glow>
              </a:effectLst>
              <a:latin typeface="BIZ UDPゴシック" panose="020B0400000000000000" pitchFamily="50" charset="-128"/>
              <a:ea typeface="BIZ UDPゴシック" panose="020B0400000000000000" pitchFamily="50" charset="-128"/>
            </a:endParaRPr>
          </a:p>
        </p:txBody>
      </p:sp>
      <p:cxnSp>
        <p:nvCxnSpPr>
          <p:cNvPr id="359" name="直線コネクタ 358">
            <a:extLst>
              <a:ext uri="{FF2B5EF4-FFF2-40B4-BE49-F238E27FC236}">
                <a16:creationId xmlns:a16="http://schemas.microsoft.com/office/drawing/2014/main" id="{863E3828-827D-4B7C-A951-8C61C12FD846}"/>
              </a:ext>
            </a:extLst>
          </p:cNvPr>
          <p:cNvCxnSpPr>
            <a:cxnSpLocks/>
          </p:cNvCxnSpPr>
          <p:nvPr/>
        </p:nvCxnSpPr>
        <p:spPr>
          <a:xfrm rot="18240000">
            <a:off x="7629664" y="1622716"/>
            <a:ext cx="1332000" cy="0"/>
          </a:xfrm>
          <a:prstGeom prst="line">
            <a:avLst/>
          </a:prstGeom>
          <a:ln w="22225" cap="rnd">
            <a:solidFill>
              <a:srgbClr val="FF9933"/>
            </a:solidFill>
          </a:ln>
        </p:spPr>
        <p:style>
          <a:lnRef idx="1">
            <a:schemeClr val="accent1"/>
          </a:lnRef>
          <a:fillRef idx="0">
            <a:schemeClr val="accent1"/>
          </a:fillRef>
          <a:effectRef idx="0">
            <a:schemeClr val="accent1"/>
          </a:effectRef>
          <a:fontRef idx="minor">
            <a:schemeClr val="tx1"/>
          </a:fontRef>
        </p:style>
      </p:cxnSp>
      <p:sp>
        <p:nvSpPr>
          <p:cNvPr id="360" name="楕円 359">
            <a:extLst>
              <a:ext uri="{FF2B5EF4-FFF2-40B4-BE49-F238E27FC236}">
                <a16:creationId xmlns:a16="http://schemas.microsoft.com/office/drawing/2014/main" id="{54CFB8AC-EFD3-4711-89EB-9D11C2B3C57C}"/>
              </a:ext>
            </a:extLst>
          </p:cNvPr>
          <p:cNvSpPr/>
          <p:nvPr/>
        </p:nvSpPr>
        <p:spPr>
          <a:xfrm rot="20640000">
            <a:off x="8636850" y="1018190"/>
            <a:ext cx="72000" cy="72000"/>
          </a:xfrm>
          <a:prstGeom prst="ellipse">
            <a:avLst/>
          </a:prstGeom>
          <a:solidFill>
            <a:schemeClr val="bg1"/>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1" name="テキスト ボックス 360">
            <a:extLst>
              <a:ext uri="{FF2B5EF4-FFF2-40B4-BE49-F238E27FC236}">
                <a16:creationId xmlns:a16="http://schemas.microsoft.com/office/drawing/2014/main" id="{C0513800-AD87-4A55-B268-2CD2B799FB6F}"/>
              </a:ext>
            </a:extLst>
          </p:cNvPr>
          <p:cNvSpPr txBox="1"/>
          <p:nvPr/>
        </p:nvSpPr>
        <p:spPr>
          <a:xfrm rot="21600000">
            <a:off x="8219424" y="969549"/>
            <a:ext cx="353370" cy="92333"/>
          </a:xfrm>
          <a:prstGeom prst="rect">
            <a:avLst/>
          </a:prstGeom>
          <a:noFill/>
        </p:spPr>
        <p:txBody>
          <a:bodyPr wrap="square" lIns="0" tIns="0" rIns="0" bIns="0" rtlCol="0">
            <a:spAutoFit/>
          </a:bodyPr>
          <a:lstStyle/>
          <a:p>
            <a:pPr algn="ctr"/>
            <a:r>
              <a:rPr kumimoji="1" lang="ja-JP" altLang="en-US" sz="600" dirty="0">
                <a:effectLst>
                  <a:glow rad="88900">
                    <a:schemeClr val="bg1"/>
                  </a:glow>
                </a:effectLst>
                <a:latin typeface="BIZ UDPゴシック" panose="020B0400000000000000" pitchFamily="50" charset="-128"/>
                <a:ea typeface="BIZ UDPゴシック" panose="020B0400000000000000" pitchFamily="50" charset="-128"/>
              </a:rPr>
              <a:t>垂水</a:t>
            </a:r>
            <a:r>
              <a:rPr kumimoji="1" lang="en-US" altLang="ja-JP" sz="600" dirty="0">
                <a:effectLst>
                  <a:glow rad="88900">
                    <a:schemeClr val="bg1"/>
                  </a:glow>
                </a:effectLst>
                <a:latin typeface="BIZ UDPゴシック" panose="020B0400000000000000" pitchFamily="50" charset="-128"/>
                <a:ea typeface="BIZ UDPゴシック" panose="020B0400000000000000" pitchFamily="50" charset="-128"/>
              </a:rPr>
              <a:t>JCT</a:t>
            </a:r>
            <a:endParaRPr kumimoji="1" lang="ja-JP" altLang="en-US" sz="600" dirty="0">
              <a:effectLst>
                <a:glow rad="88900">
                  <a:schemeClr val="bg1"/>
                </a:glow>
              </a:effectLst>
              <a:latin typeface="BIZ UDPゴシック" panose="020B0400000000000000" pitchFamily="50" charset="-128"/>
              <a:ea typeface="BIZ UDPゴシック" panose="020B0400000000000000" pitchFamily="50" charset="-128"/>
            </a:endParaRPr>
          </a:p>
        </p:txBody>
      </p:sp>
      <p:sp>
        <p:nvSpPr>
          <p:cNvPr id="362" name="テキスト ボックス 361">
            <a:extLst>
              <a:ext uri="{FF2B5EF4-FFF2-40B4-BE49-F238E27FC236}">
                <a16:creationId xmlns:a16="http://schemas.microsoft.com/office/drawing/2014/main" id="{2AFA61B2-3034-4739-B4B0-D8ECB829A208}"/>
              </a:ext>
            </a:extLst>
          </p:cNvPr>
          <p:cNvSpPr txBox="1"/>
          <p:nvPr/>
        </p:nvSpPr>
        <p:spPr>
          <a:xfrm rot="21600000">
            <a:off x="5048125" y="937266"/>
            <a:ext cx="249415" cy="123111"/>
          </a:xfrm>
          <a:prstGeom prst="rect">
            <a:avLst/>
          </a:prstGeom>
          <a:noFill/>
        </p:spPr>
        <p:txBody>
          <a:bodyPr wrap="square" lIns="0" tIns="0" rIns="0" bIns="0" rtlCol="0">
            <a:spAutoFit/>
          </a:bodyPr>
          <a:lstStyle/>
          <a:p>
            <a:pPr algn="ctr"/>
            <a:r>
              <a:rPr kumimoji="1" lang="ja-JP" altLang="en-US" sz="800" dirty="0">
                <a:effectLst>
                  <a:glow rad="76200">
                    <a:schemeClr val="bg1"/>
                  </a:glow>
                </a:effectLst>
                <a:latin typeface="BIZ UDPゴシック" panose="020B0400000000000000" pitchFamily="50" charset="-128"/>
                <a:ea typeface="BIZ UDPゴシック" panose="020B0400000000000000" pitchFamily="50" charset="-128"/>
              </a:rPr>
              <a:t>岡山</a:t>
            </a:r>
          </a:p>
        </p:txBody>
      </p:sp>
      <p:sp>
        <p:nvSpPr>
          <p:cNvPr id="363" name="テキスト ボックス 362">
            <a:extLst>
              <a:ext uri="{FF2B5EF4-FFF2-40B4-BE49-F238E27FC236}">
                <a16:creationId xmlns:a16="http://schemas.microsoft.com/office/drawing/2014/main" id="{E7262275-8D06-4C37-BB08-09D40FEFC8B9}"/>
              </a:ext>
            </a:extLst>
          </p:cNvPr>
          <p:cNvSpPr txBox="1"/>
          <p:nvPr/>
        </p:nvSpPr>
        <p:spPr>
          <a:xfrm rot="21600000">
            <a:off x="7126407" y="480943"/>
            <a:ext cx="249415" cy="123111"/>
          </a:xfrm>
          <a:prstGeom prst="rect">
            <a:avLst/>
          </a:prstGeom>
          <a:noFill/>
        </p:spPr>
        <p:txBody>
          <a:bodyPr wrap="square" lIns="0" tIns="0" rIns="0" bIns="0" rtlCol="0">
            <a:spAutoFit/>
          </a:bodyPr>
          <a:lstStyle/>
          <a:p>
            <a:pPr algn="ctr"/>
            <a:r>
              <a:rPr kumimoji="1" lang="ja-JP" altLang="en-US" sz="800" dirty="0">
                <a:effectLst>
                  <a:glow rad="76200">
                    <a:schemeClr val="bg1"/>
                  </a:glow>
                </a:effectLst>
                <a:latin typeface="BIZ UDPゴシック" panose="020B0400000000000000" pitchFamily="50" charset="-128"/>
                <a:ea typeface="BIZ UDPゴシック" panose="020B0400000000000000" pitchFamily="50" charset="-128"/>
              </a:rPr>
              <a:t>姫路</a:t>
            </a:r>
          </a:p>
        </p:txBody>
      </p:sp>
      <p:grpSp>
        <p:nvGrpSpPr>
          <p:cNvPr id="364" name="グループ化 363">
            <a:extLst>
              <a:ext uri="{FF2B5EF4-FFF2-40B4-BE49-F238E27FC236}">
                <a16:creationId xmlns:a16="http://schemas.microsoft.com/office/drawing/2014/main" id="{05D69B4C-11D0-4115-B547-0B63D014E0DD}"/>
              </a:ext>
            </a:extLst>
          </p:cNvPr>
          <p:cNvGrpSpPr/>
          <p:nvPr/>
        </p:nvGrpSpPr>
        <p:grpSpPr>
          <a:xfrm rot="360000">
            <a:off x="7298003" y="759506"/>
            <a:ext cx="1562040" cy="30231"/>
            <a:chOff x="1106115" y="1019038"/>
            <a:chExt cx="3073863" cy="52358"/>
          </a:xfrm>
          <a:effectLst>
            <a:glow rad="38100">
              <a:schemeClr val="bg1">
                <a:alpha val="90000"/>
              </a:schemeClr>
            </a:glow>
          </a:effectLst>
        </p:grpSpPr>
        <p:cxnSp>
          <p:nvCxnSpPr>
            <p:cNvPr id="365" name="直線コネクタ 364">
              <a:extLst>
                <a:ext uri="{FF2B5EF4-FFF2-40B4-BE49-F238E27FC236}">
                  <a16:creationId xmlns:a16="http://schemas.microsoft.com/office/drawing/2014/main" id="{B1F8471C-1BA1-46D3-8902-BCFD0B3B1E5B}"/>
                </a:ext>
              </a:extLst>
            </p:cNvPr>
            <p:cNvCxnSpPr/>
            <p:nvPr/>
          </p:nvCxnSpPr>
          <p:spPr>
            <a:xfrm>
              <a:off x="1106115" y="1021333"/>
              <a:ext cx="304623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66" name="直線コネクタ 365">
              <a:extLst>
                <a:ext uri="{FF2B5EF4-FFF2-40B4-BE49-F238E27FC236}">
                  <a16:creationId xmlns:a16="http://schemas.microsoft.com/office/drawing/2014/main" id="{A0686035-0B49-4EB4-AFF7-1DA9DFAA050C}"/>
                </a:ext>
              </a:extLst>
            </p:cNvPr>
            <p:cNvCxnSpPr/>
            <p:nvPr/>
          </p:nvCxnSpPr>
          <p:spPr>
            <a:xfrm>
              <a:off x="1106134" y="1068451"/>
              <a:ext cx="304623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67" name="正方形/長方形 366">
              <a:extLst>
                <a:ext uri="{FF2B5EF4-FFF2-40B4-BE49-F238E27FC236}">
                  <a16:creationId xmlns:a16="http://schemas.microsoft.com/office/drawing/2014/main" id="{A91BB84D-F912-408B-8EB2-711BB6D8C598}"/>
                </a:ext>
              </a:extLst>
            </p:cNvPr>
            <p:cNvSpPr/>
            <p:nvPr/>
          </p:nvSpPr>
          <p:spPr>
            <a:xfrm>
              <a:off x="116026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8" name="正方形/長方形 367">
              <a:extLst>
                <a:ext uri="{FF2B5EF4-FFF2-40B4-BE49-F238E27FC236}">
                  <a16:creationId xmlns:a16="http://schemas.microsoft.com/office/drawing/2014/main" id="{216E2E51-B836-4396-B0E3-78B4D2E24DDF}"/>
                </a:ext>
              </a:extLst>
            </p:cNvPr>
            <p:cNvSpPr/>
            <p:nvPr/>
          </p:nvSpPr>
          <p:spPr>
            <a:xfrm>
              <a:off x="134892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9" name="正方形/長方形 368">
              <a:extLst>
                <a:ext uri="{FF2B5EF4-FFF2-40B4-BE49-F238E27FC236}">
                  <a16:creationId xmlns:a16="http://schemas.microsoft.com/office/drawing/2014/main" id="{9CBBF7FD-9157-41B3-B4AF-728E11DA6C87}"/>
                </a:ext>
              </a:extLst>
            </p:cNvPr>
            <p:cNvSpPr/>
            <p:nvPr/>
          </p:nvSpPr>
          <p:spPr>
            <a:xfrm>
              <a:off x="153758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0" name="正方形/長方形 369">
              <a:extLst>
                <a:ext uri="{FF2B5EF4-FFF2-40B4-BE49-F238E27FC236}">
                  <a16:creationId xmlns:a16="http://schemas.microsoft.com/office/drawing/2014/main" id="{A26F903C-1895-4884-ADA7-CDF934D94EB8}"/>
                </a:ext>
              </a:extLst>
            </p:cNvPr>
            <p:cNvSpPr/>
            <p:nvPr/>
          </p:nvSpPr>
          <p:spPr>
            <a:xfrm>
              <a:off x="172021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1" name="正方形/長方形 370">
              <a:extLst>
                <a:ext uri="{FF2B5EF4-FFF2-40B4-BE49-F238E27FC236}">
                  <a16:creationId xmlns:a16="http://schemas.microsoft.com/office/drawing/2014/main" id="{C9C0E08C-65FB-4905-B2E7-BF4CFCB504A1}"/>
                </a:ext>
              </a:extLst>
            </p:cNvPr>
            <p:cNvSpPr/>
            <p:nvPr/>
          </p:nvSpPr>
          <p:spPr>
            <a:xfrm>
              <a:off x="19078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2" name="正方形/長方形 371">
              <a:extLst>
                <a:ext uri="{FF2B5EF4-FFF2-40B4-BE49-F238E27FC236}">
                  <a16:creationId xmlns:a16="http://schemas.microsoft.com/office/drawing/2014/main" id="{FB58A43D-1723-457C-A5A3-2F49BE77FA07}"/>
                </a:ext>
              </a:extLst>
            </p:cNvPr>
            <p:cNvSpPr/>
            <p:nvPr/>
          </p:nvSpPr>
          <p:spPr>
            <a:xfrm>
              <a:off x="209557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3" name="正方形/長方形 372">
              <a:extLst>
                <a:ext uri="{FF2B5EF4-FFF2-40B4-BE49-F238E27FC236}">
                  <a16:creationId xmlns:a16="http://schemas.microsoft.com/office/drawing/2014/main" id="{06D6D278-E1A5-4001-8560-EA37A275308A}"/>
                </a:ext>
              </a:extLst>
            </p:cNvPr>
            <p:cNvSpPr/>
            <p:nvPr/>
          </p:nvSpPr>
          <p:spPr>
            <a:xfrm>
              <a:off x="2283251"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4" name="正方形/長方形 373">
              <a:extLst>
                <a:ext uri="{FF2B5EF4-FFF2-40B4-BE49-F238E27FC236}">
                  <a16:creationId xmlns:a16="http://schemas.microsoft.com/office/drawing/2014/main" id="{E8BEE3B7-A289-4CB9-8476-C0350CF63949}"/>
                </a:ext>
              </a:extLst>
            </p:cNvPr>
            <p:cNvSpPr/>
            <p:nvPr/>
          </p:nvSpPr>
          <p:spPr>
            <a:xfrm>
              <a:off x="2466065"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5" name="正方形/長方形 374">
              <a:extLst>
                <a:ext uri="{FF2B5EF4-FFF2-40B4-BE49-F238E27FC236}">
                  <a16:creationId xmlns:a16="http://schemas.microsoft.com/office/drawing/2014/main" id="{689D1BC5-13DD-4C3F-82EE-2450BE61E7A4}"/>
                </a:ext>
              </a:extLst>
            </p:cNvPr>
            <p:cNvSpPr/>
            <p:nvPr/>
          </p:nvSpPr>
          <p:spPr>
            <a:xfrm>
              <a:off x="2648879"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6" name="正方形/長方形 375">
              <a:extLst>
                <a:ext uri="{FF2B5EF4-FFF2-40B4-BE49-F238E27FC236}">
                  <a16:creationId xmlns:a16="http://schemas.microsoft.com/office/drawing/2014/main" id="{485C353F-2279-4649-B3E6-09B71D716B8A}"/>
                </a:ext>
              </a:extLst>
            </p:cNvPr>
            <p:cNvSpPr/>
            <p:nvPr/>
          </p:nvSpPr>
          <p:spPr>
            <a:xfrm>
              <a:off x="28316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7" name="正方形/長方形 376">
              <a:extLst>
                <a:ext uri="{FF2B5EF4-FFF2-40B4-BE49-F238E27FC236}">
                  <a16:creationId xmlns:a16="http://schemas.microsoft.com/office/drawing/2014/main" id="{67B0FC32-6B83-46C6-89AA-BAF487F80FB1}"/>
                </a:ext>
              </a:extLst>
            </p:cNvPr>
            <p:cNvSpPr/>
            <p:nvPr/>
          </p:nvSpPr>
          <p:spPr>
            <a:xfrm>
              <a:off x="3001393" y="1024596"/>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8" name="正方形/長方形 377">
              <a:extLst>
                <a:ext uri="{FF2B5EF4-FFF2-40B4-BE49-F238E27FC236}">
                  <a16:creationId xmlns:a16="http://schemas.microsoft.com/office/drawing/2014/main" id="{8283CC92-1814-4B5E-BEC0-6ED2AB52D52C}"/>
                </a:ext>
              </a:extLst>
            </p:cNvPr>
            <p:cNvSpPr/>
            <p:nvPr/>
          </p:nvSpPr>
          <p:spPr>
            <a:xfrm>
              <a:off x="3173915" y="1023265"/>
              <a:ext cx="90000" cy="46799"/>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9" name="正方形/長方形 378">
              <a:extLst>
                <a:ext uri="{FF2B5EF4-FFF2-40B4-BE49-F238E27FC236}">
                  <a16:creationId xmlns:a16="http://schemas.microsoft.com/office/drawing/2014/main" id="{C64147B6-9FC8-4EF9-88CD-70E5D46EEF34}"/>
                </a:ext>
              </a:extLst>
            </p:cNvPr>
            <p:cNvSpPr/>
            <p:nvPr/>
          </p:nvSpPr>
          <p:spPr>
            <a:xfrm>
              <a:off x="3353854" y="1019039"/>
              <a:ext cx="90000" cy="46801"/>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0" name="正方形/長方形 379">
              <a:extLst>
                <a:ext uri="{FF2B5EF4-FFF2-40B4-BE49-F238E27FC236}">
                  <a16:creationId xmlns:a16="http://schemas.microsoft.com/office/drawing/2014/main" id="{9DD74E4B-92A6-4940-8236-A999EFFBBABD}"/>
                </a:ext>
              </a:extLst>
            </p:cNvPr>
            <p:cNvSpPr/>
            <p:nvPr/>
          </p:nvSpPr>
          <p:spPr>
            <a:xfrm>
              <a:off x="3541532" y="1019038"/>
              <a:ext cx="90000" cy="46799"/>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1" name="正方形/長方形 380">
              <a:extLst>
                <a:ext uri="{FF2B5EF4-FFF2-40B4-BE49-F238E27FC236}">
                  <a16:creationId xmlns:a16="http://schemas.microsoft.com/office/drawing/2014/main" id="{4E3ED142-3F63-4C60-AA0B-1F337DE86A6F}"/>
                </a:ext>
              </a:extLst>
            </p:cNvPr>
            <p:cNvSpPr/>
            <p:nvPr/>
          </p:nvSpPr>
          <p:spPr>
            <a:xfrm>
              <a:off x="3724347" y="1019038"/>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2" name="正方形/長方形 381">
              <a:extLst>
                <a:ext uri="{FF2B5EF4-FFF2-40B4-BE49-F238E27FC236}">
                  <a16:creationId xmlns:a16="http://schemas.microsoft.com/office/drawing/2014/main" id="{E9B3A106-7AB2-4E89-ADBE-31F2E0731A8C}"/>
                </a:ext>
              </a:extLst>
            </p:cNvPr>
            <p:cNvSpPr/>
            <p:nvPr/>
          </p:nvSpPr>
          <p:spPr>
            <a:xfrm>
              <a:off x="3907161" y="101903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3" name="正方形/長方形 382">
              <a:extLst>
                <a:ext uri="{FF2B5EF4-FFF2-40B4-BE49-F238E27FC236}">
                  <a16:creationId xmlns:a16="http://schemas.microsoft.com/office/drawing/2014/main" id="{B98D1CF3-08CF-4145-A156-DFB61FE8ADE4}"/>
                </a:ext>
              </a:extLst>
            </p:cNvPr>
            <p:cNvSpPr/>
            <p:nvPr/>
          </p:nvSpPr>
          <p:spPr>
            <a:xfrm>
              <a:off x="4089978" y="1019061"/>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84" name="テキスト ボックス 383">
            <a:extLst>
              <a:ext uri="{FF2B5EF4-FFF2-40B4-BE49-F238E27FC236}">
                <a16:creationId xmlns:a16="http://schemas.microsoft.com/office/drawing/2014/main" id="{05AE75E7-411B-4AF6-8028-4477B6C42D73}"/>
              </a:ext>
            </a:extLst>
          </p:cNvPr>
          <p:cNvSpPr txBox="1"/>
          <p:nvPr/>
        </p:nvSpPr>
        <p:spPr>
          <a:xfrm rot="21600000">
            <a:off x="8701946" y="636026"/>
            <a:ext cx="323651" cy="123111"/>
          </a:xfrm>
          <a:prstGeom prst="rect">
            <a:avLst/>
          </a:prstGeom>
          <a:noFill/>
        </p:spPr>
        <p:txBody>
          <a:bodyPr wrap="square" lIns="0" tIns="0" rIns="0" bIns="0" rtlCol="0">
            <a:spAutoFit/>
          </a:bodyPr>
          <a:lstStyle/>
          <a:p>
            <a:pPr algn="ctr"/>
            <a:r>
              <a:rPr kumimoji="1" lang="ja-JP" altLang="en-US" sz="800" dirty="0">
                <a:effectLst>
                  <a:glow rad="76200">
                    <a:schemeClr val="bg1"/>
                  </a:glow>
                </a:effectLst>
                <a:latin typeface="BIZ UDPゴシック" panose="020B0400000000000000" pitchFamily="50" charset="-128"/>
                <a:ea typeface="BIZ UDPゴシック" panose="020B0400000000000000" pitchFamily="50" charset="-128"/>
              </a:rPr>
              <a:t>新神戸</a:t>
            </a:r>
          </a:p>
        </p:txBody>
      </p:sp>
      <p:sp>
        <p:nvSpPr>
          <p:cNvPr id="385" name="楕円 384">
            <a:extLst>
              <a:ext uri="{FF2B5EF4-FFF2-40B4-BE49-F238E27FC236}">
                <a16:creationId xmlns:a16="http://schemas.microsoft.com/office/drawing/2014/main" id="{CB9D3FA9-BC46-4DFF-B42C-EDC3D47CEC31}"/>
              </a:ext>
            </a:extLst>
          </p:cNvPr>
          <p:cNvSpPr/>
          <p:nvPr/>
        </p:nvSpPr>
        <p:spPr>
          <a:xfrm rot="20640000">
            <a:off x="7195477" y="635899"/>
            <a:ext cx="108000" cy="10800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6" name="テキスト ボックス 385">
            <a:extLst>
              <a:ext uri="{FF2B5EF4-FFF2-40B4-BE49-F238E27FC236}">
                <a16:creationId xmlns:a16="http://schemas.microsoft.com/office/drawing/2014/main" id="{E22462FF-F02A-4FFB-AD13-96EDC584185F}"/>
              </a:ext>
            </a:extLst>
          </p:cNvPr>
          <p:cNvSpPr txBox="1"/>
          <p:nvPr/>
        </p:nvSpPr>
        <p:spPr>
          <a:xfrm rot="21600000">
            <a:off x="9511700" y="610362"/>
            <a:ext cx="323651" cy="123111"/>
          </a:xfrm>
          <a:prstGeom prst="rect">
            <a:avLst/>
          </a:prstGeom>
          <a:noFill/>
        </p:spPr>
        <p:txBody>
          <a:bodyPr wrap="square" lIns="0" tIns="0" rIns="0" bIns="0" rtlCol="0">
            <a:spAutoFit/>
          </a:bodyPr>
          <a:lstStyle/>
          <a:p>
            <a:pPr algn="ctr"/>
            <a:r>
              <a:rPr kumimoji="1" lang="ja-JP" altLang="en-US" sz="800" dirty="0">
                <a:effectLst>
                  <a:glow rad="76200">
                    <a:schemeClr val="bg1"/>
                  </a:glow>
                </a:effectLst>
                <a:latin typeface="BIZ UDPゴシック" panose="020B0400000000000000" pitchFamily="50" charset="-128"/>
                <a:ea typeface="BIZ UDPゴシック" panose="020B0400000000000000" pitchFamily="50" charset="-128"/>
              </a:rPr>
              <a:t>新大阪</a:t>
            </a:r>
          </a:p>
        </p:txBody>
      </p:sp>
      <p:grpSp>
        <p:nvGrpSpPr>
          <p:cNvPr id="387" name="グループ化 386">
            <a:extLst>
              <a:ext uri="{FF2B5EF4-FFF2-40B4-BE49-F238E27FC236}">
                <a16:creationId xmlns:a16="http://schemas.microsoft.com/office/drawing/2014/main" id="{5081FBF5-0BA7-4C25-B030-75ADE1C8FF65}"/>
              </a:ext>
            </a:extLst>
          </p:cNvPr>
          <p:cNvGrpSpPr/>
          <p:nvPr/>
        </p:nvGrpSpPr>
        <p:grpSpPr>
          <a:xfrm rot="21480000">
            <a:off x="8891530" y="829859"/>
            <a:ext cx="769029" cy="23955"/>
            <a:chOff x="1106124" y="1021379"/>
            <a:chExt cx="1332000" cy="47140"/>
          </a:xfrm>
          <a:effectLst>
            <a:glow rad="50800">
              <a:schemeClr val="bg1">
                <a:alpha val="80000"/>
              </a:schemeClr>
            </a:glow>
          </a:effectLst>
        </p:grpSpPr>
        <p:cxnSp>
          <p:nvCxnSpPr>
            <p:cNvPr id="388" name="直線コネクタ 387">
              <a:extLst>
                <a:ext uri="{FF2B5EF4-FFF2-40B4-BE49-F238E27FC236}">
                  <a16:creationId xmlns:a16="http://schemas.microsoft.com/office/drawing/2014/main" id="{7783EAB2-A0CE-46E9-B6D8-AD01FE0B4940}"/>
                </a:ext>
              </a:extLst>
            </p:cNvPr>
            <p:cNvCxnSpPr/>
            <p:nvPr/>
          </p:nvCxnSpPr>
          <p:spPr>
            <a:xfrm>
              <a:off x="1106124" y="1021379"/>
              <a:ext cx="133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89" name="直線コネクタ 388">
              <a:extLst>
                <a:ext uri="{FF2B5EF4-FFF2-40B4-BE49-F238E27FC236}">
                  <a16:creationId xmlns:a16="http://schemas.microsoft.com/office/drawing/2014/main" id="{8E6AF895-42E7-46A0-96DF-24D4116EC632}"/>
                </a:ext>
              </a:extLst>
            </p:cNvPr>
            <p:cNvCxnSpPr/>
            <p:nvPr/>
          </p:nvCxnSpPr>
          <p:spPr>
            <a:xfrm>
              <a:off x="1106124" y="1068519"/>
              <a:ext cx="133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90" name="正方形/長方形 389">
              <a:extLst>
                <a:ext uri="{FF2B5EF4-FFF2-40B4-BE49-F238E27FC236}">
                  <a16:creationId xmlns:a16="http://schemas.microsoft.com/office/drawing/2014/main" id="{D660CF5C-4D1D-4D40-9DF2-C66D7EE3D54D}"/>
                </a:ext>
              </a:extLst>
            </p:cNvPr>
            <p:cNvSpPr/>
            <p:nvPr/>
          </p:nvSpPr>
          <p:spPr>
            <a:xfrm>
              <a:off x="116026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1" name="正方形/長方形 390">
              <a:extLst>
                <a:ext uri="{FF2B5EF4-FFF2-40B4-BE49-F238E27FC236}">
                  <a16:creationId xmlns:a16="http://schemas.microsoft.com/office/drawing/2014/main" id="{87EAA6D6-4945-4A39-AD8C-225B14C3ED41}"/>
                </a:ext>
              </a:extLst>
            </p:cNvPr>
            <p:cNvSpPr/>
            <p:nvPr/>
          </p:nvSpPr>
          <p:spPr>
            <a:xfrm>
              <a:off x="134892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2" name="正方形/長方形 391">
              <a:extLst>
                <a:ext uri="{FF2B5EF4-FFF2-40B4-BE49-F238E27FC236}">
                  <a16:creationId xmlns:a16="http://schemas.microsoft.com/office/drawing/2014/main" id="{6C01EB76-BA5E-4F0D-9933-F55B866E57A3}"/>
                </a:ext>
              </a:extLst>
            </p:cNvPr>
            <p:cNvSpPr/>
            <p:nvPr/>
          </p:nvSpPr>
          <p:spPr>
            <a:xfrm>
              <a:off x="153758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3" name="正方形/長方形 392">
              <a:extLst>
                <a:ext uri="{FF2B5EF4-FFF2-40B4-BE49-F238E27FC236}">
                  <a16:creationId xmlns:a16="http://schemas.microsoft.com/office/drawing/2014/main" id="{B662E2B0-BBE1-4929-8A6C-7514FD5B52CD}"/>
                </a:ext>
              </a:extLst>
            </p:cNvPr>
            <p:cNvSpPr/>
            <p:nvPr/>
          </p:nvSpPr>
          <p:spPr>
            <a:xfrm>
              <a:off x="172021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4" name="正方形/長方形 393">
              <a:extLst>
                <a:ext uri="{FF2B5EF4-FFF2-40B4-BE49-F238E27FC236}">
                  <a16:creationId xmlns:a16="http://schemas.microsoft.com/office/drawing/2014/main" id="{10A4F743-1EA8-407E-A874-B69B5BF6CA9E}"/>
                </a:ext>
              </a:extLst>
            </p:cNvPr>
            <p:cNvSpPr/>
            <p:nvPr/>
          </p:nvSpPr>
          <p:spPr>
            <a:xfrm>
              <a:off x="19078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5" name="正方形/長方形 394">
              <a:extLst>
                <a:ext uri="{FF2B5EF4-FFF2-40B4-BE49-F238E27FC236}">
                  <a16:creationId xmlns:a16="http://schemas.microsoft.com/office/drawing/2014/main" id="{1F137610-9351-4B06-AF21-40FBCE0CF660}"/>
                </a:ext>
              </a:extLst>
            </p:cNvPr>
            <p:cNvSpPr/>
            <p:nvPr/>
          </p:nvSpPr>
          <p:spPr>
            <a:xfrm>
              <a:off x="209557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6" name="正方形/長方形 395">
              <a:extLst>
                <a:ext uri="{FF2B5EF4-FFF2-40B4-BE49-F238E27FC236}">
                  <a16:creationId xmlns:a16="http://schemas.microsoft.com/office/drawing/2014/main" id="{4B40E3FA-7B6B-441F-9966-ED541DCC944D}"/>
                </a:ext>
              </a:extLst>
            </p:cNvPr>
            <p:cNvSpPr/>
            <p:nvPr/>
          </p:nvSpPr>
          <p:spPr>
            <a:xfrm>
              <a:off x="2283251"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97" name="グループ化 396">
            <a:extLst>
              <a:ext uri="{FF2B5EF4-FFF2-40B4-BE49-F238E27FC236}">
                <a16:creationId xmlns:a16="http://schemas.microsoft.com/office/drawing/2014/main" id="{0AF2CAB8-9729-4C06-B545-9FDE2AD71FAD}"/>
              </a:ext>
            </a:extLst>
          </p:cNvPr>
          <p:cNvGrpSpPr/>
          <p:nvPr/>
        </p:nvGrpSpPr>
        <p:grpSpPr>
          <a:xfrm rot="20820000">
            <a:off x="9631797" y="784076"/>
            <a:ext cx="324013" cy="23955"/>
            <a:chOff x="1106126" y="1021372"/>
            <a:chExt cx="561210" cy="47141"/>
          </a:xfrm>
          <a:effectLst>
            <a:glow rad="50800">
              <a:schemeClr val="bg1">
                <a:alpha val="80000"/>
              </a:schemeClr>
            </a:glow>
          </a:effectLst>
        </p:grpSpPr>
        <p:cxnSp>
          <p:nvCxnSpPr>
            <p:cNvPr id="398" name="直線コネクタ 397">
              <a:extLst>
                <a:ext uri="{FF2B5EF4-FFF2-40B4-BE49-F238E27FC236}">
                  <a16:creationId xmlns:a16="http://schemas.microsoft.com/office/drawing/2014/main" id="{B679C76D-90B8-4E7B-9879-E4A899D8589F}"/>
                </a:ext>
              </a:extLst>
            </p:cNvPr>
            <p:cNvCxnSpPr/>
            <p:nvPr/>
          </p:nvCxnSpPr>
          <p:spPr>
            <a:xfrm>
              <a:off x="1106149" y="1021372"/>
              <a:ext cx="561187"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99" name="直線コネクタ 398">
              <a:extLst>
                <a:ext uri="{FF2B5EF4-FFF2-40B4-BE49-F238E27FC236}">
                  <a16:creationId xmlns:a16="http://schemas.microsoft.com/office/drawing/2014/main" id="{CBF24CCD-0124-492F-B223-4469DD283AFE}"/>
                </a:ext>
              </a:extLst>
            </p:cNvPr>
            <p:cNvCxnSpPr/>
            <p:nvPr/>
          </p:nvCxnSpPr>
          <p:spPr>
            <a:xfrm>
              <a:off x="1106126" y="1068513"/>
              <a:ext cx="561187"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00" name="正方形/長方形 399">
              <a:extLst>
                <a:ext uri="{FF2B5EF4-FFF2-40B4-BE49-F238E27FC236}">
                  <a16:creationId xmlns:a16="http://schemas.microsoft.com/office/drawing/2014/main" id="{4FF57E69-83CF-46C4-8FA8-E8CB5A22C4EA}"/>
                </a:ext>
              </a:extLst>
            </p:cNvPr>
            <p:cNvSpPr/>
            <p:nvPr/>
          </p:nvSpPr>
          <p:spPr>
            <a:xfrm>
              <a:off x="116026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1" name="正方形/長方形 400">
              <a:extLst>
                <a:ext uri="{FF2B5EF4-FFF2-40B4-BE49-F238E27FC236}">
                  <a16:creationId xmlns:a16="http://schemas.microsoft.com/office/drawing/2014/main" id="{23972053-5A55-4E23-87FD-B214090A093C}"/>
                </a:ext>
              </a:extLst>
            </p:cNvPr>
            <p:cNvSpPr/>
            <p:nvPr/>
          </p:nvSpPr>
          <p:spPr>
            <a:xfrm>
              <a:off x="134892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2" name="正方形/長方形 401">
              <a:extLst>
                <a:ext uri="{FF2B5EF4-FFF2-40B4-BE49-F238E27FC236}">
                  <a16:creationId xmlns:a16="http://schemas.microsoft.com/office/drawing/2014/main" id="{7B732A74-6766-4CE4-9296-4DEDB417DBF7}"/>
                </a:ext>
              </a:extLst>
            </p:cNvPr>
            <p:cNvSpPr/>
            <p:nvPr/>
          </p:nvSpPr>
          <p:spPr>
            <a:xfrm>
              <a:off x="153758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3" name="楕円 402">
            <a:extLst>
              <a:ext uri="{FF2B5EF4-FFF2-40B4-BE49-F238E27FC236}">
                <a16:creationId xmlns:a16="http://schemas.microsoft.com/office/drawing/2014/main" id="{DDA66067-1A67-4391-AB21-AAD57BB5D228}"/>
              </a:ext>
            </a:extLst>
          </p:cNvPr>
          <p:cNvSpPr/>
          <p:nvPr/>
        </p:nvSpPr>
        <p:spPr>
          <a:xfrm rot="20640000">
            <a:off x="8811015" y="804567"/>
            <a:ext cx="108000" cy="10800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4" name="楕円 403">
            <a:extLst>
              <a:ext uri="{FF2B5EF4-FFF2-40B4-BE49-F238E27FC236}">
                <a16:creationId xmlns:a16="http://schemas.microsoft.com/office/drawing/2014/main" id="{F4C05C94-9D96-4D3C-B74F-D26B0B5F2F2C}"/>
              </a:ext>
            </a:extLst>
          </p:cNvPr>
          <p:cNvSpPr/>
          <p:nvPr/>
        </p:nvSpPr>
        <p:spPr>
          <a:xfrm rot="20640000">
            <a:off x="9606547" y="774922"/>
            <a:ext cx="108000" cy="10800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5" name="グループ化 404">
            <a:extLst>
              <a:ext uri="{FF2B5EF4-FFF2-40B4-BE49-F238E27FC236}">
                <a16:creationId xmlns:a16="http://schemas.microsoft.com/office/drawing/2014/main" id="{BE76B79B-4183-4265-95CC-31FC717CD3C4}"/>
              </a:ext>
            </a:extLst>
          </p:cNvPr>
          <p:cNvGrpSpPr/>
          <p:nvPr/>
        </p:nvGrpSpPr>
        <p:grpSpPr>
          <a:xfrm rot="1680000">
            <a:off x="5852849" y="2376783"/>
            <a:ext cx="1224013" cy="30230"/>
            <a:chOff x="1106108" y="1019039"/>
            <a:chExt cx="2408675" cy="52357"/>
          </a:xfrm>
          <a:effectLst>
            <a:glow rad="38100">
              <a:schemeClr val="bg1">
                <a:alpha val="90000"/>
              </a:schemeClr>
            </a:glow>
          </a:effectLst>
        </p:grpSpPr>
        <p:cxnSp>
          <p:nvCxnSpPr>
            <p:cNvPr id="406" name="直線コネクタ 405">
              <a:extLst>
                <a:ext uri="{FF2B5EF4-FFF2-40B4-BE49-F238E27FC236}">
                  <a16:creationId xmlns:a16="http://schemas.microsoft.com/office/drawing/2014/main" id="{9EBEF917-4B2C-454C-9C13-B32095A9969F}"/>
                </a:ext>
              </a:extLst>
            </p:cNvPr>
            <p:cNvCxnSpPr/>
            <p:nvPr/>
          </p:nvCxnSpPr>
          <p:spPr>
            <a:xfrm>
              <a:off x="1106108" y="1021332"/>
              <a:ext cx="240865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07" name="直線コネクタ 406">
              <a:extLst>
                <a:ext uri="{FF2B5EF4-FFF2-40B4-BE49-F238E27FC236}">
                  <a16:creationId xmlns:a16="http://schemas.microsoft.com/office/drawing/2014/main" id="{48E21A83-C6DC-4592-8C47-7E46F22F4385}"/>
                </a:ext>
              </a:extLst>
            </p:cNvPr>
            <p:cNvCxnSpPr/>
            <p:nvPr/>
          </p:nvCxnSpPr>
          <p:spPr>
            <a:xfrm>
              <a:off x="1106132" y="1068452"/>
              <a:ext cx="240865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08" name="正方形/長方形 407">
              <a:extLst>
                <a:ext uri="{FF2B5EF4-FFF2-40B4-BE49-F238E27FC236}">
                  <a16:creationId xmlns:a16="http://schemas.microsoft.com/office/drawing/2014/main" id="{5B4B95C1-75A3-4303-9347-C27F1E35A380}"/>
                </a:ext>
              </a:extLst>
            </p:cNvPr>
            <p:cNvSpPr/>
            <p:nvPr/>
          </p:nvSpPr>
          <p:spPr>
            <a:xfrm>
              <a:off x="116026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9" name="正方形/長方形 408">
              <a:extLst>
                <a:ext uri="{FF2B5EF4-FFF2-40B4-BE49-F238E27FC236}">
                  <a16:creationId xmlns:a16="http://schemas.microsoft.com/office/drawing/2014/main" id="{29440FA3-0DA5-4FAB-AFB9-9E62E1D44672}"/>
                </a:ext>
              </a:extLst>
            </p:cNvPr>
            <p:cNvSpPr/>
            <p:nvPr/>
          </p:nvSpPr>
          <p:spPr>
            <a:xfrm>
              <a:off x="134892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0" name="正方形/長方形 409">
              <a:extLst>
                <a:ext uri="{FF2B5EF4-FFF2-40B4-BE49-F238E27FC236}">
                  <a16:creationId xmlns:a16="http://schemas.microsoft.com/office/drawing/2014/main" id="{2086BC28-DE50-4A4B-A7D9-CF01C03A5256}"/>
                </a:ext>
              </a:extLst>
            </p:cNvPr>
            <p:cNvSpPr/>
            <p:nvPr/>
          </p:nvSpPr>
          <p:spPr>
            <a:xfrm>
              <a:off x="153758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1" name="正方形/長方形 410">
              <a:extLst>
                <a:ext uri="{FF2B5EF4-FFF2-40B4-BE49-F238E27FC236}">
                  <a16:creationId xmlns:a16="http://schemas.microsoft.com/office/drawing/2014/main" id="{16E99123-EDB1-4AEE-9E9A-A73771737429}"/>
                </a:ext>
              </a:extLst>
            </p:cNvPr>
            <p:cNvSpPr/>
            <p:nvPr/>
          </p:nvSpPr>
          <p:spPr>
            <a:xfrm>
              <a:off x="172021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2" name="正方形/長方形 411">
              <a:extLst>
                <a:ext uri="{FF2B5EF4-FFF2-40B4-BE49-F238E27FC236}">
                  <a16:creationId xmlns:a16="http://schemas.microsoft.com/office/drawing/2014/main" id="{E37347AD-836D-453E-A268-4C989C403EA1}"/>
                </a:ext>
              </a:extLst>
            </p:cNvPr>
            <p:cNvSpPr/>
            <p:nvPr/>
          </p:nvSpPr>
          <p:spPr>
            <a:xfrm>
              <a:off x="19078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3" name="正方形/長方形 412">
              <a:extLst>
                <a:ext uri="{FF2B5EF4-FFF2-40B4-BE49-F238E27FC236}">
                  <a16:creationId xmlns:a16="http://schemas.microsoft.com/office/drawing/2014/main" id="{98627525-9F20-418F-A0A1-B5AF63F11536}"/>
                </a:ext>
              </a:extLst>
            </p:cNvPr>
            <p:cNvSpPr/>
            <p:nvPr/>
          </p:nvSpPr>
          <p:spPr>
            <a:xfrm>
              <a:off x="209557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4" name="正方形/長方形 413">
              <a:extLst>
                <a:ext uri="{FF2B5EF4-FFF2-40B4-BE49-F238E27FC236}">
                  <a16:creationId xmlns:a16="http://schemas.microsoft.com/office/drawing/2014/main" id="{F445D6DC-65CB-4062-9F79-3001BECCB331}"/>
                </a:ext>
              </a:extLst>
            </p:cNvPr>
            <p:cNvSpPr/>
            <p:nvPr/>
          </p:nvSpPr>
          <p:spPr>
            <a:xfrm>
              <a:off x="2283251"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5" name="正方形/長方形 414">
              <a:extLst>
                <a:ext uri="{FF2B5EF4-FFF2-40B4-BE49-F238E27FC236}">
                  <a16:creationId xmlns:a16="http://schemas.microsoft.com/office/drawing/2014/main" id="{0AFFDE7C-E51B-458B-9C19-4E12A5289355}"/>
                </a:ext>
              </a:extLst>
            </p:cNvPr>
            <p:cNvSpPr/>
            <p:nvPr/>
          </p:nvSpPr>
          <p:spPr>
            <a:xfrm>
              <a:off x="2466065"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6" name="正方形/長方形 415">
              <a:extLst>
                <a:ext uri="{FF2B5EF4-FFF2-40B4-BE49-F238E27FC236}">
                  <a16:creationId xmlns:a16="http://schemas.microsoft.com/office/drawing/2014/main" id="{737C940F-8DD5-4665-B963-F7D347747549}"/>
                </a:ext>
              </a:extLst>
            </p:cNvPr>
            <p:cNvSpPr/>
            <p:nvPr/>
          </p:nvSpPr>
          <p:spPr>
            <a:xfrm>
              <a:off x="2648879"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7" name="正方形/長方形 416">
              <a:extLst>
                <a:ext uri="{FF2B5EF4-FFF2-40B4-BE49-F238E27FC236}">
                  <a16:creationId xmlns:a16="http://schemas.microsoft.com/office/drawing/2014/main" id="{85F6B401-0F13-4A79-A054-31C7532D5F34}"/>
                </a:ext>
              </a:extLst>
            </p:cNvPr>
            <p:cNvSpPr/>
            <p:nvPr/>
          </p:nvSpPr>
          <p:spPr>
            <a:xfrm>
              <a:off x="28316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8" name="正方形/長方形 417">
              <a:extLst>
                <a:ext uri="{FF2B5EF4-FFF2-40B4-BE49-F238E27FC236}">
                  <a16:creationId xmlns:a16="http://schemas.microsoft.com/office/drawing/2014/main" id="{7EF96146-C17E-404B-B0C0-A545DDC2E505}"/>
                </a:ext>
              </a:extLst>
            </p:cNvPr>
            <p:cNvSpPr/>
            <p:nvPr/>
          </p:nvSpPr>
          <p:spPr>
            <a:xfrm>
              <a:off x="3001393" y="1024596"/>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9" name="正方形/長方形 418">
              <a:extLst>
                <a:ext uri="{FF2B5EF4-FFF2-40B4-BE49-F238E27FC236}">
                  <a16:creationId xmlns:a16="http://schemas.microsoft.com/office/drawing/2014/main" id="{2AA25D94-C82E-4EC9-82BE-2975D3295B69}"/>
                </a:ext>
              </a:extLst>
            </p:cNvPr>
            <p:cNvSpPr/>
            <p:nvPr/>
          </p:nvSpPr>
          <p:spPr>
            <a:xfrm>
              <a:off x="3173915" y="1023265"/>
              <a:ext cx="90000" cy="46799"/>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0" name="正方形/長方形 419">
              <a:extLst>
                <a:ext uri="{FF2B5EF4-FFF2-40B4-BE49-F238E27FC236}">
                  <a16:creationId xmlns:a16="http://schemas.microsoft.com/office/drawing/2014/main" id="{4D795BC5-7281-43B1-BC09-2FF7D6F62F3B}"/>
                </a:ext>
              </a:extLst>
            </p:cNvPr>
            <p:cNvSpPr/>
            <p:nvPr/>
          </p:nvSpPr>
          <p:spPr>
            <a:xfrm>
              <a:off x="3353854" y="1019039"/>
              <a:ext cx="90000" cy="46801"/>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21" name="楕円 420">
            <a:extLst>
              <a:ext uri="{FF2B5EF4-FFF2-40B4-BE49-F238E27FC236}">
                <a16:creationId xmlns:a16="http://schemas.microsoft.com/office/drawing/2014/main" id="{C93DA176-E3B4-44AB-A6FF-02E334EC62B5}"/>
              </a:ext>
            </a:extLst>
          </p:cNvPr>
          <p:cNvSpPr/>
          <p:nvPr/>
        </p:nvSpPr>
        <p:spPr>
          <a:xfrm rot="20640000">
            <a:off x="5875898" y="2045508"/>
            <a:ext cx="108000" cy="10800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2" name="グループ化 421">
            <a:extLst>
              <a:ext uri="{FF2B5EF4-FFF2-40B4-BE49-F238E27FC236}">
                <a16:creationId xmlns:a16="http://schemas.microsoft.com/office/drawing/2014/main" id="{E34787D3-A900-4D9F-9620-A417E6CC14D0}"/>
              </a:ext>
            </a:extLst>
          </p:cNvPr>
          <p:cNvGrpSpPr/>
          <p:nvPr/>
        </p:nvGrpSpPr>
        <p:grpSpPr>
          <a:xfrm rot="20820000">
            <a:off x="6988119" y="2588405"/>
            <a:ext cx="540013" cy="23955"/>
            <a:chOff x="1106126" y="1021375"/>
            <a:chExt cx="935335" cy="47138"/>
          </a:xfrm>
          <a:effectLst>
            <a:glow rad="50800">
              <a:schemeClr val="bg1">
                <a:alpha val="80000"/>
              </a:schemeClr>
            </a:glow>
          </a:effectLst>
        </p:grpSpPr>
        <p:cxnSp>
          <p:nvCxnSpPr>
            <p:cNvPr id="423" name="直線コネクタ 422">
              <a:extLst>
                <a:ext uri="{FF2B5EF4-FFF2-40B4-BE49-F238E27FC236}">
                  <a16:creationId xmlns:a16="http://schemas.microsoft.com/office/drawing/2014/main" id="{0274C852-B125-4874-ADEE-2B73E39B42E5}"/>
                </a:ext>
              </a:extLst>
            </p:cNvPr>
            <p:cNvCxnSpPr/>
            <p:nvPr/>
          </p:nvCxnSpPr>
          <p:spPr>
            <a:xfrm>
              <a:off x="1106149" y="1021375"/>
              <a:ext cx="935312"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24" name="直線コネクタ 423">
              <a:extLst>
                <a:ext uri="{FF2B5EF4-FFF2-40B4-BE49-F238E27FC236}">
                  <a16:creationId xmlns:a16="http://schemas.microsoft.com/office/drawing/2014/main" id="{07981E7A-E7D3-4733-A229-DEBB3DF5E90B}"/>
                </a:ext>
              </a:extLst>
            </p:cNvPr>
            <p:cNvCxnSpPr/>
            <p:nvPr/>
          </p:nvCxnSpPr>
          <p:spPr>
            <a:xfrm>
              <a:off x="1106126" y="1068513"/>
              <a:ext cx="935312"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25" name="正方形/長方形 424">
              <a:extLst>
                <a:ext uri="{FF2B5EF4-FFF2-40B4-BE49-F238E27FC236}">
                  <a16:creationId xmlns:a16="http://schemas.microsoft.com/office/drawing/2014/main" id="{4A540061-0D84-4234-87CC-BE5D0F2E159D}"/>
                </a:ext>
              </a:extLst>
            </p:cNvPr>
            <p:cNvSpPr/>
            <p:nvPr/>
          </p:nvSpPr>
          <p:spPr>
            <a:xfrm>
              <a:off x="116026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6" name="正方形/長方形 425">
              <a:extLst>
                <a:ext uri="{FF2B5EF4-FFF2-40B4-BE49-F238E27FC236}">
                  <a16:creationId xmlns:a16="http://schemas.microsoft.com/office/drawing/2014/main" id="{46E5B4CE-F2E9-4084-870F-8F905DB99E40}"/>
                </a:ext>
              </a:extLst>
            </p:cNvPr>
            <p:cNvSpPr/>
            <p:nvPr/>
          </p:nvSpPr>
          <p:spPr>
            <a:xfrm>
              <a:off x="134892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7" name="正方形/長方形 426">
              <a:extLst>
                <a:ext uri="{FF2B5EF4-FFF2-40B4-BE49-F238E27FC236}">
                  <a16:creationId xmlns:a16="http://schemas.microsoft.com/office/drawing/2014/main" id="{3C8B0C76-5396-42EC-B69D-69B4DA8A6237}"/>
                </a:ext>
              </a:extLst>
            </p:cNvPr>
            <p:cNvSpPr/>
            <p:nvPr/>
          </p:nvSpPr>
          <p:spPr>
            <a:xfrm>
              <a:off x="153758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8" name="正方形/長方形 427">
              <a:extLst>
                <a:ext uri="{FF2B5EF4-FFF2-40B4-BE49-F238E27FC236}">
                  <a16:creationId xmlns:a16="http://schemas.microsoft.com/office/drawing/2014/main" id="{C44573E1-CBC1-434F-8713-6E45FB0B6CF9}"/>
                </a:ext>
              </a:extLst>
            </p:cNvPr>
            <p:cNvSpPr/>
            <p:nvPr/>
          </p:nvSpPr>
          <p:spPr>
            <a:xfrm>
              <a:off x="172021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9" name="正方形/長方形 428">
              <a:extLst>
                <a:ext uri="{FF2B5EF4-FFF2-40B4-BE49-F238E27FC236}">
                  <a16:creationId xmlns:a16="http://schemas.microsoft.com/office/drawing/2014/main" id="{5BA21BAA-EC3C-4D96-ADD1-57F65ADD9409}"/>
                </a:ext>
              </a:extLst>
            </p:cNvPr>
            <p:cNvSpPr/>
            <p:nvPr/>
          </p:nvSpPr>
          <p:spPr>
            <a:xfrm>
              <a:off x="19078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30" name="楕円 429">
            <a:extLst>
              <a:ext uri="{FF2B5EF4-FFF2-40B4-BE49-F238E27FC236}">
                <a16:creationId xmlns:a16="http://schemas.microsoft.com/office/drawing/2014/main" id="{42ACB98B-C238-4579-BDFB-D4691205C494}"/>
              </a:ext>
            </a:extLst>
          </p:cNvPr>
          <p:cNvSpPr/>
          <p:nvPr/>
        </p:nvSpPr>
        <p:spPr>
          <a:xfrm rot="20640000">
            <a:off x="7460743" y="2473893"/>
            <a:ext cx="108000" cy="10800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1" name="楕円 430">
            <a:extLst>
              <a:ext uri="{FF2B5EF4-FFF2-40B4-BE49-F238E27FC236}">
                <a16:creationId xmlns:a16="http://schemas.microsoft.com/office/drawing/2014/main" id="{3FAC1FAB-5E1A-4237-A48F-13083C7CFC59}"/>
              </a:ext>
            </a:extLst>
          </p:cNvPr>
          <p:cNvSpPr/>
          <p:nvPr/>
        </p:nvSpPr>
        <p:spPr>
          <a:xfrm rot="20640000">
            <a:off x="6925512" y="2612006"/>
            <a:ext cx="108000" cy="10800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2" name="直線コネクタ 431">
            <a:extLst>
              <a:ext uri="{FF2B5EF4-FFF2-40B4-BE49-F238E27FC236}">
                <a16:creationId xmlns:a16="http://schemas.microsoft.com/office/drawing/2014/main" id="{E2226E25-48A3-4A49-BF3F-5445AC17D558}"/>
              </a:ext>
            </a:extLst>
          </p:cNvPr>
          <p:cNvCxnSpPr>
            <a:cxnSpLocks/>
          </p:cNvCxnSpPr>
          <p:nvPr/>
        </p:nvCxnSpPr>
        <p:spPr>
          <a:xfrm flipH="1" flipV="1">
            <a:off x="5419932" y="1317127"/>
            <a:ext cx="178716" cy="1197959"/>
          </a:xfrm>
          <a:prstGeom prst="line">
            <a:avLst/>
          </a:prstGeom>
          <a:ln w="22225" cap="rnd">
            <a:solidFill>
              <a:srgbClr val="FF9933"/>
            </a:solidFill>
          </a:ln>
        </p:spPr>
        <p:style>
          <a:lnRef idx="1">
            <a:schemeClr val="accent1"/>
          </a:lnRef>
          <a:fillRef idx="0">
            <a:schemeClr val="accent1"/>
          </a:fillRef>
          <a:effectRef idx="0">
            <a:schemeClr val="accent1"/>
          </a:effectRef>
          <a:fontRef idx="minor">
            <a:schemeClr val="tx1"/>
          </a:fontRef>
        </p:style>
      </p:cxnSp>
      <p:sp>
        <p:nvSpPr>
          <p:cNvPr id="433" name="楕円 432">
            <a:extLst>
              <a:ext uri="{FF2B5EF4-FFF2-40B4-BE49-F238E27FC236}">
                <a16:creationId xmlns:a16="http://schemas.microsoft.com/office/drawing/2014/main" id="{3339C685-3F5F-4A14-9E10-9D71EBB49AF9}"/>
              </a:ext>
            </a:extLst>
          </p:cNvPr>
          <p:cNvSpPr/>
          <p:nvPr/>
        </p:nvSpPr>
        <p:spPr>
          <a:xfrm rot="20640000">
            <a:off x="5562209" y="2473788"/>
            <a:ext cx="72000" cy="72000"/>
          </a:xfrm>
          <a:prstGeom prst="ellipse">
            <a:avLst/>
          </a:prstGeom>
          <a:solidFill>
            <a:schemeClr val="bg1"/>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4" name="楕円 433">
            <a:extLst>
              <a:ext uri="{FF2B5EF4-FFF2-40B4-BE49-F238E27FC236}">
                <a16:creationId xmlns:a16="http://schemas.microsoft.com/office/drawing/2014/main" id="{6B4C68E5-1A18-42D2-9CE8-D5A849E9DA43}"/>
              </a:ext>
            </a:extLst>
          </p:cNvPr>
          <p:cNvSpPr/>
          <p:nvPr/>
        </p:nvSpPr>
        <p:spPr>
          <a:xfrm rot="20640000">
            <a:off x="5383392" y="1266725"/>
            <a:ext cx="72000" cy="72000"/>
          </a:xfrm>
          <a:prstGeom prst="ellipse">
            <a:avLst/>
          </a:prstGeom>
          <a:solidFill>
            <a:schemeClr val="bg1"/>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5" name="テキスト ボックス 434">
            <a:extLst>
              <a:ext uri="{FF2B5EF4-FFF2-40B4-BE49-F238E27FC236}">
                <a16:creationId xmlns:a16="http://schemas.microsoft.com/office/drawing/2014/main" id="{C59CD46E-88ED-4FFC-BF56-AD7B07FBE29F}"/>
              </a:ext>
            </a:extLst>
          </p:cNvPr>
          <p:cNvSpPr txBox="1"/>
          <p:nvPr/>
        </p:nvSpPr>
        <p:spPr>
          <a:xfrm rot="21600000">
            <a:off x="5541705" y="2360405"/>
            <a:ext cx="335670" cy="92333"/>
          </a:xfrm>
          <a:prstGeom prst="rect">
            <a:avLst/>
          </a:prstGeom>
          <a:noFill/>
        </p:spPr>
        <p:txBody>
          <a:bodyPr wrap="square" lIns="0" tIns="0" rIns="0" bIns="0" rtlCol="0">
            <a:spAutoFit/>
          </a:bodyPr>
          <a:lstStyle/>
          <a:p>
            <a:pPr algn="ctr"/>
            <a:r>
              <a:rPr kumimoji="1" lang="ja-JP" altLang="en-US" sz="600" dirty="0">
                <a:effectLst>
                  <a:glow rad="76200">
                    <a:schemeClr val="bg1"/>
                  </a:glow>
                </a:effectLst>
                <a:latin typeface="BIZ UDPゴシック" panose="020B0400000000000000" pitchFamily="50" charset="-128"/>
                <a:ea typeface="BIZ UDPゴシック" panose="020B0400000000000000" pitchFamily="50" charset="-128"/>
              </a:rPr>
              <a:t>坂出</a:t>
            </a:r>
            <a:r>
              <a:rPr kumimoji="1" lang="en-US" altLang="ja-JP" sz="600" dirty="0">
                <a:effectLst>
                  <a:glow rad="76200">
                    <a:schemeClr val="bg1"/>
                  </a:glow>
                </a:effectLst>
                <a:latin typeface="BIZ UDPゴシック" panose="020B0400000000000000" pitchFamily="50" charset="-128"/>
                <a:ea typeface="BIZ UDPゴシック" panose="020B0400000000000000" pitchFamily="50" charset="-128"/>
              </a:rPr>
              <a:t>JCT</a:t>
            </a:r>
            <a:endParaRPr kumimoji="1" lang="ja-JP" altLang="en-US" sz="600" dirty="0">
              <a:effectLst>
                <a:glow rad="76200">
                  <a:schemeClr val="bg1"/>
                </a:glow>
              </a:effectLst>
              <a:latin typeface="BIZ UDPゴシック" panose="020B0400000000000000" pitchFamily="50" charset="-128"/>
              <a:ea typeface="BIZ UDPゴシック" panose="020B0400000000000000" pitchFamily="50" charset="-128"/>
            </a:endParaRPr>
          </a:p>
        </p:txBody>
      </p:sp>
      <p:sp>
        <p:nvSpPr>
          <p:cNvPr id="436" name="テキスト ボックス 435">
            <a:extLst>
              <a:ext uri="{FF2B5EF4-FFF2-40B4-BE49-F238E27FC236}">
                <a16:creationId xmlns:a16="http://schemas.microsoft.com/office/drawing/2014/main" id="{38878274-8F4C-4142-97F7-790F4CED8011}"/>
              </a:ext>
            </a:extLst>
          </p:cNvPr>
          <p:cNvSpPr txBox="1"/>
          <p:nvPr/>
        </p:nvSpPr>
        <p:spPr>
          <a:xfrm rot="21600000">
            <a:off x="5486844" y="1250865"/>
            <a:ext cx="285115" cy="92333"/>
          </a:xfrm>
          <a:prstGeom prst="rect">
            <a:avLst/>
          </a:prstGeom>
          <a:noFill/>
        </p:spPr>
        <p:txBody>
          <a:bodyPr wrap="square" lIns="0" tIns="0" rIns="0" bIns="0" rtlCol="0">
            <a:spAutoFit/>
          </a:bodyPr>
          <a:lstStyle/>
          <a:p>
            <a:pPr algn="ctr"/>
            <a:r>
              <a:rPr kumimoji="1" lang="ja-JP" altLang="en-US" sz="600" dirty="0">
                <a:effectLst>
                  <a:glow rad="76200">
                    <a:schemeClr val="bg1"/>
                  </a:glow>
                </a:effectLst>
                <a:latin typeface="BIZ UDPゴシック" panose="020B0400000000000000" pitchFamily="50" charset="-128"/>
                <a:ea typeface="BIZ UDPゴシック" panose="020B0400000000000000" pitchFamily="50" charset="-128"/>
              </a:rPr>
              <a:t>児島</a:t>
            </a:r>
            <a:r>
              <a:rPr kumimoji="1" lang="en-US" altLang="ja-JP" sz="600" dirty="0">
                <a:effectLst>
                  <a:glow rad="76200">
                    <a:schemeClr val="bg1"/>
                  </a:glow>
                </a:effectLst>
                <a:latin typeface="BIZ UDPゴシック" panose="020B0400000000000000" pitchFamily="50" charset="-128"/>
                <a:ea typeface="BIZ UDPゴシック" panose="020B0400000000000000" pitchFamily="50" charset="-128"/>
              </a:rPr>
              <a:t>IC</a:t>
            </a:r>
            <a:endParaRPr kumimoji="1" lang="ja-JP" altLang="en-US" sz="600" dirty="0">
              <a:effectLst>
                <a:glow rad="76200">
                  <a:schemeClr val="bg1"/>
                </a:glow>
              </a:effectLst>
              <a:latin typeface="BIZ UDPゴシック" panose="020B0400000000000000" pitchFamily="50" charset="-128"/>
              <a:ea typeface="BIZ UDPゴシック" panose="020B0400000000000000" pitchFamily="50" charset="-128"/>
            </a:endParaRPr>
          </a:p>
        </p:txBody>
      </p:sp>
      <p:sp>
        <p:nvSpPr>
          <p:cNvPr id="437" name="テキスト ボックス 436">
            <a:extLst>
              <a:ext uri="{FF2B5EF4-FFF2-40B4-BE49-F238E27FC236}">
                <a16:creationId xmlns:a16="http://schemas.microsoft.com/office/drawing/2014/main" id="{065C3F7C-9BD3-408E-822B-E25F8CAFEEEF}"/>
              </a:ext>
            </a:extLst>
          </p:cNvPr>
          <p:cNvSpPr txBox="1"/>
          <p:nvPr/>
        </p:nvSpPr>
        <p:spPr>
          <a:xfrm rot="21600000">
            <a:off x="2852584" y="3573717"/>
            <a:ext cx="249415" cy="123111"/>
          </a:xfrm>
          <a:prstGeom prst="rect">
            <a:avLst/>
          </a:prstGeom>
          <a:noFill/>
        </p:spPr>
        <p:txBody>
          <a:bodyPr wrap="square" lIns="0" tIns="0" rIns="0" bIns="0" rtlCol="0">
            <a:spAutoFit/>
          </a:bodyPr>
          <a:lstStyle/>
          <a:p>
            <a:pPr algn="ctr"/>
            <a:r>
              <a:rPr kumimoji="1" lang="ja-JP" altLang="en-US" sz="800" dirty="0">
                <a:effectLst>
                  <a:glow rad="76200">
                    <a:schemeClr val="bg1"/>
                  </a:glow>
                </a:effectLst>
                <a:latin typeface="BIZ UDPゴシック" panose="020B0400000000000000" pitchFamily="50" charset="-128"/>
                <a:ea typeface="BIZ UDPゴシック" panose="020B0400000000000000" pitchFamily="50" charset="-128"/>
              </a:rPr>
              <a:t>松山</a:t>
            </a:r>
          </a:p>
        </p:txBody>
      </p:sp>
      <p:sp>
        <p:nvSpPr>
          <p:cNvPr id="438" name="テキスト ボックス 437">
            <a:extLst>
              <a:ext uri="{FF2B5EF4-FFF2-40B4-BE49-F238E27FC236}">
                <a16:creationId xmlns:a16="http://schemas.microsoft.com/office/drawing/2014/main" id="{696EB501-CEEE-445E-B31C-C525175E5AE8}"/>
              </a:ext>
            </a:extLst>
          </p:cNvPr>
          <p:cNvSpPr txBox="1"/>
          <p:nvPr/>
        </p:nvSpPr>
        <p:spPr>
          <a:xfrm rot="21600000">
            <a:off x="3252367" y="2831606"/>
            <a:ext cx="249415" cy="123111"/>
          </a:xfrm>
          <a:prstGeom prst="rect">
            <a:avLst/>
          </a:prstGeom>
          <a:noFill/>
        </p:spPr>
        <p:txBody>
          <a:bodyPr wrap="square" lIns="0" tIns="0" rIns="0" bIns="0" rtlCol="0">
            <a:spAutoFit/>
          </a:bodyPr>
          <a:lstStyle/>
          <a:p>
            <a:pPr algn="ctr"/>
            <a:r>
              <a:rPr kumimoji="1" lang="ja-JP" altLang="en-US" sz="800" dirty="0">
                <a:effectLst>
                  <a:glow rad="76200">
                    <a:schemeClr val="bg1"/>
                  </a:glow>
                </a:effectLst>
                <a:latin typeface="BIZ UDPゴシック" panose="020B0400000000000000" pitchFamily="50" charset="-128"/>
                <a:ea typeface="BIZ UDPゴシック" panose="020B0400000000000000" pitchFamily="50" charset="-128"/>
              </a:rPr>
              <a:t>今治</a:t>
            </a:r>
          </a:p>
        </p:txBody>
      </p:sp>
      <p:grpSp>
        <p:nvGrpSpPr>
          <p:cNvPr id="439" name="グループ化 438">
            <a:extLst>
              <a:ext uri="{FF2B5EF4-FFF2-40B4-BE49-F238E27FC236}">
                <a16:creationId xmlns:a16="http://schemas.microsoft.com/office/drawing/2014/main" id="{816E1A5F-8014-4F41-A441-334E6D12398A}"/>
              </a:ext>
            </a:extLst>
          </p:cNvPr>
          <p:cNvGrpSpPr/>
          <p:nvPr/>
        </p:nvGrpSpPr>
        <p:grpSpPr>
          <a:xfrm rot="24840000">
            <a:off x="3461148" y="3165644"/>
            <a:ext cx="669600" cy="23960"/>
            <a:chOff x="1080722" y="1021377"/>
            <a:chExt cx="1159782" cy="47145"/>
          </a:xfrm>
          <a:effectLst>
            <a:glow rad="38100">
              <a:schemeClr val="bg1">
                <a:alpha val="90000"/>
              </a:schemeClr>
            </a:glow>
          </a:effectLst>
        </p:grpSpPr>
        <p:cxnSp>
          <p:nvCxnSpPr>
            <p:cNvPr id="440" name="直線コネクタ 439">
              <a:extLst>
                <a:ext uri="{FF2B5EF4-FFF2-40B4-BE49-F238E27FC236}">
                  <a16:creationId xmlns:a16="http://schemas.microsoft.com/office/drawing/2014/main" id="{E7AC075C-5381-4A69-89A6-0F5E008219B9}"/>
                </a:ext>
              </a:extLst>
            </p:cNvPr>
            <p:cNvCxnSpPr/>
            <p:nvPr/>
          </p:nvCxnSpPr>
          <p:spPr>
            <a:xfrm>
              <a:off x="1080722" y="1021377"/>
              <a:ext cx="113484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41" name="直線コネクタ 440">
              <a:extLst>
                <a:ext uri="{FF2B5EF4-FFF2-40B4-BE49-F238E27FC236}">
                  <a16:creationId xmlns:a16="http://schemas.microsoft.com/office/drawing/2014/main" id="{884DD3E8-6820-4565-A946-65FE33F9BFE8}"/>
                </a:ext>
              </a:extLst>
            </p:cNvPr>
            <p:cNvCxnSpPr/>
            <p:nvPr/>
          </p:nvCxnSpPr>
          <p:spPr>
            <a:xfrm>
              <a:off x="1080722" y="1068522"/>
              <a:ext cx="1159782" cy="0"/>
            </a:xfrm>
            <a:prstGeom prst="line">
              <a:avLst/>
            </a:prstGeom>
            <a:ln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42" name="正方形/長方形 441">
              <a:extLst>
                <a:ext uri="{FF2B5EF4-FFF2-40B4-BE49-F238E27FC236}">
                  <a16:creationId xmlns:a16="http://schemas.microsoft.com/office/drawing/2014/main" id="{8F129778-3C1B-403F-BCB3-8D2511FD86B3}"/>
                </a:ext>
              </a:extLst>
            </p:cNvPr>
            <p:cNvSpPr/>
            <p:nvPr/>
          </p:nvSpPr>
          <p:spPr>
            <a:xfrm>
              <a:off x="115550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3" name="正方形/長方形 442">
              <a:extLst>
                <a:ext uri="{FF2B5EF4-FFF2-40B4-BE49-F238E27FC236}">
                  <a16:creationId xmlns:a16="http://schemas.microsoft.com/office/drawing/2014/main" id="{F6C2A408-397E-40F2-9AEF-8DE6A3852D18}"/>
                </a:ext>
              </a:extLst>
            </p:cNvPr>
            <p:cNvSpPr/>
            <p:nvPr/>
          </p:nvSpPr>
          <p:spPr>
            <a:xfrm>
              <a:off x="134416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4" name="正方形/長方形 443">
              <a:extLst>
                <a:ext uri="{FF2B5EF4-FFF2-40B4-BE49-F238E27FC236}">
                  <a16:creationId xmlns:a16="http://schemas.microsoft.com/office/drawing/2014/main" id="{FA56E0E8-7EBD-47C7-90A2-A58753E77A18}"/>
                </a:ext>
              </a:extLst>
            </p:cNvPr>
            <p:cNvSpPr/>
            <p:nvPr/>
          </p:nvSpPr>
          <p:spPr>
            <a:xfrm>
              <a:off x="153282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5" name="正方形/長方形 444">
              <a:extLst>
                <a:ext uri="{FF2B5EF4-FFF2-40B4-BE49-F238E27FC236}">
                  <a16:creationId xmlns:a16="http://schemas.microsoft.com/office/drawing/2014/main" id="{6D23B28E-67C8-4447-B009-04A8D4A8C280}"/>
                </a:ext>
              </a:extLst>
            </p:cNvPr>
            <p:cNvSpPr/>
            <p:nvPr/>
          </p:nvSpPr>
          <p:spPr>
            <a:xfrm>
              <a:off x="171545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6" name="正方形/長方形 445">
              <a:extLst>
                <a:ext uri="{FF2B5EF4-FFF2-40B4-BE49-F238E27FC236}">
                  <a16:creationId xmlns:a16="http://schemas.microsoft.com/office/drawing/2014/main" id="{6AEF3C59-4DB9-49A1-89C4-6D69FD058A26}"/>
                </a:ext>
              </a:extLst>
            </p:cNvPr>
            <p:cNvSpPr/>
            <p:nvPr/>
          </p:nvSpPr>
          <p:spPr>
            <a:xfrm>
              <a:off x="1903131"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7" name="正方形/長方形 446">
              <a:extLst>
                <a:ext uri="{FF2B5EF4-FFF2-40B4-BE49-F238E27FC236}">
                  <a16:creationId xmlns:a16="http://schemas.microsoft.com/office/drawing/2014/main" id="{AE88AA98-1B92-4FF7-8060-E580D050CA62}"/>
                </a:ext>
              </a:extLst>
            </p:cNvPr>
            <p:cNvSpPr/>
            <p:nvPr/>
          </p:nvSpPr>
          <p:spPr>
            <a:xfrm>
              <a:off x="2090810"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8" name="グループ化 447">
            <a:extLst>
              <a:ext uri="{FF2B5EF4-FFF2-40B4-BE49-F238E27FC236}">
                <a16:creationId xmlns:a16="http://schemas.microsoft.com/office/drawing/2014/main" id="{915E154F-1ACA-4508-A8EF-76BEC7CEFB7B}"/>
              </a:ext>
            </a:extLst>
          </p:cNvPr>
          <p:cNvGrpSpPr/>
          <p:nvPr/>
        </p:nvGrpSpPr>
        <p:grpSpPr>
          <a:xfrm rot="18000000">
            <a:off x="2905132" y="3330125"/>
            <a:ext cx="904129" cy="24197"/>
            <a:chOff x="1109482" y="1020554"/>
            <a:chExt cx="1566000" cy="47616"/>
          </a:xfrm>
          <a:effectLst>
            <a:glow rad="38100">
              <a:schemeClr val="bg1">
                <a:alpha val="90000"/>
              </a:schemeClr>
            </a:glow>
          </a:effectLst>
        </p:grpSpPr>
        <p:cxnSp>
          <p:nvCxnSpPr>
            <p:cNvPr id="449" name="直線コネクタ 448">
              <a:extLst>
                <a:ext uri="{FF2B5EF4-FFF2-40B4-BE49-F238E27FC236}">
                  <a16:creationId xmlns:a16="http://schemas.microsoft.com/office/drawing/2014/main" id="{3C754EDC-8F18-486E-A44B-8C06D6AD6CA1}"/>
                </a:ext>
              </a:extLst>
            </p:cNvPr>
            <p:cNvCxnSpPr/>
            <p:nvPr/>
          </p:nvCxnSpPr>
          <p:spPr>
            <a:xfrm>
              <a:off x="1109482" y="1021321"/>
              <a:ext cx="1566000" cy="0"/>
            </a:xfrm>
            <a:prstGeom prst="line">
              <a:avLst/>
            </a:prstGeom>
            <a:ln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50" name="直線コネクタ 449">
              <a:extLst>
                <a:ext uri="{FF2B5EF4-FFF2-40B4-BE49-F238E27FC236}">
                  <a16:creationId xmlns:a16="http://schemas.microsoft.com/office/drawing/2014/main" id="{FC89034F-29EF-462B-A970-C7A016A81BB8}"/>
                </a:ext>
              </a:extLst>
            </p:cNvPr>
            <p:cNvCxnSpPr/>
            <p:nvPr/>
          </p:nvCxnSpPr>
          <p:spPr>
            <a:xfrm>
              <a:off x="1126322" y="1068170"/>
              <a:ext cx="1548000" cy="0"/>
            </a:xfrm>
            <a:prstGeom prst="line">
              <a:avLst/>
            </a:prstGeom>
            <a:ln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51" name="正方形/長方形 450">
              <a:extLst>
                <a:ext uri="{FF2B5EF4-FFF2-40B4-BE49-F238E27FC236}">
                  <a16:creationId xmlns:a16="http://schemas.microsoft.com/office/drawing/2014/main" id="{8651E4E5-1B3C-4C7A-930C-978B8F004975}"/>
                </a:ext>
              </a:extLst>
            </p:cNvPr>
            <p:cNvSpPr/>
            <p:nvPr/>
          </p:nvSpPr>
          <p:spPr>
            <a:xfrm>
              <a:off x="1207399" y="1020556"/>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2" name="正方形/長方形 451">
              <a:extLst>
                <a:ext uri="{FF2B5EF4-FFF2-40B4-BE49-F238E27FC236}">
                  <a16:creationId xmlns:a16="http://schemas.microsoft.com/office/drawing/2014/main" id="{3C90CAB7-F55D-4580-AC40-584BA2D5075F}"/>
                </a:ext>
              </a:extLst>
            </p:cNvPr>
            <p:cNvSpPr/>
            <p:nvPr/>
          </p:nvSpPr>
          <p:spPr>
            <a:xfrm>
              <a:off x="1396056" y="1020557"/>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3" name="正方形/長方形 452">
              <a:extLst>
                <a:ext uri="{FF2B5EF4-FFF2-40B4-BE49-F238E27FC236}">
                  <a16:creationId xmlns:a16="http://schemas.microsoft.com/office/drawing/2014/main" id="{A76BDD75-E223-4B42-B4FD-598A6219D562}"/>
                </a:ext>
              </a:extLst>
            </p:cNvPr>
            <p:cNvSpPr/>
            <p:nvPr/>
          </p:nvSpPr>
          <p:spPr>
            <a:xfrm>
              <a:off x="1584721" y="1020556"/>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4" name="正方形/長方形 453">
              <a:extLst>
                <a:ext uri="{FF2B5EF4-FFF2-40B4-BE49-F238E27FC236}">
                  <a16:creationId xmlns:a16="http://schemas.microsoft.com/office/drawing/2014/main" id="{2A15DEE0-7CE7-4B3C-9DAF-296F16A9D0F1}"/>
                </a:ext>
              </a:extLst>
            </p:cNvPr>
            <p:cNvSpPr/>
            <p:nvPr/>
          </p:nvSpPr>
          <p:spPr>
            <a:xfrm>
              <a:off x="1767349" y="1020555"/>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5" name="正方形/長方形 454">
              <a:extLst>
                <a:ext uri="{FF2B5EF4-FFF2-40B4-BE49-F238E27FC236}">
                  <a16:creationId xmlns:a16="http://schemas.microsoft.com/office/drawing/2014/main" id="{73CCE59F-4992-4B4F-B016-F245EEAC7CA0}"/>
                </a:ext>
              </a:extLst>
            </p:cNvPr>
            <p:cNvSpPr/>
            <p:nvPr/>
          </p:nvSpPr>
          <p:spPr>
            <a:xfrm>
              <a:off x="1955033" y="102055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6" name="正方形/長方形 455">
              <a:extLst>
                <a:ext uri="{FF2B5EF4-FFF2-40B4-BE49-F238E27FC236}">
                  <a16:creationId xmlns:a16="http://schemas.microsoft.com/office/drawing/2014/main" id="{C16B7231-6C5D-4C12-AD51-6D35FD709E5E}"/>
                </a:ext>
              </a:extLst>
            </p:cNvPr>
            <p:cNvSpPr/>
            <p:nvPr/>
          </p:nvSpPr>
          <p:spPr>
            <a:xfrm>
              <a:off x="2142710" y="1020554"/>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7" name="正方形/長方形 456">
              <a:extLst>
                <a:ext uri="{FF2B5EF4-FFF2-40B4-BE49-F238E27FC236}">
                  <a16:creationId xmlns:a16="http://schemas.microsoft.com/office/drawing/2014/main" id="{4A4B05CA-D340-41D4-9F24-B296BD9013AB}"/>
                </a:ext>
              </a:extLst>
            </p:cNvPr>
            <p:cNvSpPr/>
            <p:nvPr/>
          </p:nvSpPr>
          <p:spPr>
            <a:xfrm>
              <a:off x="2330387" y="1020554"/>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8" name="正方形/長方形 457">
              <a:extLst>
                <a:ext uri="{FF2B5EF4-FFF2-40B4-BE49-F238E27FC236}">
                  <a16:creationId xmlns:a16="http://schemas.microsoft.com/office/drawing/2014/main" id="{B6679D98-8BA5-4816-927E-8B3DACD8FBA4}"/>
                </a:ext>
              </a:extLst>
            </p:cNvPr>
            <p:cNvSpPr/>
            <p:nvPr/>
          </p:nvSpPr>
          <p:spPr>
            <a:xfrm>
              <a:off x="2513203" y="102055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59" name="楕円 458">
            <a:extLst>
              <a:ext uri="{FF2B5EF4-FFF2-40B4-BE49-F238E27FC236}">
                <a16:creationId xmlns:a16="http://schemas.microsoft.com/office/drawing/2014/main" id="{8929CE70-18C7-4F3D-BE31-E520D3BE888D}"/>
              </a:ext>
            </a:extLst>
          </p:cNvPr>
          <p:cNvSpPr/>
          <p:nvPr/>
        </p:nvSpPr>
        <p:spPr>
          <a:xfrm rot="20640000">
            <a:off x="3543722" y="2867958"/>
            <a:ext cx="108000" cy="10800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60" name="グループ化 459">
            <a:extLst>
              <a:ext uri="{FF2B5EF4-FFF2-40B4-BE49-F238E27FC236}">
                <a16:creationId xmlns:a16="http://schemas.microsoft.com/office/drawing/2014/main" id="{CAFD4C87-7CBC-4979-A1FC-7A3D832C2AA5}"/>
              </a:ext>
            </a:extLst>
          </p:cNvPr>
          <p:cNvGrpSpPr/>
          <p:nvPr/>
        </p:nvGrpSpPr>
        <p:grpSpPr>
          <a:xfrm>
            <a:off x="2723849" y="5235675"/>
            <a:ext cx="1116010" cy="28908"/>
            <a:chOff x="1106114" y="1021329"/>
            <a:chExt cx="2196147" cy="50067"/>
          </a:xfrm>
          <a:effectLst>
            <a:glow rad="38100">
              <a:schemeClr val="bg1">
                <a:alpha val="90000"/>
              </a:schemeClr>
            </a:glow>
          </a:effectLst>
        </p:grpSpPr>
        <p:cxnSp>
          <p:nvCxnSpPr>
            <p:cNvPr id="461" name="直線コネクタ 460">
              <a:extLst>
                <a:ext uri="{FF2B5EF4-FFF2-40B4-BE49-F238E27FC236}">
                  <a16:creationId xmlns:a16="http://schemas.microsoft.com/office/drawing/2014/main" id="{770E823D-6A6F-40AF-BF21-66A1CECE9B39}"/>
                </a:ext>
              </a:extLst>
            </p:cNvPr>
            <p:cNvCxnSpPr/>
            <p:nvPr/>
          </p:nvCxnSpPr>
          <p:spPr>
            <a:xfrm>
              <a:off x="1106114" y="1021329"/>
              <a:ext cx="2196127"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62" name="直線コネクタ 461">
              <a:extLst>
                <a:ext uri="{FF2B5EF4-FFF2-40B4-BE49-F238E27FC236}">
                  <a16:creationId xmlns:a16="http://schemas.microsoft.com/office/drawing/2014/main" id="{D76486A2-07A4-42AC-B783-832476A6E13C}"/>
                </a:ext>
              </a:extLst>
            </p:cNvPr>
            <p:cNvCxnSpPr/>
            <p:nvPr/>
          </p:nvCxnSpPr>
          <p:spPr>
            <a:xfrm>
              <a:off x="1106134" y="1068453"/>
              <a:ext cx="2196127"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63" name="正方形/長方形 462">
              <a:extLst>
                <a:ext uri="{FF2B5EF4-FFF2-40B4-BE49-F238E27FC236}">
                  <a16:creationId xmlns:a16="http://schemas.microsoft.com/office/drawing/2014/main" id="{88B92D26-FF7C-4C60-BD63-B0D48842EC30}"/>
                </a:ext>
              </a:extLst>
            </p:cNvPr>
            <p:cNvSpPr/>
            <p:nvPr/>
          </p:nvSpPr>
          <p:spPr>
            <a:xfrm>
              <a:off x="116026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4" name="正方形/長方形 463">
              <a:extLst>
                <a:ext uri="{FF2B5EF4-FFF2-40B4-BE49-F238E27FC236}">
                  <a16:creationId xmlns:a16="http://schemas.microsoft.com/office/drawing/2014/main" id="{C6AC32B7-6A9B-4CBD-A7F3-F783139BCEFD}"/>
                </a:ext>
              </a:extLst>
            </p:cNvPr>
            <p:cNvSpPr/>
            <p:nvPr/>
          </p:nvSpPr>
          <p:spPr>
            <a:xfrm>
              <a:off x="134892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5" name="正方形/長方形 464">
              <a:extLst>
                <a:ext uri="{FF2B5EF4-FFF2-40B4-BE49-F238E27FC236}">
                  <a16:creationId xmlns:a16="http://schemas.microsoft.com/office/drawing/2014/main" id="{DFE92EEE-B343-401E-ABD8-8A76B717DA06}"/>
                </a:ext>
              </a:extLst>
            </p:cNvPr>
            <p:cNvSpPr/>
            <p:nvPr/>
          </p:nvSpPr>
          <p:spPr>
            <a:xfrm>
              <a:off x="153758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6" name="正方形/長方形 465">
              <a:extLst>
                <a:ext uri="{FF2B5EF4-FFF2-40B4-BE49-F238E27FC236}">
                  <a16:creationId xmlns:a16="http://schemas.microsoft.com/office/drawing/2014/main" id="{2CF4997E-F2F7-4E77-B66B-82867A3789F7}"/>
                </a:ext>
              </a:extLst>
            </p:cNvPr>
            <p:cNvSpPr/>
            <p:nvPr/>
          </p:nvSpPr>
          <p:spPr>
            <a:xfrm>
              <a:off x="172021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7" name="正方形/長方形 466">
              <a:extLst>
                <a:ext uri="{FF2B5EF4-FFF2-40B4-BE49-F238E27FC236}">
                  <a16:creationId xmlns:a16="http://schemas.microsoft.com/office/drawing/2014/main" id="{130520DB-2EE9-4430-8009-E72BFD4B305C}"/>
                </a:ext>
              </a:extLst>
            </p:cNvPr>
            <p:cNvSpPr/>
            <p:nvPr/>
          </p:nvSpPr>
          <p:spPr>
            <a:xfrm>
              <a:off x="19078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8" name="正方形/長方形 467">
              <a:extLst>
                <a:ext uri="{FF2B5EF4-FFF2-40B4-BE49-F238E27FC236}">
                  <a16:creationId xmlns:a16="http://schemas.microsoft.com/office/drawing/2014/main" id="{9C5C5594-D28A-40FF-A742-8E861F65C8C9}"/>
                </a:ext>
              </a:extLst>
            </p:cNvPr>
            <p:cNvSpPr/>
            <p:nvPr/>
          </p:nvSpPr>
          <p:spPr>
            <a:xfrm>
              <a:off x="209557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9" name="正方形/長方形 468">
              <a:extLst>
                <a:ext uri="{FF2B5EF4-FFF2-40B4-BE49-F238E27FC236}">
                  <a16:creationId xmlns:a16="http://schemas.microsoft.com/office/drawing/2014/main" id="{3297E72B-DF64-4E4C-8A9D-449E7535CCF3}"/>
                </a:ext>
              </a:extLst>
            </p:cNvPr>
            <p:cNvSpPr/>
            <p:nvPr/>
          </p:nvSpPr>
          <p:spPr>
            <a:xfrm>
              <a:off x="2283251"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0" name="正方形/長方形 469">
              <a:extLst>
                <a:ext uri="{FF2B5EF4-FFF2-40B4-BE49-F238E27FC236}">
                  <a16:creationId xmlns:a16="http://schemas.microsoft.com/office/drawing/2014/main" id="{184EAC4C-5B33-4BA0-832D-2BCDCB582A06}"/>
                </a:ext>
              </a:extLst>
            </p:cNvPr>
            <p:cNvSpPr/>
            <p:nvPr/>
          </p:nvSpPr>
          <p:spPr>
            <a:xfrm>
              <a:off x="2466065"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1" name="正方形/長方形 470">
              <a:extLst>
                <a:ext uri="{FF2B5EF4-FFF2-40B4-BE49-F238E27FC236}">
                  <a16:creationId xmlns:a16="http://schemas.microsoft.com/office/drawing/2014/main" id="{08CB044D-948E-4054-9987-D943560A2749}"/>
                </a:ext>
              </a:extLst>
            </p:cNvPr>
            <p:cNvSpPr/>
            <p:nvPr/>
          </p:nvSpPr>
          <p:spPr>
            <a:xfrm>
              <a:off x="2648879"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2" name="正方形/長方形 471">
              <a:extLst>
                <a:ext uri="{FF2B5EF4-FFF2-40B4-BE49-F238E27FC236}">
                  <a16:creationId xmlns:a16="http://schemas.microsoft.com/office/drawing/2014/main" id="{7FEDBFEC-1CB8-455C-86E3-507E00649B44}"/>
                </a:ext>
              </a:extLst>
            </p:cNvPr>
            <p:cNvSpPr/>
            <p:nvPr/>
          </p:nvSpPr>
          <p:spPr>
            <a:xfrm>
              <a:off x="28316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3" name="正方形/長方形 472">
              <a:extLst>
                <a:ext uri="{FF2B5EF4-FFF2-40B4-BE49-F238E27FC236}">
                  <a16:creationId xmlns:a16="http://schemas.microsoft.com/office/drawing/2014/main" id="{B1E81962-720F-4F31-A918-1493F9831B3C}"/>
                </a:ext>
              </a:extLst>
            </p:cNvPr>
            <p:cNvSpPr/>
            <p:nvPr/>
          </p:nvSpPr>
          <p:spPr>
            <a:xfrm>
              <a:off x="3001393" y="1024596"/>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4" name="正方形/長方形 473">
              <a:extLst>
                <a:ext uri="{FF2B5EF4-FFF2-40B4-BE49-F238E27FC236}">
                  <a16:creationId xmlns:a16="http://schemas.microsoft.com/office/drawing/2014/main" id="{C6C33E0A-B0E3-487A-B4EF-9693DD4E2263}"/>
                </a:ext>
              </a:extLst>
            </p:cNvPr>
            <p:cNvSpPr/>
            <p:nvPr/>
          </p:nvSpPr>
          <p:spPr>
            <a:xfrm>
              <a:off x="3173915" y="1023265"/>
              <a:ext cx="90000" cy="46799"/>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5" name="グループ化 474">
            <a:extLst>
              <a:ext uri="{FF2B5EF4-FFF2-40B4-BE49-F238E27FC236}">
                <a16:creationId xmlns:a16="http://schemas.microsoft.com/office/drawing/2014/main" id="{B29DA245-2EC2-4A1B-86CC-906A2A40AD3A}"/>
              </a:ext>
            </a:extLst>
          </p:cNvPr>
          <p:cNvGrpSpPr/>
          <p:nvPr/>
        </p:nvGrpSpPr>
        <p:grpSpPr>
          <a:xfrm rot="-4440000">
            <a:off x="2108541" y="4507321"/>
            <a:ext cx="1562040" cy="30231"/>
            <a:chOff x="1106115" y="1019038"/>
            <a:chExt cx="3073863" cy="52358"/>
          </a:xfrm>
          <a:effectLst>
            <a:glow rad="38100">
              <a:schemeClr val="bg1">
                <a:alpha val="90000"/>
              </a:schemeClr>
            </a:glow>
          </a:effectLst>
        </p:grpSpPr>
        <p:cxnSp>
          <p:nvCxnSpPr>
            <p:cNvPr id="476" name="直線コネクタ 475">
              <a:extLst>
                <a:ext uri="{FF2B5EF4-FFF2-40B4-BE49-F238E27FC236}">
                  <a16:creationId xmlns:a16="http://schemas.microsoft.com/office/drawing/2014/main" id="{2C4450C9-FC80-4530-B35F-0EAE32746F80}"/>
                </a:ext>
              </a:extLst>
            </p:cNvPr>
            <p:cNvCxnSpPr/>
            <p:nvPr/>
          </p:nvCxnSpPr>
          <p:spPr>
            <a:xfrm>
              <a:off x="1106115" y="1021333"/>
              <a:ext cx="304623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77" name="直線コネクタ 476">
              <a:extLst>
                <a:ext uri="{FF2B5EF4-FFF2-40B4-BE49-F238E27FC236}">
                  <a16:creationId xmlns:a16="http://schemas.microsoft.com/office/drawing/2014/main" id="{B27091FD-8E36-4108-A4AC-388522D5B373}"/>
                </a:ext>
              </a:extLst>
            </p:cNvPr>
            <p:cNvCxnSpPr/>
            <p:nvPr/>
          </p:nvCxnSpPr>
          <p:spPr>
            <a:xfrm>
              <a:off x="1106134" y="1068451"/>
              <a:ext cx="304623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78" name="正方形/長方形 477">
              <a:extLst>
                <a:ext uri="{FF2B5EF4-FFF2-40B4-BE49-F238E27FC236}">
                  <a16:creationId xmlns:a16="http://schemas.microsoft.com/office/drawing/2014/main" id="{641CCABA-493D-4D95-B300-D4D8F1EA9978}"/>
                </a:ext>
              </a:extLst>
            </p:cNvPr>
            <p:cNvSpPr/>
            <p:nvPr/>
          </p:nvSpPr>
          <p:spPr>
            <a:xfrm>
              <a:off x="116026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9" name="正方形/長方形 478">
              <a:extLst>
                <a:ext uri="{FF2B5EF4-FFF2-40B4-BE49-F238E27FC236}">
                  <a16:creationId xmlns:a16="http://schemas.microsoft.com/office/drawing/2014/main" id="{C5834FA7-82C4-4513-A7BC-6DAA41D39D8C}"/>
                </a:ext>
              </a:extLst>
            </p:cNvPr>
            <p:cNvSpPr/>
            <p:nvPr/>
          </p:nvSpPr>
          <p:spPr>
            <a:xfrm>
              <a:off x="134892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0" name="正方形/長方形 479">
              <a:extLst>
                <a:ext uri="{FF2B5EF4-FFF2-40B4-BE49-F238E27FC236}">
                  <a16:creationId xmlns:a16="http://schemas.microsoft.com/office/drawing/2014/main" id="{EC6CABA5-48C3-4568-970F-1553A735C0F0}"/>
                </a:ext>
              </a:extLst>
            </p:cNvPr>
            <p:cNvSpPr/>
            <p:nvPr/>
          </p:nvSpPr>
          <p:spPr>
            <a:xfrm>
              <a:off x="153758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1" name="正方形/長方形 480">
              <a:extLst>
                <a:ext uri="{FF2B5EF4-FFF2-40B4-BE49-F238E27FC236}">
                  <a16:creationId xmlns:a16="http://schemas.microsoft.com/office/drawing/2014/main" id="{CEB89F75-A4DF-49C4-90B5-97B09D31FE8A}"/>
                </a:ext>
              </a:extLst>
            </p:cNvPr>
            <p:cNvSpPr/>
            <p:nvPr/>
          </p:nvSpPr>
          <p:spPr>
            <a:xfrm>
              <a:off x="172021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2" name="正方形/長方形 481">
              <a:extLst>
                <a:ext uri="{FF2B5EF4-FFF2-40B4-BE49-F238E27FC236}">
                  <a16:creationId xmlns:a16="http://schemas.microsoft.com/office/drawing/2014/main" id="{BA1C8A25-AFF8-4058-8531-55F6D504E395}"/>
                </a:ext>
              </a:extLst>
            </p:cNvPr>
            <p:cNvSpPr/>
            <p:nvPr/>
          </p:nvSpPr>
          <p:spPr>
            <a:xfrm>
              <a:off x="19078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3" name="正方形/長方形 482">
              <a:extLst>
                <a:ext uri="{FF2B5EF4-FFF2-40B4-BE49-F238E27FC236}">
                  <a16:creationId xmlns:a16="http://schemas.microsoft.com/office/drawing/2014/main" id="{65780EC5-D2B4-4EAE-8F70-BBC57FB25974}"/>
                </a:ext>
              </a:extLst>
            </p:cNvPr>
            <p:cNvSpPr/>
            <p:nvPr/>
          </p:nvSpPr>
          <p:spPr>
            <a:xfrm>
              <a:off x="209557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4" name="正方形/長方形 483">
              <a:extLst>
                <a:ext uri="{FF2B5EF4-FFF2-40B4-BE49-F238E27FC236}">
                  <a16:creationId xmlns:a16="http://schemas.microsoft.com/office/drawing/2014/main" id="{01E378CC-52BC-4288-85C7-177264F0805E}"/>
                </a:ext>
              </a:extLst>
            </p:cNvPr>
            <p:cNvSpPr/>
            <p:nvPr/>
          </p:nvSpPr>
          <p:spPr>
            <a:xfrm>
              <a:off x="2283251"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5" name="正方形/長方形 484">
              <a:extLst>
                <a:ext uri="{FF2B5EF4-FFF2-40B4-BE49-F238E27FC236}">
                  <a16:creationId xmlns:a16="http://schemas.microsoft.com/office/drawing/2014/main" id="{3D352D35-CF95-4B77-BEAB-CCFB542CA04E}"/>
                </a:ext>
              </a:extLst>
            </p:cNvPr>
            <p:cNvSpPr/>
            <p:nvPr/>
          </p:nvSpPr>
          <p:spPr>
            <a:xfrm>
              <a:off x="2466065"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6" name="正方形/長方形 485">
              <a:extLst>
                <a:ext uri="{FF2B5EF4-FFF2-40B4-BE49-F238E27FC236}">
                  <a16:creationId xmlns:a16="http://schemas.microsoft.com/office/drawing/2014/main" id="{A36524D5-E46D-4F86-A32D-BD3B47996B25}"/>
                </a:ext>
              </a:extLst>
            </p:cNvPr>
            <p:cNvSpPr/>
            <p:nvPr/>
          </p:nvSpPr>
          <p:spPr>
            <a:xfrm>
              <a:off x="2648879"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7" name="正方形/長方形 486">
              <a:extLst>
                <a:ext uri="{FF2B5EF4-FFF2-40B4-BE49-F238E27FC236}">
                  <a16:creationId xmlns:a16="http://schemas.microsoft.com/office/drawing/2014/main" id="{EA545DC4-F99E-41D9-8248-6809629E96DE}"/>
                </a:ext>
              </a:extLst>
            </p:cNvPr>
            <p:cNvSpPr/>
            <p:nvPr/>
          </p:nvSpPr>
          <p:spPr>
            <a:xfrm>
              <a:off x="28316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8" name="正方形/長方形 487">
              <a:extLst>
                <a:ext uri="{FF2B5EF4-FFF2-40B4-BE49-F238E27FC236}">
                  <a16:creationId xmlns:a16="http://schemas.microsoft.com/office/drawing/2014/main" id="{B4E5C250-57DB-4B06-96DA-27A8E31C3CAF}"/>
                </a:ext>
              </a:extLst>
            </p:cNvPr>
            <p:cNvSpPr/>
            <p:nvPr/>
          </p:nvSpPr>
          <p:spPr>
            <a:xfrm>
              <a:off x="3001393" y="1024596"/>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9" name="正方形/長方形 488">
              <a:extLst>
                <a:ext uri="{FF2B5EF4-FFF2-40B4-BE49-F238E27FC236}">
                  <a16:creationId xmlns:a16="http://schemas.microsoft.com/office/drawing/2014/main" id="{F70E99A2-2246-4464-B4DD-14FB26A390FD}"/>
                </a:ext>
              </a:extLst>
            </p:cNvPr>
            <p:cNvSpPr/>
            <p:nvPr/>
          </p:nvSpPr>
          <p:spPr>
            <a:xfrm>
              <a:off x="3173915" y="1023265"/>
              <a:ext cx="90000" cy="46799"/>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0" name="正方形/長方形 489">
              <a:extLst>
                <a:ext uri="{FF2B5EF4-FFF2-40B4-BE49-F238E27FC236}">
                  <a16:creationId xmlns:a16="http://schemas.microsoft.com/office/drawing/2014/main" id="{3FE63292-3911-43CA-B5BC-CB4CEB2CE985}"/>
                </a:ext>
              </a:extLst>
            </p:cNvPr>
            <p:cNvSpPr/>
            <p:nvPr/>
          </p:nvSpPr>
          <p:spPr>
            <a:xfrm>
              <a:off x="3353854" y="1019039"/>
              <a:ext cx="90000" cy="46801"/>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1" name="正方形/長方形 490">
              <a:extLst>
                <a:ext uri="{FF2B5EF4-FFF2-40B4-BE49-F238E27FC236}">
                  <a16:creationId xmlns:a16="http://schemas.microsoft.com/office/drawing/2014/main" id="{F48F69F6-4636-4BA7-BB3A-21C5DFDADB56}"/>
                </a:ext>
              </a:extLst>
            </p:cNvPr>
            <p:cNvSpPr/>
            <p:nvPr/>
          </p:nvSpPr>
          <p:spPr>
            <a:xfrm>
              <a:off x="3541532" y="1019038"/>
              <a:ext cx="90000" cy="46799"/>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2" name="正方形/長方形 491">
              <a:extLst>
                <a:ext uri="{FF2B5EF4-FFF2-40B4-BE49-F238E27FC236}">
                  <a16:creationId xmlns:a16="http://schemas.microsoft.com/office/drawing/2014/main" id="{B27601DB-27C0-4764-8EB5-1D9B4CA85525}"/>
                </a:ext>
              </a:extLst>
            </p:cNvPr>
            <p:cNvSpPr/>
            <p:nvPr/>
          </p:nvSpPr>
          <p:spPr>
            <a:xfrm>
              <a:off x="3724347" y="1019038"/>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3" name="正方形/長方形 492">
              <a:extLst>
                <a:ext uri="{FF2B5EF4-FFF2-40B4-BE49-F238E27FC236}">
                  <a16:creationId xmlns:a16="http://schemas.microsoft.com/office/drawing/2014/main" id="{1438296A-11EA-490E-819C-05E8F13B9EC8}"/>
                </a:ext>
              </a:extLst>
            </p:cNvPr>
            <p:cNvSpPr/>
            <p:nvPr/>
          </p:nvSpPr>
          <p:spPr>
            <a:xfrm>
              <a:off x="3907161" y="101903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4" name="正方形/長方形 493">
              <a:extLst>
                <a:ext uri="{FF2B5EF4-FFF2-40B4-BE49-F238E27FC236}">
                  <a16:creationId xmlns:a16="http://schemas.microsoft.com/office/drawing/2014/main" id="{06847FBC-75CC-44C2-BE56-B411DEAD24EC}"/>
                </a:ext>
              </a:extLst>
            </p:cNvPr>
            <p:cNvSpPr/>
            <p:nvPr/>
          </p:nvSpPr>
          <p:spPr>
            <a:xfrm>
              <a:off x="4089978" y="1019061"/>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95" name="グループ化 494">
            <a:extLst>
              <a:ext uri="{FF2B5EF4-FFF2-40B4-BE49-F238E27FC236}">
                <a16:creationId xmlns:a16="http://schemas.microsoft.com/office/drawing/2014/main" id="{13E5142B-DE06-4164-B315-A8C72CB49B2D}"/>
              </a:ext>
            </a:extLst>
          </p:cNvPr>
          <p:cNvGrpSpPr/>
          <p:nvPr/>
        </p:nvGrpSpPr>
        <p:grpSpPr>
          <a:xfrm rot="-3720000">
            <a:off x="3014231" y="5385150"/>
            <a:ext cx="1522800" cy="30231"/>
            <a:chOff x="1106115" y="1019038"/>
            <a:chExt cx="2996646" cy="52358"/>
          </a:xfrm>
          <a:effectLst>
            <a:glow rad="38100">
              <a:schemeClr val="bg1">
                <a:alpha val="90000"/>
              </a:schemeClr>
            </a:glow>
          </a:effectLst>
        </p:grpSpPr>
        <p:cxnSp>
          <p:nvCxnSpPr>
            <p:cNvPr id="496" name="直線コネクタ 495">
              <a:extLst>
                <a:ext uri="{FF2B5EF4-FFF2-40B4-BE49-F238E27FC236}">
                  <a16:creationId xmlns:a16="http://schemas.microsoft.com/office/drawing/2014/main" id="{CDB82DEE-F5A4-4713-BCC4-7367AE94B0CF}"/>
                </a:ext>
              </a:extLst>
            </p:cNvPr>
            <p:cNvCxnSpPr/>
            <p:nvPr/>
          </p:nvCxnSpPr>
          <p:spPr>
            <a:xfrm>
              <a:off x="1106115" y="1021334"/>
              <a:ext cx="2996646"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97" name="直線コネクタ 496">
              <a:extLst>
                <a:ext uri="{FF2B5EF4-FFF2-40B4-BE49-F238E27FC236}">
                  <a16:creationId xmlns:a16="http://schemas.microsoft.com/office/drawing/2014/main" id="{D5360414-CE99-4F42-B82B-FE79F3F16479}"/>
                </a:ext>
              </a:extLst>
            </p:cNvPr>
            <p:cNvCxnSpPr/>
            <p:nvPr/>
          </p:nvCxnSpPr>
          <p:spPr>
            <a:xfrm>
              <a:off x="1106135" y="1068451"/>
              <a:ext cx="2975392"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98" name="正方形/長方形 497">
              <a:extLst>
                <a:ext uri="{FF2B5EF4-FFF2-40B4-BE49-F238E27FC236}">
                  <a16:creationId xmlns:a16="http://schemas.microsoft.com/office/drawing/2014/main" id="{7845694E-D501-4CE0-9407-FB20C511711E}"/>
                </a:ext>
              </a:extLst>
            </p:cNvPr>
            <p:cNvSpPr/>
            <p:nvPr/>
          </p:nvSpPr>
          <p:spPr>
            <a:xfrm>
              <a:off x="116026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9" name="正方形/長方形 498">
              <a:extLst>
                <a:ext uri="{FF2B5EF4-FFF2-40B4-BE49-F238E27FC236}">
                  <a16:creationId xmlns:a16="http://schemas.microsoft.com/office/drawing/2014/main" id="{52637FEB-5BCF-4763-B4CE-11D21B212BAE}"/>
                </a:ext>
              </a:extLst>
            </p:cNvPr>
            <p:cNvSpPr/>
            <p:nvPr/>
          </p:nvSpPr>
          <p:spPr>
            <a:xfrm>
              <a:off x="134892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0" name="正方形/長方形 499">
              <a:extLst>
                <a:ext uri="{FF2B5EF4-FFF2-40B4-BE49-F238E27FC236}">
                  <a16:creationId xmlns:a16="http://schemas.microsoft.com/office/drawing/2014/main" id="{915477D0-E59A-4475-93D7-0F6AE5E665EA}"/>
                </a:ext>
              </a:extLst>
            </p:cNvPr>
            <p:cNvSpPr/>
            <p:nvPr/>
          </p:nvSpPr>
          <p:spPr>
            <a:xfrm>
              <a:off x="153758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1" name="正方形/長方形 500">
              <a:extLst>
                <a:ext uri="{FF2B5EF4-FFF2-40B4-BE49-F238E27FC236}">
                  <a16:creationId xmlns:a16="http://schemas.microsoft.com/office/drawing/2014/main" id="{3E5AB84E-9B05-4C51-89D6-E3945D769D56}"/>
                </a:ext>
              </a:extLst>
            </p:cNvPr>
            <p:cNvSpPr/>
            <p:nvPr/>
          </p:nvSpPr>
          <p:spPr>
            <a:xfrm>
              <a:off x="172021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2" name="正方形/長方形 501">
              <a:extLst>
                <a:ext uri="{FF2B5EF4-FFF2-40B4-BE49-F238E27FC236}">
                  <a16:creationId xmlns:a16="http://schemas.microsoft.com/office/drawing/2014/main" id="{3126B880-25AF-4D95-8C06-3D09EF840014}"/>
                </a:ext>
              </a:extLst>
            </p:cNvPr>
            <p:cNvSpPr/>
            <p:nvPr/>
          </p:nvSpPr>
          <p:spPr>
            <a:xfrm>
              <a:off x="19078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3" name="正方形/長方形 502">
              <a:extLst>
                <a:ext uri="{FF2B5EF4-FFF2-40B4-BE49-F238E27FC236}">
                  <a16:creationId xmlns:a16="http://schemas.microsoft.com/office/drawing/2014/main" id="{FD551039-9C39-45A2-9EB0-B15901158E66}"/>
                </a:ext>
              </a:extLst>
            </p:cNvPr>
            <p:cNvSpPr/>
            <p:nvPr/>
          </p:nvSpPr>
          <p:spPr>
            <a:xfrm>
              <a:off x="209557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4" name="正方形/長方形 503">
              <a:extLst>
                <a:ext uri="{FF2B5EF4-FFF2-40B4-BE49-F238E27FC236}">
                  <a16:creationId xmlns:a16="http://schemas.microsoft.com/office/drawing/2014/main" id="{2B722CA7-6AD8-45C9-AADC-E5EFB72A0431}"/>
                </a:ext>
              </a:extLst>
            </p:cNvPr>
            <p:cNvSpPr/>
            <p:nvPr/>
          </p:nvSpPr>
          <p:spPr>
            <a:xfrm>
              <a:off x="2283251"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5" name="正方形/長方形 504">
              <a:extLst>
                <a:ext uri="{FF2B5EF4-FFF2-40B4-BE49-F238E27FC236}">
                  <a16:creationId xmlns:a16="http://schemas.microsoft.com/office/drawing/2014/main" id="{E55993A8-0C90-4007-963C-F5B79749FDBB}"/>
                </a:ext>
              </a:extLst>
            </p:cNvPr>
            <p:cNvSpPr/>
            <p:nvPr/>
          </p:nvSpPr>
          <p:spPr>
            <a:xfrm>
              <a:off x="2466065"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6" name="正方形/長方形 505">
              <a:extLst>
                <a:ext uri="{FF2B5EF4-FFF2-40B4-BE49-F238E27FC236}">
                  <a16:creationId xmlns:a16="http://schemas.microsoft.com/office/drawing/2014/main" id="{4012EF14-D244-4C9A-966F-2CDB5B3D366C}"/>
                </a:ext>
              </a:extLst>
            </p:cNvPr>
            <p:cNvSpPr/>
            <p:nvPr/>
          </p:nvSpPr>
          <p:spPr>
            <a:xfrm>
              <a:off x="2648879"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7" name="正方形/長方形 506">
              <a:extLst>
                <a:ext uri="{FF2B5EF4-FFF2-40B4-BE49-F238E27FC236}">
                  <a16:creationId xmlns:a16="http://schemas.microsoft.com/office/drawing/2014/main" id="{D941D055-7AF2-4109-A507-9531DF8B04B9}"/>
                </a:ext>
              </a:extLst>
            </p:cNvPr>
            <p:cNvSpPr/>
            <p:nvPr/>
          </p:nvSpPr>
          <p:spPr>
            <a:xfrm>
              <a:off x="28316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8" name="正方形/長方形 507">
              <a:extLst>
                <a:ext uri="{FF2B5EF4-FFF2-40B4-BE49-F238E27FC236}">
                  <a16:creationId xmlns:a16="http://schemas.microsoft.com/office/drawing/2014/main" id="{74AFF685-6384-4171-8F20-5C441FAB2327}"/>
                </a:ext>
              </a:extLst>
            </p:cNvPr>
            <p:cNvSpPr/>
            <p:nvPr/>
          </p:nvSpPr>
          <p:spPr>
            <a:xfrm>
              <a:off x="3001393" y="1024596"/>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9" name="正方形/長方形 508">
              <a:extLst>
                <a:ext uri="{FF2B5EF4-FFF2-40B4-BE49-F238E27FC236}">
                  <a16:creationId xmlns:a16="http://schemas.microsoft.com/office/drawing/2014/main" id="{23D18723-EA75-417B-AFDD-10D44CB6A2AA}"/>
                </a:ext>
              </a:extLst>
            </p:cNvPr>
            <p:cNvSpPr/>
            <p:nvPr/>
          </p:nvSpPr>
          <p:spPr>
            <a:xfrm>
              <a:off x="3173915" y="1023265"/>
              <a:ext cx="90000" cy="46799"/>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0" name="正方形/長方形 509">
              <a:extLst>
                <a:ext uri="{FF2B5EF4-FFF2-40B4-BE49-F238E27FC236}">
                  <a16:creationId xmlns:a16="http://schemas.microsoft.com/office/drawing/2014/main" id="{BE2FF2E4-1E46-4B5D-8046-815AF2FBA5FD}"/>
                </a:ext>
              </a:extLst>
            </p:cNvPr>
            <p:cNvSpPr/>
            <p:nvPr/>
          </p:nvSpPr>
          <p:spPr>
            <a:xfrm>
              <a:off x="3353854" y="1019039"/>
              <a:ext cx="90000" cy="46801"/>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1" name="正方形/長方形 510">
              <a:extLst>
                <a:ext uri="{FF2B5EF4-FFF2-40B4-BE49-F238E27FC236}">
                  <a16:creationId xmlns:a16="http://schemas.microsoft.com/office/drawing/2014/main" id="{50AC4270-9B73-446D-8EFE-700740BC8512}"/>
                </a:ext>
              </a:extLst>
            </p:cNvPr>
            <p:cNvSpPr/>
            <p:nvPr/>
          </p:nvSpPr>
          <p:spPr>
            <a:xfrm>
              <a:off x="3541532" y="1019038"/>
              <a:ext cx="90000" cy="46799"/>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2" name="正方形/長方形 511">
              <a:extLst>
                <a:ext uri="{FF2B5EF4-FFF2-40B4-BE49-F238E27FC236}">
                  <a16:creationId xmlns:a16="http://schemas.microsoft.com/office/drawing/2014/main" id="{B6C6144A-BE2B-4C5E-BA31-0E188DED377A}"/>
                </a:ext>
              </a:extLst>
            </p:cNvPr>
            <p:cNvSpPr/>
            <p:nvPr/>
          </p:nvSpPr>
          <p:spPr>
            <a:xfrm>
              <a:off x="3724347" y="1019038"/>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3" name="正方形/長方形 512">
              <a:extLst>
                <a:ext uri="{FF2B5EF4-FFF2-40B4-BE49-F238E27FC236}">
                  <a16:creationId xmlns:a16="http://schemas.microsoft.com/office/drawing/2014/main" id="{4C607095-B039-4958-91EF-E579BDDFAF50}"/>
                </a:ext>
              </a:extLst>
            </p:cNvPr>
            <p:cNvSpPr/>
            <p:nvPr/>
          </p:nvSpPr>
          <p:spPr>
            <a:xfrm>
              <a:off x="3907161" y="101903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14" name="グループ化 513">
            <a:extLst>
              <a:ext uri="{FF2B5EF4-FFF2-40B4-BE49-F238E27FC236}">
                <a16:creationId xmlns:a16="http://schemas.microsoft.com/office/drawing/2014/main" id="{9A642DB1-7D78-4700-AF8E-3A452E539607}"/>
              </a:ext>
            </a:extLst>
          </p:cNvPr>
          <p:cNvGrpSpPr/>
          <p:nvPr/>
        </p:nvGrpSpPr>
        <p:grpSpPr>
          <a:xfrm rot="21180000">
            <a:off x="3101308" y="6083400"/>
            <a:ext cx="327600" cy="23958"/>
            <a:chOff x="1106126" y="1021379"/>
            <a:chExt cx="567423" cy="47141"/>
          </a:xfrm>
          <a:effectLst>
            <a:glow rad="50800">
              <a:schemeClr val="bg1">
                <a:alpha val="80000"/>
              </a:schemeClr>
            </a:glow>
          </a:effectLst>
        </p:grpSpPr>
        <p:cxnSp>
          <p:nvCxnSpPr>
            <p:cNvPr id="515" name="直線コネクタ 514">
              <a:extLst>
                <a:ext uri="{FF2B5EF4-FFF2-40B4-BE49-F238E27FC236}">
                  <a16:creationId xmlns:a16="http://schemas.microsoft.com/office/drawing/2014/main" id="{44DB6F19-BD72-4E31-BEC1-9C8FCE2E1337}"/>
                </a:ext>
              </a:extLst>
            </p:cNvPr>
            <p:cNvCxnSpPr/>
            <p:nvPr/>
          </p:nvCxnSpPr>
          <p:spPr>
            <a:xfrm>
              <a:off x="1106149" y="1021379"/>
              <a:ext cx="52377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16" name="直線コネクタ 515">
              <a:extLst>
                <a:ext uri="{FF2B5EF4-FFF2-40B4-BE49-F238E27FC236}">
                  <a16:creationId xmlns:a16="http://schemas.microsoft.com/office/drawing/2014/main" id="{B0BC63A0-748D-4492-9681-73D6D6EE2E47}"/>
                </a:ext>
              </a:extLst>
            </p:cNvPr>
            <p:cNvCxnSpPr/>
            <p:nvPr/>
          </p:nvCxnSpPr>
          <p:spPr>
            <a:xfrm>
              <a:off x="1106126" y="1068520"/>
              <a:ext cx="567423"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17" name="正方形/長方形 516">
              <a:extLst>
                <a:ext uri="{FF2B5EF4-FFF2-40B4-BE49-F238E27FC236}">
                  <a16:creationId xmlns:a16="http://schemas.microsoft.com/office/drawing/2014/main" id="{26FBF564-0142-4D72-B79D-B9C8BE8E62C7}"/>
                </a:ext>
              </a:extLst>
            </p:cNvPr>
            <p:cNvSpPr/>
            <p:nvPr/>
          </p:nvSpPr>
          <p:spPr>
            <a:xfrm>
              <a:off x="116026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8" name="正方形/長方形 517">
              <a:extLst>
                <a:ext uri="{FF2B5EF4-FFF2-40B4-BE49-F238E27FC236}">
                  <a16:creationId xmlns:a16="http://schemas.microsoft.com/office/drawing/2014/main" id="{A3AA56AA-9151-4028-8E02-B20B4FEC4B47}"/>
                </a:ext>
              </a:extLst>
            </p:cNvPr>
            <p:cNvSpPr/>
            <p:nvPr/>
          </p:nvSpPr>
          <p:spPr>
            <a:xfrm>
              <a:off x="134892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9" name="正方形/長方形 518">
              <a:extLst>
                <a:ext uri="{FF2B5EF4-FFF2-40B4-BE49-F238E27FC236}">
                  <a16:creationId xmlns:a16="http://schemas.microsoft.com/office/drawing/2014/main" id="{74706903-FA9A-47DA-871F-736927AA3CD8}"/>
                </a:ext>
              </a:extLst>
            </p:cNvPr>
            <p:cNvSpPr/>
            <p:nvPr/>
          </p:nvSpPr>
          <p:spPr>
            <a:xfrm>
              <a:off x="153758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20" name="楕円 519">
            <a:extLst>
              <a:ext uri="{FF2B5EF4-FFF2-40B4-BE49-F238E27FC236}">
                <a16:creationId xmlns:a16="http://schemas.microsoft.com/office/drawing/2014/main" id="{6DA5A6A6-673E-411A-9B04-CC63F43D9EDB}"/>
              </a:ext>
            </a:extLst>
          </p:cNvPr>
          <p:cNvSpPr/>
          <p:nvPr/>
        </p:nvSpPr>
        <p:spPr>
          <a:xfrm rot="20640000">
            <a:off x="3053205" y="3706925"/>
            <a:ext cx="108000" cy="10800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1" name="テキスト ボックス 520">
            <a:extLst>
              <a:ext uri="{FF2B5EF4-FFF2-40B4-BE49-F238E27FC236}">
                <a16:creationId xmlns:a16="http://schemas.microsoft.com/office/drawing/2014/main" id="{441563B3-D210-4F7D-8902-75329CDCF03F}"/>
              </a:ext>
            </a:extLst>
          </p:cNvPr>
          <p:cNvSpPr txBox="1"/>
          <p:nvPr/>
        </p:nvSpPr>
        <p:spPr>
          <a:xfrm rot="21600000">
            <a:off x="2263966" y="5198993"/>
            <a:ext cx="329286" cy="123111"/>
          </a:xfrm>
          <a:prstGeom prst="rect">
            <a:avLst/>
          </a:prstGeom>
          <a:noFill/>
        </p:spPr>
        <p:txBody>
          <a:bodyPr wrap="square" lIns="0" tIns="0" rIns="0" bIns="0" rtlCol="0">
            <a:spAutoFit/>
          </a:bodyPr>
          <a:lstStyle/>
          <a:p>
            <a:pPr algn="ctr"/>
            <a:r>
              <a:rPr kumimoji="1" lang="ja-JP" altLang="en-US" sz="800" dirty="0">
                <a:effectLst>
                  <a:glow rad="76200">
                    <a:schemeClr val="bg1"/>
                  </a:glow>
                </a:effectLst>
                <a:latin typeface="BIZ UDPゴシック" panose="020B0400000000000000" pitchFamily="50" charset="-128"/>
                <a:ea typeface="BIZ UDPゴシック" panose="020B0400000000000000" pitchFamily="50" charset="-128"/>
              </a:rPr>
              <a:t>宇和島</a:t>
            </a:r>
          </a:p>
        </p:txBody>
      </p:sp>
      <p:sp>
        <p:nvSpPr>
          <p:cNvPr id="522" name="テキスト ボックス 521">
            <a:extLst>
              <a:ext uri="{FF2B5EF4-FFF2-40B4-BE49-F238E27FC236}">
                <a16:creationId xmlns:a16="http://schemas.microsoft.com/office/drawing/2014/main" id="{16113CC5-5958-494F-BC00-4119A8FCE6D7}"/>
              </a:ext>
            </a:extLst>
          </p:cNvPr>
          <p:cNvSpPr txBox="1"/>
          <p:nvPr/>
        </p:nvSpPr>
        <p:spPr>
          <a:xfrm rot="21600000">
            <a:off x="2823661" y="6047167"/>
            <a:ext cx="252000" cy="123111"/>
          </a:xfrm>
          <a:prstGeom prst="rect">
            <a:avLst/>
          </a:prstGeom>
          <a:noFill/>
        </p:spPr>
        <p:txBody>
          <a:bodyPr wrap="square" lIns="0" tIns="0" rIns="0" bIns="0" rtlCol="0">
            <a:spAutoFit/>
          </a:bodyPr>
          <a:lstStyle/>
          <a:p>
            <a:pPr algn="ctr"/>
            <a:r>
              <a:rPr kumimoji="1" lang="ja-JP" altLang="en-US" sz="800" dirty="0">
                <a:effectLst>
                  <a:glow rad="76200">
                    <a:schemeClr val="bg1"/>
                  </a:glow>
                </a:effectLst>
                <a:latin typeface="BIZ UDPゴシック" panose="020B0400000000000000" pitchFamily="50" charset="-128"/>
                <a:ea typeface="BIZ UDPゴシック" panose="020B0400000000000000" pitchFamily="50" charset="-128"/>
              </a:rPr>
              <a:t>宿毛</a:t>
            </a:r>
          </a:p>
        </p:txBody>
      </p:sp>
      <p:cxnSp>
        <p:nvCxnSpPr>
          <p:cNvPr id="523" name="直線コネクタ 522">
            <a:extLst>
              <a:ext uri="{FF2B5EF4-FFF2-40B4-BE49-F238E27FC236}">
                <a16:creationId xmlns:a16="http://schemas.microsoft.com/office/drawing/2014/main" id="{765A9701-0E82-4FD6-8845-1E8A6B75967E}"/>
              </a:ext>
            </a:extLst>
          </p:cNvPr>
          <p:cNvCxnSpPr>
            <a:cxnSpLocks/>
          </p:cNvCxnSpPr>
          <p:nvPr/>
        </p:nvCxnSpPr>
        <p:spPr>
          <a:xfrm rot="16680000">
            <a:off x="4142877" y="4643296"/>
            <a:ext cx="306000" cy="0"/>
          </a:xfrm>
          <a:prstGeom prst="line">
            <a:avLst/>
          </a:prstGeom>
          <a:ln w="22225" cap="rnd">
            <a:solidFill>
              <a:srgbClr val="FF9933"/>
            </a:solidFill>
          </a:ln>
        </p:spPr>
        <p:style>
          <a:lnRef idx="1">
            <a:schemeClr val="accent1"/>
          </a:lnRef>
          <a:fillRef idx="0">
            <a:schemeClr val="accent1"/>
          </a:fillRef>
          <a:effectRef idx="0">
            <a:schemeClr val="accent1"/>
          </a:effectRef>
          <a:fontRef idx="minor">
            <a:schemeClr val="tx1"/>
          </a:fontRef>
        </p:style>
      </p:cxnSp>
      <p:sp>
        <p:nvSpPr>
          <p:cNvPr id="524" name="楕円 523">
            <a:extLst>
              <a:ext uri="{FF2B5EF4-FFF2-40B4-BE49-F238E27FC236}">
                <a16:creationId xmlns:a16="http://schemas.microsoft.com/office/drawing/2014/main" id="{21A32146-A716-421E-A945-C7F977A0ACB5}"/>
              </a:ext>
            </a:extLst>
          </p:cNvPr>
          <p:cNvSpPr/>
          <p:nvPr/>
        </p:nvSpPr>
        <p:spPr>
          <a:xfrm rot="20640000">
            <a:off x="4235730" y="4778871"/>
            <a:ext cx="72000" cy="72000"/>
          </a:xfrm>
          <a:prstGeom prst="ellipse">
            <a:avLst/>
          </a:prstGeom>
          <a:solidFill>
            <a:schemeClr val="bg1"/>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5" name="テキスト ボックス 524">
            <a:extLst>
              <a:ext uri="{FF2B5EF4-FFF2-40B4-BE49-F238E27FC236}">
                <a16:creationId xmlns:a16="http://schemas.microsoft.com/office/drawing/2014/main" id="{EE22246A-74E5-4F70-BAF2-23521C069A3E}"/>
              </a:ext>
            </a:extLst>
          </p:cNvPr>
          <p:cNvSpPr txBox="1"/>
          <p:nvPr/>
        </p:nvSpPr>
        <p:spPr>
          <a:xfrm rot="21600000">
            <a:off x="4339122" y="4817745"/>
            <a:ext cx="413228" cy="107722"/>
          </a:xfrm>
          <a:prstGeom prst="rect">
            <a:avLst/>
          </a:prstGeom>
          <a:noFill/>
        </p:spPr>
        <p:txBody>
          <a:bodyPr wrap="square" lIns="0" tIns="0" rIns="0" bIns="0" rtlCol="0">
            <a:spAutoFit/>
          </a:bodyPr>
          <a:lstStyle/>
          <a:p>
            <a:pPr algn="ctr"/>
            <a:r>
              <a:rPr kumimoji="1" lang="ja-JP" altLang="en-US" sz="700" dirty="0">
                <a:effectLst>
                  <a:glow rad="76200">
                    <a:schemeClr val="bg1"/>
                  </a:glow>
                </a:effectLst>
                <a:latin typeface="BIZ UDPゴシック" panose="020B0400000000000000" pitchFamily="50" charset="-128"/>
                <a:ea typeface="BIZ UDPゴシック" panose="020B0400000000000000" pitchFamily="50" charset="-128"/>
              </a:rPr>
              <a:t>須崎東</a:t>
            </a:r>
            <a:r>
              <a:rPr kumimoji="1" lang="en-US" altLang="ja-JP" sz="700" dirty="0">
                <a:effectLst>
                  <a:glow rad="76200">
                    <a:schemeClr val="bg1"/>
                  </a:glow>
                </a:effectLst>
                <a:latin typeface="BIZ UDPゴシック" panose="020B0400000000000000" pitchFamily="50" charset="-128"/>
                <a:ea typeface="BIZ UDPゴシック" panose="020B0400000000000000" pitchFamily="50" charset="-128"/>
              </a:rPr>
              <a:t>IC</a:t>
            </a:r>
            <a:endParaRPr kumimoji="1" lang="ja-JP" altLang="en-US" sz="700" dirty="0">
              <a:effectLst>
                <a:glow rad="76200">
                  <a:schemeClr val="bg1"/>
                </a:glow>
              </a:effectLst>
              <a:latin typeface="BIZ UDPゴシック" panose="020B0400000000000000" pitchFamily="50" charset="-128"/>
              <a:ea typeface="BIZ UDPゴシック" panose="020B0400000000000000" pitchFamily="50" charset="-128"/>
            </a:endParaRPr>
          </a:p>
        </p:txBody>
      </p:sp>
      <p:sp>
        <p:nvSpPr>
          <p:cNvPr id="526" name="テキスト ボックス 525">
            <a:extLst>
              <a:ext uri="{FF2B5EF4-FFF2-40B4-BE49-F238E27FC236}">
                <a16:creationId xmlns:a16="http://schemas.microsoft.com/office/drawing/2014/main" id="{5E823C0E-AB93-4410-9085-C455756D0C7A}"/>
              </a:ext>
            </a:extLst>
          </p:cNvPr>
          <p:cNvSpPr txBox="1"/>
          <p:nvPr/>
        </p:nvSpPr>
        <p:spPr>
          <a:xfrm rot="21600000">
            <a:off x="2978276" y="5037348"/>
            <a:ext cx="498839" cy="107722"/>
          </a:xfrm>
          <a:prstGeom prst="rect">
            <a:avLst/>
          </a:prstGeom>
          <a:noFill/>
        </p:spPr>
        <p:txBody>
          <a:bodyPr wrap="square" lIns="0" tIns="0" rIns="0" bIns="0" rtlCol="0">
            <a:spAutoFit/>
          </a:bodyPr>
          <a:lstStyle/>
          <a:p>
            <a:pPr algn="ctr"/>
            <a:r>
              <a:rPr kumimoji="1" lang="ja-JP" altLang="en-US" sz="700" dirty="0">
                <a:effectLst>
                  <a:glow rad="76200">
                    <a:schemeClr val="bg1"/>
                  </a:glow>
                </a:effectLst>
                <a:latin typeface="BIZ UDPゴシック" panose="020B0400000000000000" pitchFamily="50" charset="-128"/>
                <a:ea typeface="BIZ UDPゴシック" panose="020B0400000000000000" pitchFamily="50" charset="-128"/>
              </a:rPr>
              <a:t>西予宇和</a:t>
            </a:r>
            <a:r>
              <a:rPr kumimoji="1" lang="en-US" altLang="ja-JP" sz="700" dirty="0">
                <a:effectLst>
                  <a:glow rad="76200">
                    <a:schemeClr val="bg1"/>
                  </a:glow>
                </a:effectLst>
                <a:latin typeface="BIZ UDPゴシック" panose="020B0400000000000000" pitchFamily="50" charset="-128"/>
                <a:ea typeface="BIZ UDPゴシック" panose="020B0400000000000000" pitchFamily="50" charset="-128"/>
              </a:rPr>
              <a:t>IC</a:t>
            </a:r>
            <a:endParaRPr kumimoji="1" lang="ja-JP" altLang="en-US" sz="700" dirty="0">
              <a:effectLst>
                <a:glow rad="76200">
                  <a:schemeClr val="bg1"/>
                </a:glow>
              </a:effectLst>
              <a:latin typeface="BIZ UDPゴシック" panose="020B0400000000000000" pitchFamily="50" charset="-128"/>
              <a:ea typeface="BIZ UDPゴシック" panose="020B0400000000000000" pitchFamily="50" charset="-128"/>
            </a:endParaRPr>
          </a:p>
        </p:txBody>
      </p:sp>
      <p:sp>
        <p:nvSpPr>
          <p:cNvPr id="527" name="テキスト ボックス 526">
            <a:extLst>
              <a:ext uri="{FF2B5EF4-FFF2-40B4-BE49-F238E27FC236}">
                <a16:creationId xmlns:a16="http://schemas.microsoft.com/office/drawing/2014/main" id="{92BDDECC-30B9-43F2-ACFB-126606FDA91D}"/>
              </a:ext>
            </a:extLst>
          </p:cNvPr>
          <p:cNvSpPr txBox="1"/>
          <p:nvPr/>
        </p:nvSpPr>
        <p:spPr>
          <a:xfrm rot="21600000">
            <a:off x="4792365" y="4431710"/>
            <a:ext cx="249415" cy="123111"/>
          </a:xfrm>
          <a:prstGeom prst="rect">
            <a:avLst/>
          </a:prstGeom>
          <a:noFill/>
        </p:spPr>
        <p:txBody>
          <a:bodyPr wrap="square" lIns="0" tIns="0" rIns="0" bIns="0" rtlCol="0">
            <a:spAutoFit/>
          </a:bodyPr>
          <a:lstStyle/>
          <a:p>
            <a:pPr algn="ctr"/>
            <a:r>
              <a:rPr kumimoji="1" lang="ja-JP" altLang="en-US" sz="800" dirty="0">
                <a:effectLst>
                  <a:glow rad="76200">
                    <a:schemeClr val="bg1"/>
                  </a:glow>
                </a:effectLst>
                <a:latin typeface="BIZ UDPゴシック" panose="020B0400000000000000" pitchFamily="50" charset="-128"/>
                <a:ea typeface="BIZ UDPゴシック" panose="020B0400000000000000" pitchFamily="50" charset="-128"/>
              </a:rPr>
              <a:t>高知</a:t>
            </a:r>
          </a:p>
        </p:txBody>
      </p:sp>
      <p:cxnSp>
        <p:nvCxnSpPr>
          <p:cNvPr id="528" name="直線コネクタ 527">
            <a:extLst>
              <a:ext uri="{FF2B5EF4-FFF2-40B4-BE49-F238E27FC236}">
                <a16:creationId xmlns:a16="http://schemas.microsoft.com/office/drawing/2014/main" id="{BBB15FBF-0F23-42B1-BA1E-E535FFB5F7CA}"/>
              </a:ext>
            </a:extLst>
          </p:cNvPr>
          <p:cNvCxnSpPr>
            <a:cxnSpLocks/>
          </p:cNvCxnSpPr>
          <p:nvPr/>
        </p:nvCxnSpPr>
        <p:spPr>
          <a:xfrm rot="17820000">
            <a:off x="3154255" y="5503016"/>
            <a:ext cx="1440000" cy="0"/>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9" name="直線コネクタ 528">
            <a:extLst>
              <a:ext uri="{FF2B5EF4-FFF2-40B4-BE49-F238E27FC236}">
                <a16:creationId xmlns:a16="http://schemas.microsoft.com/office/drawing/2014/main" id="{1C95C761-07AB-4C9B-B07F-A5DEF3EF9F80}"/>
              </a:ext>
            </a:extLst>
          </p:cNvPr>
          <p:cNvCxnSpPr>
            <a:cxnSpLocks/>
          </p:cNvCxnSpPr>
          <p:nvPr/>
        </p:nvCxnSpPr>
        <p:spPr>
          <a:xfrm rot="23700000">
            <a:off x="2694110" y="6005154"/>
            <a:ext cx="612000" cy="0"/>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30" name="楕円 529">
            <a:extLst>
              <a:ext uri="{FF2B5EF4-FFF2-40B4-BE49-F238E27FC236}">
                <a16:creationId xmlns:a16="http://schemas.microsoft.com/office/drawing/2014/main" id="{2599B215-5C34-42A5-8781-B72BD37B0BFE}"/>
              </a:ext>
            </a:extLst>
          </p:cNvPr>
          <p:cNvSpPr/>
          <p:nvPr/>
        </p:nvSpPr>
        <p:spPr>
          <a:xfrm rot="20640000">
            <a:off x="3074736" y="6053445"/>
            <a:ext cx="108000" cy="10800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1" name="直線コネクタ 530">
            <a:extLst>
              <a:ext uri="{FF2B5EF4-FFF2-40B4-BE49-F238E27FC236}">
                <a16:creationId xmlns:a16="http://schemas.microsoft.com/office/drawing/2014/main" id="{6411073B-A717-4F5A-8699-EDAB0F2BB7FE}"/>
              </a:ext>
            </a:extLst>
          </p:cNvPr>
          <p:cNvCxnSpPr>
            <a:cxnSpLocks/>
          </p:cNvCxnSpPr>
          <p:nvPr/>
        </p:nvCxnSpPr>
        <p:spPr>
          <a:xfrm rot="26580000">
            <a:off x="2421187" y="5538855"/>
            <a:ext cx="576000" cy="0"/>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32" name="楕円 531">
            <a:extLst>
              <a:ext uri="{FF2B5EF4-FFF2-40B4-BE49-F238E27FC236}">
                <a16:creationId xmlns:a16="http://schemas.microsoft.com/office/drawing/2014/main" id="{88BCA905-2962-4A35-BEC6-E88E54CA16D9}"/>
              </a:ext>
            </a:extLst>
          </p:cNvPr>
          <p:cNvSpPr/>
          <p:nvPr/>
        </p:nvSpPr>
        <p:spPr>
          <a:xfrm rot="20640000">
            <a:off x="2623560" y="5203043"/>
            <a:ext cx="108000" cy="10800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3" name="直線コネクタ 532">
            <a:extLst>
              <a:ext uri="{FF2B5EF4-FFF2-40B4-BE49-F238E27FC236}">
                <a16:creationId xmlns:a16="http://schemas.microsoft.com/office/drawing/2014/main" id="{7366094C-6CB6-4D76-9662-083537034159}"/>
              </a:ext>
            </a:extLst>
          </p:cNvPr>
          <p:cNvCxnSpPr>
            <a:cxnSpLocks/>
          </p:cNvCxnSpPr>
          <p:nvPr/>
        </p:nvCxnSpPr>
        <p:spPr>
          <a:xfrm rot="21900000">
            <a:off x="3343417" y="3605665"/>
            <a:ext cx="540000" cy="0"/>
          </a:xfrm>
          <a:prstGeom prst="line">
            <a:avLst/>
          </a:prstGeom>
          <a:ln w="22225" cap="rnd">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534" name="直線コネクタ 533">
            <a:extLst>
              <a:ext uri="{FF2B5EF4-FFF2-40B4-BE49-F238E27FC236}">
                <a16:creationId xmlns:a16="http://schemas.microsoft.com/office/drawing/2014/main" id="{EC5582C1-E58F-4FEF-A156-78F2E8E3529D}"/>
              </a:ext>
            </a:extLst>
          </p:cNvPr>
          <p:cNvCxnSpPr>
            <a:cxnSpLocks/>
          </p:cNvCxnSpPr>
          <p:nvPr/>
        </p:nvCxnSpPr>
        <p:spPr>
          <a:xfrm rot="19980000">
            <a:off x="2685534" y="4067785"/>
            <a:ext cx="468000" cy="0"/>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5" name="直線コネクタ 534">
            <a:extLst>
              <a:ext uri="{FF2B5EF4-FFF2-40B4-BE49-F238E27FC236}">
                <a16:creationId xmlns:a16="http://schemas.microsoft.com/office/drawing/2014/main" id="{086B3E03-05DB-4AD6-8E18-0BD0535E4CDD}"/>
              </a:ext>
            </a:extLst>
          </p:cNvPr>
          <p:cNvCxnSpPr>
            <a:cxnSpLocks/>
          </p:cNvCxnSpPr>
          <p:nvPr/>
        </p:nvCxnSpPr>
        <p:spPr>
          <a:xfrm rot="25260000">
            <a:off x="3567880" y="3445571"/>
            <a:ext cx="432000" cy="0"/>
          </a:xfrm>
          <a:prstGeom prst="line">
            <a:avLst/>
          </a:prstGeom>
          <a:ln w="22225" cap="rnd">
            <a:solidFill>
              <a:srgbClr val="FF9933"/>
            </a:solidFill>
          </a:ln>
        </p:spPr>
        <p:style>
          <a:lnRef idx="1">
            <a:schemeClr val="accent1"/>
          </a:lnRef>
          <a:fillRef idx="0">
            <a:schemeClr val="accent1"/>
          </a:fillRef>
          <a:effectRef idx="0">
            <a:schemeClr val="accent1"/>
          </a:effectRef>
          <a:fontRef idx="minor">
            <a:schemeClr val="tx1"/>
          </a:fontRef>
        </p:style>
      </p:cxnSp>
      <p:sp>
        <p:nvSpPr>
          <p:cNvPr id="536" name="楕円 535">
            <a:extLst>
              <a:ext uri="{FF2B5EF4-FFF2-40B4-BE49-F238E27FC236}">
                <a16:creationId xmlns:a16="http://schemas.microsoft.com/office/drawing/2014/main" id="{07A1AE68-740D-4F3F-B253-B2FB731A4041}"/>
              </a:ext>
            </a:extLst>
          </p:cNvPr>
          <p:cNvSpPr/>
          <p:nvPr/>
        </p:nvSpPr>
        <p:spPr>
          <a:xfrm rot="20640000">
            <a:off x="3850500" y="3591303"/>
            <a:ext cx="72000" cy="72000"/>
          </a:xfrm>
          <a:prstGeom prst="ellipse">
            <a:avLst/>
          </a:prstGeom>
          <a:solidFill>
            <a:schemeClr val="bg1"/>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7" name="テキスト ボックス 536">
            <a:extLst>
              <a:ext uri="{FF2B5EF4-FFF2-40B4-BE49-F238E27FC236}">
                <a16:creationId xmlns:a16="http://schemas.microsoft.com/office/drawing/2014/main" id="{63A29028-13AD-4B48-8046-3B03B79BBD5C}"/>
              </a:ext>
            </a:extLst>
          </p:cNvPr>
          <p:cNvSpPr txBox="1"/>
          <p:nvPr/>
        </p:nvSpPr>
        <p:spPr>
          <a:xfrm rot="21600000">
            <a:off x="3903126" y="3712048"/>
            <a:ext cx="498830" cy="92333"/>
          </a:xfrm>
          <a:prstGeom prst="rect">
            <a:avLst/>
          </a:prstGeom>
          <a:noFill/>
        </p:spPr>
        <p:txBody>
          <a:bodyPr wrap="square" lIns="0" tIns="0" rIns="0" bIns="0" rtlCol="0">
            <a:spAutoFit/>
          </a:bodyPr>
          <a:lstStyle/>
          <a:p>
            <a:pPr algn="ctr"/>
            <a:r>
              <a:rPr kumimoji="1" lang="ja-JP" altLang="en-US" sz="600" dirty="0">
                <a:effectLst>
                  <a:glow rad="76200">
                    <a:schemeClr val="bg1"/>
                  </a:glow>
                </a:effectLst>
                <a:latin typeface="BIZ UDPゴシック" panose="020B0400000000000000" pitchFamily="50" charset="-128"/>
                <a:ea typeface="BIZ UDPゴシック" panose="020B0400000000000000" pitchFamily="50" charset="-128"/>
              </a:rPr>
              <a:t>伊予小松</a:t>
            </a:r>
            <a:r>
              <a:rPr kumimoji="1" lang="en-US" altLang="ja-JP" sz="600" dirty="0">
                <a:effectLst>
                  <a:glow rad="76200">
                    <a:schemeClr val="bg1"/>
                  </a:glow>
                </a:effectLst>
                <a:latin typeface="BIZ UDPゴシック" panose="020B0400000000000000" pitchFamily="50" charset="-128"/>
                <a:ea typeface="BIZ UDPゴシック" panose="020B0400000000000000" pitchFamily="50" charset="-128"/>
              </a:rPr>
              <a:t>JCT</a:t>
            </a:r>
            <a:endParaRPr kumimoji="1" lang="ja-JP" altLang="en-US" sz="600" dirty="0">
              <a:effectLst>
                <a:glow rad="76200">
                  <a:schemeClr val="bg1"/>
                </a:glow>
              </a:effectLst>
              <a:latin typeface="BIZ UDPゴシック" panose="020B0400000000000000" pitchFamily="50" charset="-128"/>
              <a:ea typeface="BIZ UDPゴシック" panose="020B0400000000000000" pitchFamily="50" charset="-128"/>
            </a:endParaRPr>
          </a:p>
        </p:txBody>
      </p:sp>
      <p:sp>
        <p:nvSpPr>
          <p:cNvPr id="538" name="楕円 537">
            <a:extLst>
              <a:ext uri="{FF2B5EF4-FFF2-40B4-BE49-F238E27FC236}">
                <a16:creationId xmlns:a16="http://schemas.microsoft.com/office/drawing/2014/main" id="{111243FB-E3CF-47A5-B5DC-8F2DEB8D0241}"/>
              </a:ext>
            </a:extLst>
          </p:cNvPr>
          <p:cNvSpPr/>
          <p:nvPr/>
        </p:nvSpPr>
        <p:spPr>
          <a:xfrm rot="20640000">
            <a:off x="3628801" y="3203269"/>
            <a:ext cx="72000" cy="72000"/>
          </a:xfrm>
          <a:prstGeom prst="ellipse">
            <a:avLst/>
          </a:prstGeom>
          <a:solidFill>
            <a:schemeClr val="bg1"/>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9" name="テキスト ボックス 538">
            <a:extLst>
              <a:ext uri="{FF2B5EF4-FFF2-40B4-BE49-F238E27FC236}">
                <a16:creationId xmlns:a16="http://schemas.microsoft.com/office/drawing/2014/main" id="{1D1E39FB-EECB-47AC-A72C-9310C3E1108D}"/>
              </a:ext>
            </a:extLst>
          </p:cNvPr>
          <p:cNvSpPr txBox="1"/>
          <p:nvPr/>
        </p:nvSpPr>
        <p:spPr>
          <a:xfrm rot="21600000">
            <a:off x="3713444" y="3202117"/>
            <a:ext cx="536852" cy="92333"/>
          </a:xfrm>
          <a:prstGeom prst="rect">
            <a:avLst/>
          </a:prstGeom>
          <a:noFill/>
        </p:spPr>
        <p:txBody>
          <a:bodyPr wrap="square" lIns="0" tIns="0" rIns="0" bIns="0" rtlCol="0">
            <a:spAutoFit/>
          </a:bodyPr>
          <a:lstStyle/>
          <a:p>
            <a:pPr algn="ctr"/>
            <a:r>
              <a:rPr kumimoji="1" lang="ja-JP" altLang="en-US" sz="600" dirty="0">
                <a:effectLst>
                  <a:glow rad="76200">
                    <a:schemeClr val="bg1"/>
                  </a:glow>
                </a:effectLst>
                <a:latin typeface="BIZ UDPゴシック" panose="020B0400000000000000" pitchFamily="50" charset="-128"/>
                <a:ea typeface="BIZ UDPゴシック" panose="020B0400000000000000" pitchFamily="50" charset="-128"/>
              </a:rPr>
              <a:t>今治湯ノ浦</a:t>
            </a:r>
            <a:r>
              <a:rPr kumimoji="1" lang="en-US" altLang="ja-JP" sz="600" dirty="0">
                <a:effectLst>
                  <a:glow rad="76200">
                    <a:schemeClr val="bg1"/>
                  </a:glow>
                </a:effectLst>
                <a:latin typeface="BIZ UDPゴシック" panose="020B0400000000000000" pitchFamily="50" charset="-128"/>
                <a:ea typeface="BIZ UDPゴシック" panose="020B0400000000000000" pitchFamily="50" charset="-128"/>
              </a:rPr>
              <a:t>IC</a:t>
            </a:r>
            <a:endParaRPr kumimoji="1" lang="ja-JP" altLang="en-US" sz="600" dirty="0">
              <a:effectLst>
                <a:glow rad="76200">
                  <a:schemeClr val="bg1"/>
                </a:glow>
              </a:effectLst>
              <a:latin typeface="BIZ UDPゴシック" panose="020B0400000000000000" pitchFamily="50" charset="-128"/>
              <a:ea typeface="BIZ UDPゴシック" panose="020B0400000000000000" pitchFamily="50" charset="-128"/>
            </a:endParaRPr>
          </a:p>
        </p:txBody>
      </p:sp>
      <p:cxnSp>
        <p:nvCxnSpPr>
          <p:cNvPr id="540" name="直線コネクタ 539">
            <a:extLst>
              <a:ext uri="{FF2B5EF4-FFF2-40B4-BE49-F238E27FC236}">
                <a16:creationId xmlns:a16="http://schemas.microsoft.com/office/drawing/2014/main" id="{6CC7FBA7-1056-4DF4-965E-00AC41A2B59C}"/>
              </a:ext>
            </a:extLst>
          </p:cNvPr>
          <p:cNvCxnSpPr>
            <a:cxnSpLocks/>
          </p:cNvCxnSpPr>
          <p:nvPr/>
        </p:nvCxnSpPr>
        <p:spPr>
          <a:xfrm rot="24840000">
            <a:off x="3488853" y="3370387"/>
            <a:ext cx="720000" cy="0"/>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1" name="直線コネクタ 540">
            <a:extLst>
              <a:ext uri="{FF2B5EF4-FFF2-40B4-BE49-F238E27FC236}">
                <a16:creationId xmlns:a16="http://schemas.microsoft.com/office/drawing/2014/main" id="{8B393C74-9291-4D45-87DF-5FCFBD6D50DE}"/>
              </a:ext>
            </a:extLst>
          </p:cNvPr>
          <p:cNvCxnSpPr>
            <a:cxnSpLocks/>
          </p:cNvCxnSpPr>
          <p:nvPr/>
        </p:nvCxnSpPr>
        <p:spPr>
          <a:xfrm rot="18000000" flipH="1">
            <a:off x="2880324" y="3516372"/>
            <a:ext cx="1008000" cy="0"/>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2" name="直線コネクタ 541">
            <a:extLst>
              <a:ext uri="{FF2B5EF4-FFF2-40B4-BE49-F238E27FC236}">
                <a16:creationId xmlns:a16="http://schemas.microsoft.com/office/drawing/2014/main" id="{CAFE6682-5CDD-4F54-B473-7F4E6A4AF477}"/>
              </a:ext>
            </a:extLst>
          </p:cNvPr>
          <p:cNvCxnSpPr>
            <a:cxnSpLocks/>
          </p:cNvCxnSpPr>
          <p:nvPr/>
        </p:nvCxnSpPr>
        <p:spPr>
          <a:xfrm rot="16680000">
            <a:off x="2905179" y="3974961"/>
            <a:ext cx="792000" cy="0"/>
          </a:xfrm>
          <a:prstGeom prst="line">
            <a:avLst/>
          </a:prstGeom>
          <a:ln w="22225" cap="rnd">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543" name="直線コネクタ 542">
            <a:extLst>
              <a:ext uri="{FF2B5EF4-FFF2-40B4-BE49-F238E27FC236}">
                <a16:creationId xmlns:a16="http://schemas.microsoft.com/office/drawing/2014/main" id="{A35430E6-0C10-463A-9026-9A65AF7DAA69}"/>
              </a:ext>
            </a:extLst>
          </p:cNvPr>
          <p:cNvCxnSpPr>
            <a:cxnSpLocks/>
          </p:cNvCxnSpPr>
          <p:nvPr/>
        </p:nvCxnSpPr>
        <p:spPr>
          <a:xfrm rot="17760000">
            <a:off x="2671521" y="4730851"/>
            <a:ext cx="792000" cy="0"/>
          </a:xfrm>
          <a:prstGeom prst="line">
            <a:avLst/>
          </a:prstGeom>
          <a:ln w="22225" cap="rnd">
            <a:solidFill>
              <a:srgbClr val="FF9933"/>
            </a:solidFill>
          </a:ln>
        </p:spPr>
        <p:style>
          <a:lnRef idx="1">
            <a:schemeClr val="accent1"/>
          </a:lnRef>
          <a:fillRef idx="0">
            <a:schemeClr val="accent1"/>
          </a:fillRef>
          <a:effectRef idx="0">
            <a:schemeClr val="accent1"/>
          </a:effectRef>
          <a:fontRef idx="minor">
            <a:schemeClr val="tx1"/>
          </a:fontRef>
        </p:style>
      </p:cxnSp>
      <p:sp>
        <p:nvSpPr>
          <p:cNvPr id="544" name="楕円 543">
            <a:extLst>
              <a:ext uri="{FF2B5EF4-FFF2-40B4-BE49-F238E27FC236}">
                <a16:creationId xmlns:a16="http://schemas.microsoft.com/office/drawing/2014/main" id="{22396DF6-D561-4F45-A8F0-FD60B560FC3D}"/>
              </a:ext>
            </a:extLst>
          </p:cNvPr>
          <p:cNvSpPr/>
          <p:nvPr/>
        </p:nvSpPr>
        <p:spPr>
          <a:xfrm rot="20640000">
            <a:off x="2845635" y="5069765"/>
            <a:ext cx="72000" cy="72000"/>
          </a:xfrm>
          <a:prstGeom prst="ellipse">
            <a:avLst/>
          </a:prstGeom>
          <a:solidFill>
            <a:schemeClr val="bg1"/>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5" name="直線コネクタ 544">
            <a:extLst>
              <a:ext uri="{FF2B5EF4-FFF2-40B4-BE49-F238E27FC236}">
                <a16:creationId xmlns:a16="http://schemas.microsoft.com/office/drawing/2014/main" id="{2A0D3776-1F89-4F80-9973-8AFE9FA2A021}"/>
              </a:ext>
            </a:extLst>
          </p:cNvPr>
          <p:cNvCxnSpPr>
            <a:cxnSpLocks/>
          </p:cNvCxnSpPr>
          <p:nvPr/>
        </p:nvCxnSpPr>
        <p:spPr>
          <a:xfrm rot="16380000" flipH="1">
            <a:off x="2174903" y="4685735"/>
            <a:ext cx="1008000" cy="0"/>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46" name="テキスト ボックス 545">
            <a:extLst>
              <a:ext uri="{FF2B5EF4-FFF2-40B4-BE49-F238E27FC236}">
                <a16:creationId xmlns:a16="http://schemas.microsoft.com/office/drawing/2014/main" id="{05E43ACE-87CE-4E59-8756-2ACE465E0D31}"/>
              </a:ext>
            </a:extLst>
          </p:cNvPr>
          <p:cNvSpPr txBox="1"/>
          <p:nvPr/>
        </p:nvSpPr>
        <p:spPr>
          <a:xfrm rot="21600000">
            <a:off x="3779089" y="2787431"/>
            <a:ext cx="280718" cy="92333"/>
          </a:xfrm>
          <a:prstGeom prst="rect">
            <a:avLst/>
          </a:prstGeom>
          <a:noFill/>
        </p:spPr>
        <p:txBody>
          <a:bodyPr wrap="square" lIns="0" tIns="0" rIns="0" bIns="0" rtlCol="0">
            <a:spAutoFit/>
          </a:bodyPr>
          <a:lstStyle/>
          <a:p>
            <a:pPr algn="ctr"/>
            <a:r>
              <a:rPr kumimoji="1" lang="ja-JP" altLang="en-US" sz="600" dirty="0">
                <a:effectLst>
                  <a:glow rad="76200">
                    <a:schemeClr val="bg1"/>
                  </a:glow>
                </a:effectLst>
                <a:latin typeface="BIZ UDPゴシック" panose="020B0400000000000000" pitchFamily="50" charset="-128"/>
                <a:ea typeface="BIZ UDPゴシック" panose="020B0400000000000000" pitchFamily="50" charset="-128"/>
              </a:rPr>
              <a:t>今治</a:t>
            </a:r>
            <a:r>
              <a:rPr kumimoji="1" lang="en-US" altLang="ja-JP" sz="600" dirty="0">
                <a:effectLst>
                  <a:glow rad="76200">
                    <a:schemeClr val="bg1"/>
                  </a:glow>
                </a:effectLst>
                <a:latin typeface="BIZ UDPゴシック" panose="020B0400000000000000" pitchFamily="50" charset="-128"/>
                <a:ea typeface="BIZ UDPゴシック" panose="020B0400000000000000" pitchFamily="50" charset="-128"/>
              </a:rPr>
              <a:t>IC</a:t>
            </a:r>
            <a:endParaRPr kumimoji="1" lang="ja-JP" altLang="en-US" sz="600" dirty="0">
              <a:effectLst>
                <a:glow rad="76200">
                  <a:schemeClr val="bg1"/>
                </a:glow>
              </a:effectLst>
              <a:latin typeface="BIZ UDPゴシック" panose="020B0400000000000000" pitchFamily="50" charset="-128"/>
              <a:ea typeface="BIZ UDPゴシック" panose="020B0400000000000000" pitchFamily="50" charset="-128"/>
            </a:endParaRPr>
          </a:p>
        </p:txBody>
      </p:sp>
      <p:cxnSp>
        <p:nvCxnSpPr>
          <p:cNvPr id="547" name="直線コネクタ 546">
            <a:extLst>
              <a:ext uri="{FF2B5EF4-FFF2-40B4-BE49-F238E27FC236}">
                <a16:creationId xmlns:a16="http://schemas.microsoft.com/office/drawing/2014/main" id="{AA99659C-D9FA-4B7B-B29C-D6AD5F392E0F}"/>
              </a:ext>
            </a:extLst>
          </p:cNvPr>
          <p:cNvCxnSpPr>
            <a:cxnSpLocks/>
          </p:cNvCxnSpPr>
          <p:nvPr/>
        </p:nvCxnSpPr>
        <p:spPr>
          <a:xfrm rot="27060000">
            <a:off x="3286939" y="2395175"/>
            <a:ext cx="864000" cy="0"/>
          </a:xfrm>
          <a:prstGeom prst="line">
            <a:avLst/>
          </a:prstGeom>
          <a:ln w="22225" cap="rnd">
            <a:solidFill>
              <a:srgbClr val="FF9933"/>
            </a:solidFill>
          </a:ln>
        </p:spPr>
        <p:style>
          <a:lnRef idx="1">
            <a:schemeClr val="accent1"/>
          </a:lnRef>
          <a:fillRef idx="0">
            <a:schemeClr val="accent1"/>
          </a:fillRef>
          <a:effectRef idx="0">
            <a:schemeClr val="accent1"/>
          </a:effectRef>
          <a:fontRef idx="minor">
            <a:schemeClr val="tx1"/>
          </a:fontRef>
        </p:style>
      </p:cxnSp>
      <p:sp>
        <p:nvSpPr>
          <p:cNvPr id="548" name="楕円 547">
            <a:extLst>
              <a:ext uri="{FF2B5EF4-FFF2-40B4-BE49-F238E27FC236}">
                <a16:creationId xmlns:a16="http://schemas.microsoft.com/office/drawing/2014/main" id="{DC2BAC75-9E36-4F81-A2AC-A165F1D8FEC2}"/>
              </a:ext>
            </a:extLst>
          </p:cNvPr>
          <p:cNvSpPr/>
          <p:nvPr/>
        </p:nvSpPr>
        <p:spPr>
          <a:xfrm rot="20640000">
            <a:off x="3689333" y="1911364"/>
            <a:ext cx="72000" cy="72000"/>
          </a:xfrm>
          <a:prstGeom prst="ellipse">
            <a:avLst/>
          </a:prstGeom>
          <a:solidFill>
            <a:schemeClr val="bg1"/>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9" name="楕円 548">
            <a:extLst>
              <a:ext uri="{FF2B5EF4-FFF2-40B4-BE49-F238E27FC236}">
                <a16:creationId xmlns:a16="http://schemas.microsoft.com/office/drawing/2014/main" id="{CCCBF0DB-30A7-4598-86C4-A8CBACD7C498}"/>
              </a:ext>
            </a:extLst>
          </p:cNvPr>
          <p:cNvSpPr/>
          <p:nvPr/>
        </p:nvSpPr>
        <p:spPr>
          <a:xfrm rot="20640000">
            <a:off x="3677444" y="2794324"/>
            <a:ext cx="72000" cy="72000"/>
          </a:xfrm>
          <a:prstGeom prst="ellipse">
            <a:avLst/>
          </a:prstGeom>
          <a:solidFill>
            <a:schemeClr val="bg1"/>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0" name="テキスト ボックス 549">
            <a:extLst>
              <a:ext uri="{FF2B5EF4-FFF2-40B4-BE49-F238E27FC236}">
                <a16:creationId xmlns:a16="http://schemas.microsoft.com/office/drawing/2014/main" id="{1670A4EF-DA87-4BCE-B127-9EA1E5477810}"/>
              </a:ext>
            </a:extLst>
          </p:cNvPr>
          <p:cNvSpPr txBox="1"/>
          <p:nvPr/>
        </p:nvSpPr>
        <p:spPr>
          <a:xfrm rot="21600000">
            <a:off x="3763455" y="1962863"/>
            <a:ext cx="601673" cy="92333"/>
          </a:xfrm>
          <a:prstGeom prst="rect">
            <a:avLst/>
          </a:prstGeom>
          <a:noFill/>
        </p:spPr>
        <p:txBody>
          <a:bodyPr wrap="square" lIns="0" tIns="0" rIns="0" bIns="0" rtlCol="0">
            <a:spAutoFit/>
          </a:bodyPr>
          <a:lstStyle/>
          <a:p>
            <a:pPr algn="ctr"/>
            <a:r>
              <a:rPr kumimoji="1" lang="ja-JP" altLang="en-US" sz="600" dirty="0">
                <a:effectLst>
                  <a:glow rad="76200">
                    <a:schemeClr val="bg1"/>
                  </a:glow>
                </a:effectLst>
                <a:latin typeface="BIZ UDPゴシック" panose="020B0400000000000000" pitchFamily="50" charset="-128"/>
                <a:ea typeface="BIZ UDPゴシック" panose="020B0400000000000000" pitchFamily="50" charset="-128"/>
              </a:rPr>
              <a:t>西瀬戸尾道</a:t>
            </a:r>
            <a:r>
              <a:rPr kumimoji="1" lang="en-US" altLang="ja-JP" sz="600" dirty="0">
                <a:effectLst>
                  <a:glow rad="76200">
                    <a:schemeClr val="bg1"/>
                  </a:glow>
                </a:effectLst>
                <a:latin typeface="BIZ UDPゴシック" panose="020B0400000000000000" pitchFamily="50" charset="-128"/>
                <a:ea typeface="BIZ UDPゴシック" panose="020B0400000000000000" pitchFamily="50" charset="-128"/>
              </a:rPr>
              <a:t>JCT</a:t>
            </a:r>
            <a:endParaRPr kumimoji="1" lang="ja-JP" altLang="en-US" sz="600" dirty="0">
              <a:effectLst>
                <a:glow rad="76200">
                  <a:schemeClr val="bg1"/>
                </a:glow>
              </a:effectLst>
              <a:latin typeface="BIZ UDPゴシック" panose="020B0400000000000000" pitchFamily="50" charset="-128"/>
              <a:ea typeface="BIZ UDPゴシック" panose="020B0400000000000000" pitchFamily="50" charset="-128"/>
            </a:endParaRPr>
          </a:p>
        </p:txBody>
      </p:sp>
      <p:sp>
        <p:nvSpPr>
          <p:cNvPr id="551" name="テキスト ボックス 550">
            <a:extLst>
              <a:ext uri="{FF2B5EF4-FFF2-40B4-BE49-F238E27FC236}">
                <a16:creationId xmlns:a16="http://schemas.microsoft.com/office/drawing/2014/main" id="{71E2989D-A622-4175-AB11-7E946356ECC1}"/>
              </a:ext>
            </a:extLst>
          </p:cNvPr>
          <p:cNvSpPr txBox="1"/>
          <p:nvPr/>
        </p:nvSpPr>
        <p:spPr>
          <a:xfrm rot="21600000">
            <a:off x="3959106" y="1379132"/>
            <a:ext cx="249415" cy="123111"/>
          </a:xfrm>
          <a:prstGeom prst="rect">
            <a:avLst/>
          </a:prstGeom>
          <a:noFill/>
        </p:spPr>
        <p:txBody>
          <a:bodyPr wrap="square" lIns="0" tIns="0" rIns="0" bIns="0" rtlCol="0">
            <a:spAutoFit/>
          </a:bodyPr>
          <a:lstStyle/>
          <a:p>
            <a:pPr algn="ctr"/>
            <a:r>
              <a:rPr kumimoji="1" lang="ja-JP" altLang="en-US" sz="800" dirty="0">
                <a:effectLst>
                  <a:glow rad="76200">
                    <a:schemeClr val="bg1"/>
                  </a:glow>
                </a:effectLst>
                <a:latin typeface="BIZ UDPゴシック" panose="020B0400000000000000" pitchFamily="50" charset="-128"/>
                <a:ea typeface="BIZ UDPゴシック" panose="020B0400000000000000" pitchFamily="50" charset="-128"/>
              </a:rPr>
              <a:t>福山</a:t>
            </a:r>
          </a:p>
        </p:txBody>
      </p:sp>
      <p:sp>
        <p:nvSpPr>
          <p:cNvPr id="552" name="テキスト ボックス 551">
            <a:extLst>
              <a:ext uri="{FF2B5EF4-FFF2-40B4-BE49-F238E27FC236}">
                <a16:creationId xmlns:a16="http://schemas.microsoft.com/office/drawing/2014/main" id="{D40AA3E9-4D52-4BB8-B30D-5B3FDBC78C2C}"/>
              </a:ext>
            </a:extLst>
          </p:cNvPr>
          <p:cNvSpPr txBox="1"/>
          <p:nvPr/>
        </p:nvSpPr>
        <p:spPr>
          <a:xfrm rot="21600000">
            <a:off x="2244604" y="1623122"/>
            <a:ext cx="249415" cy="123111"/>
          </a:xfrm>
          <a:prstGeom prst="rect">
            <a:avLst/>
          </a:prstGeom>
          <a:noFill/>
        </p:spPr>
        <p:txBody>
          <a:bodyPr wrap="square" lIns="0" tIns="0" rIns="0" bIns="0" rtlCol="0">
            <a:spAutoFit/>
          </a:bodyPr>
          <a:lstStyle/>
          <a:p>
            <a:pPr algn="ctr"/>
            <a:r>
              <a:rPr kumimoji="1" lang="ja-JP" altLang="en-US" sz="800" dirty="0">
                <a:effectLst>
                  <a:glow rad="76200">
                    <a:schemeClr val="bg1"/>
                  </a:glow>
                </a:effectLst>
                <a:latin typeface="BIZ UDPゴシック" panose="020B0400000000000000" pitchFamily="50" charset="-128"/>
                <a:ea typeface="BIZ UDPゴシック" panose="020B0400000000000000" pitchFamily="50" charset="-128"/>
              </a:rPr>
              <a:t>広島</a:t>
            </a:r>
          </a:p>
        </p:txBody>
      </p:sp>
      <p:grpSp>
        <p:nvGrpSpPr>
          <p:cNvPr id="553" name="グループ化 552">
            <a:extLst>
              <a:ext uri="{FF2B5EF4-FFF2-40B4-BE49-F238E27FC236}">
                <a16:creationId xmlns:a16="http://schemas.microsoft.com/office/drawing/2014/main" id="{8637F0FA-545E-479C-83C9-28FF45D9DB15}"/>
              </a:ext>
            </a:extLst>
          </p:cNvPr>
          <p:cNvGrpSpPr/>
          <p:nvPr/>
        </p:nvGrpSpPr>
        <p:grpSpPr>
          <a:xfrm rot="-780000">
            <a:off x="-45198" y="2103133"/>
            <a:ext cx="2484011" cy="30395"/>
            <a:chOff x="1106115" y="1018753"/>
            <a:chExt cx="4888163" cy="52643"/>
          </a:xfrm>
          <a:effectLst>
            <a:glow rad="38100">
              <a:schemeClr val="bg1">
                <a:alpha val="90000"/>
              </a:schemeClr>
            </a:glow>
          </a:effectLst>
        </p:grpSpPr>
        <p:cxnSp>
          <p:nvCxnSpPr>
            <p:cNvPr id="554" name="直線コネクタ 553">
              <a:extLst>
                <a:ext uri="{FF2B5EF4-FFF2-40B4-BE49-F238E27FC236}">
                  <a16:creationId xmlns:a16="http://schemas.microsoft.com/office/drawing/2014/main" id="{70957DB0-D326-458B-9DC3-5F742507A56D}"/>
                </a:ext>
              </a:extLst>
            </p:cNvPr>
            <p:cNvCxnSpPr/>
            <p:nvPr/>
          </p:nvCxnSpPr>
          <p:spPr>
            <a:xfrm>
              <a:off x="1106115" y="1021331"/>
              <a:ext cx="4888142"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55" name="直線コネクタ 554">
              <a:extLst>
                <a:ext uri="{FF2B5EF4-FFF2-40B4-BE49-F238E27FC236}">
                  <a16:creationId xmlns:a16="http://schemas.microsoft.com/office/drawing/2014/main" id="{A7C13276-C147-4401-ACA7-B7C660B9A16F}"/>
                </a:ext>
              </a:extLst>
            </p:cNvPr>
            <p:cNvCxnSpPr/>
            <p:nvPr/>
          </p:nvCxnSpPr>
          <p:spPr>
            <a:xfrm>
              <a:off x="1106136" y="1068452"/>
              <a:ext cx="4888142"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56" name="正方形/長方形 555">
              <a:extLst>
                <a:ext uri="{FF2B5EF4-FFF2-40B4-BE49-F238E27FC236}">
                  <a16:creationId xmlns:a16="http://schemas.microsoft.com/office/drawing/2014/main" id="{AFD577BA-AF03-4F26-88A5-EAAA5BDA83B0}"/>
                </a:ext>
              </a:extLst>
            </p:cNvPr>
            <p:cNvSpPr/>
            <p:nvPr/>
          </p:nvSpPr>
          <p:spPr>
            <a:xfrm>
              <a:off x="116026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7" name="正方形/長方形 556">
              <a:extLst>
                <a:ext uri="{FF2B5EF4-FFF2-40B4-BE49-F238E27FC236}">
                  <a16:creationId xmlns:a16="http://schemas.microsoft.com/office/drawing/2014/main" id="{CB86F6AC-81DE-4FBD-9C07-E4D095C34998}"/>
                </a:ext>
              </a:extLst>
            </p:cNvPr>
            <p:cNvSpPr/>
            <p:nvPr/>
          </p:nvSpPr>
          <p:spPr>
            <a:xfrm>
              <a:off x="134892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8" name="正方形/長方形 557">
              <a:extLst>
                <a:ext uri="{FF2B5EF4-FFF2-40B4-BE49-F238E27FC236}">
                  <a16:creationId xmlns:a16="http://schemas.microsoft.com/office/drawing/2014/main" id="{ADEFC669-DD03-488A-B995-467746012958}"/>
                </a:ext>
              </a:extLst>
            </p:cNvPr>
            <p:cNvSpPr/>
            <p:nvPr/>
          </p:nvSpPr>
          <p:spPr>
            <a:xfrm>
              <a:off x="153758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9" name="正方形/長方形 558">
              <a:extLst>
                <a:ext uri="{FF2B5EF4-FFF2-40B4-BE49-F238E27FC236}">
                  <a16:creationId xmlns:a16="http://schemas.microsoft.com/office/drawing/2014/main" id="{7F1F3CD2-5596-4B44-B2DC-48FB5DE1C9AF}"/>
                </a:ext>
              </a:extLst>
            </p:cNvPr>
            <p:cNvSpPr/>
            <p:nvPr/>
          </p:nvSpPr>
          <p:spPr>
            <a:xfrm>
              <a:off x="172021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0" name="正方形/長方形 559">
              <a:extLst>
                <a:ext uri="{FF2B5EF4-FFF2-40B4-BE49-F238E27FC236}">
                  <a16:creationId xmlns:a16="http://schemas.microsoft.com/office/drawing/2014/main" id="{183EAB28-50CF-46E7-BF60-0A769087EEB0}"/>
                </a:ext>
              </a:extLst>
            </p:cNvPr>
            <p:cNvSpPr/>
            <p:nvPr/>
          </p:nvSpPr>
          <p:spPr>
            <a:xfrm>
              <a:off x="19078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1" name="正方形/長方形 560">
              <a:extLst>
                <a:ext uri="{FF2B5EF4-FFF2-40B4-BE49-F238E27FC236}">
                  <a16:creationId xmlns:a16="http://schemas.microsoft.com/office/drawing/2014/main" id="{2CCF8B0E-88DE-407F-A978-8B62919F2965}"/>
                </a:ext>
              </a:extLst>
            </p:cNvPr>
            <p:cNvSpPr/>
            <p:nvPr/>
          </p:nvSpPr>
          <p:spPr>
            <a:xfrm>
              <a:off x="209557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2" name="正方形/長方形 561">
              <a:extLst>
                <a:ext uri="{FF2B5EF4-FFF2-40B4-BE49-F238E27FC236}">
                  <a16:creationId xmlns:a16="http://schemas.microsoft.com/office/drawing/2014/main" id="{7E1A34C8-9652-40AC-9AD3-356DDE6CBA01}"/>
                </a:ext>
              </a:extLst>
            </p:cNvPr>
            <p:cNvSpPr/>
            <p:nvPr/>
          </p:nvSpPr>
          <p:spPr>
            <a:xfrm>
              <a:off x="2283251"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3" name="正方形/長方形 562">
              <a:extLst>
                <a:ext uri="{FF2B5EF4-FFF2-40B4-BE49-F238E27FC236}">
                  <a16:creationId xmlns:a16="http://schemas.microsoft.com/office/drawing/2014/main" id="{056FB557-C886-4C39-A822-1B431F80A095}"/>
                </a:ext>
              </a:extLst>
            </p:cNvPr>
            <p:cNvSpPr/>
            <p:nvPr/>
          </p:nvSpPr>
          <p:spPr>
            <a:xfrm>
              <a:off x="2466065"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4" name="正方形/長方形 563">
              <a:extLst>
                <a:ext uri="{FF2B5EF4-FFF2-40B4-BE49-F238E27FC236}">
                  <a16:creationId xmlns:a16="http://schemas.microsoft.com/office/drawing/2014/main" id="{BA2A8654-C4BD-4D86-B496-9D53A2C16101}"/>
                </a:ext>
              </a:extLst>
            </p:cNvPr>
            <p:cNvSpPr/>
            <p:nvPr/>
          </p:nvSpPr>
          <p:spPr>
            <a:xfrm>
              <a:off x="2648879"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5" name="正方形/長方形 564">
              <a:extLst>
                <a:ext uri="{FF2B5EF4-FFF2-40B4-BE49-F238E27FC236}">
                  <a16:creationId xmlns:a16="http://schemas.microsoft.com/office/drawing/2014/main" id="{ACA8A5BA-53C2-4B71-BAC3-066D363497FF}"/>
                </a:ext>
              </a:extLst>
            </p:cNvPr>
            <p:cNvSpPr/>
            <p:nvPr/>
          </p:nvSpPr>
          <p:spPr>
            <a:xfrm>
              <a:off x="28316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6" name="正方形/長方形 565">
              <a:extLst>
                <a:ext uri="{FF2B5EF4-FFF2-40B4-BE49-F238E27FC236}">
                  <a16:creationId xmlns:a16="http://schemas.microsoft.com/office/drawing/2014/main" id="{04C91227-657A-42A6-A8D5-64DB1DC3939E}"/>
                </a:ext>
              </a:extLst>
            </p:cNvPr>
            <p:cNvSpPr/>
            <p:nvPr/>
          </p:nvSpPr>
          <p:spPr>
            <a:xfrm>
              <a:off x="3001393" y="1024596"/>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7" name="正方形/長方形 566">
              <a:extLst>
                <a:ext uri="{FF2B5EF4-FFF2-40B4-BE49-F238E27FC236}">
                  <a16:creationId xmlns:a16="http://schemas.microsoft.com/office/drawing/2014/main" id="{D1A617B4-68F3-4983-89DD-72EA59559583}"/>
                </a:ext>
              </a:extLst>
            </p:cNvPr>
            <p:cNvSpPr/>
            <p:nvPr/>
          </p:nvSpPr>
          <p:spPr>
            <a:xfrm>
              <a:off x="3173915" y="1023265"/>
              <a:ext cx="90000" cy="46799"/>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8" name="正方形/長方形 567">
              <a:extLst>
                <a:ext uri="{FF2B5EF4-FFF2-40B4-BE49-F238E27FC236}">
                  <a16:creationId xmlns:a16="http://schemas.microsoft.com/office/drawing/2014/main" id="{C74703F8-267C-45FC-A6FE-01C3D4E3D61B}"/>
                </a:ext>
              </a:extLst>
            </p:cNvPr>
            <p:cNvSpPr/>
            <p:nvPr/>
          </p:nvSpPr>
          <p:spPr>
            <a:xfrm>
              <a:off x="3353854" y="1019039"/>
              <a:ext cx="90000" cy="46801"/>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9" name="正方形/長方形 568">
              <a:extLst>
                <a:ext uri="{FF2B5EF4-FFF2-40B4-BE49-F238E27FC236}">
                  <a16:creationId xmlns:a16="http://schemas.microsoft.com/office/drawing/2014/main" id="{15B37056-5B3A-4E5B-A86C-21C29880C4E4}"/>
                </a:ext>
              </a:extLst>
            </p:cNvPr>
            <p:cNvSpPr/>
            <p:nvPr/>
          </p:nvSpPr>
          <p:spPr>
            <a:xfrm>
              <a:off x="3541532" y="1019038"/>
              <a:ext cx="90000" cy="46799"/>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0" name="正方形/長方形 569">
              <a:extLst>
                <a:ext uri="{FF2B5EF4-FFF2-40B4-BE49-F238E27FC236}">
                  <a16:creationId xmlns:a16="http://schemas.microsoft.com/office/drawing/2014/main" id="{AFD14CE2-3C66-4000-94F2-8AF0202BFEA0}"/>
                </a:ext>
              </a:extLst>
            </p:cNvPr>
            <p:cNvSpPr/>
            <p:nvPr/>
          </p:nvSpPr>
          <p:spPr>
            <a:xfrm>
              <a:off x="3724347" y="1019038"/>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1" name="正方形/長方形 570">
              <a:extLst>
                <a:ext uri="{FF2B5EF4-FFF2-40B4-BE49-F238E27FC236}">
                  <a16:creationId xmlns:a16="http://schemas.microsoft.com/office/drawing/2014/main" id="{ECC7C819-EF99-4203-8B6E-6497F5B8EBFB}"/>
                </a:ext>
              </a:extLst>
            </p:cNvPr>
            <p:cNvSpPr/>
            <p:nvPr/>
          </p:nvSpPr>
          <p:spPr>
            <a:xfrm>
              <a:off x="3907161" y="101903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2" name="正方形/長方形 571">
              <a:extLst>
                <a:ext uri="{FF2B5EF4-FFF2-40B4-BE49-F238E27FC236}">
                  <a16:creationId xmlns:a16="http://schemas.microsoft.com/office/drawing/2014/main" id="{0DE32A98-42AC-477C-98CB-BDC59505081A}"/>
                </a:ext>
              </a:extLst>
            </p:cNvPr>
            <p:cNvSpPr/>
            <p:nvPr/>
          </p:nvSpPr>
          <p:spPr>
            <a:xfrm>
              <a:off x="4089978" y="1019061"/>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3" name="正方形/長方形 572">
              <a:extLst>
                <a:ext uri="{FF2B5EF4-FFF2-40B4-BE49-F238E27FC236}">
                  <a16:creationId xmlns:a16="http://schemas.microsoft.com/office/drawing/2014/main" id="{26EBBB20-6E19-403D-9AF4-16ABF8332C7E}"/>
                </a:ext>
              </a:extLst>
            </p:cNvPr>
            <p:cNvSpPr/>
            <p:nvPr/>
          </p:nvSpPr>
          <p:spPr>
            <a:xfrm>
              <a:off x="4259678" y="1022280"/>
              <a:ext cx="90000" cy="46799"/>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4" name="正方形/長方形 573">
              <a:extLst>
                <a:ext uri="{FF2B5EF4-FFF2-40B4-BE49-F238E27FC236}">
                  <a16:creationId xmlns:a16="http://schemas.microsoft.com/office/drawing/2014/main" id="{EBA5CB8F-0AFD-4037-AD92-4B9D6ADA56D2}"/>
                </a:ext>
              </a:extLst>
            </p:cNvPr>
            <p:cNvSpPr/>
            <p:nvPr/>
          </p:nvSpPr>
          <p:spPr>
            <a:xfrm>
              <a:off x="4432200" y="1020943"/>
              <a:ext cx="90000" cy="46799"/>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5" name="正方形/長方形 574">
              <a:extLst>
                <a:ext uri="{FF2B5EF4-FFF2-40B4-BE49-F238E27FC236}">
                  <a16:creationId xmlns:a16="http://schemas.microsoft.com/office/drawing/2014/main" id="{8DA58D63-A59E-4D18-AEE1-0BB4BDE44705}"/>
                </a:ext>
              </a:extLst>
            </p:cNvPr>
            <p:cNvSpPr/>
            <p:nvPr/>
          </p:nvSpPr>
          <p:spPr>
            <a:xfrm>
              <a:off x="4605584" y="1018753"/>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6" name="正方形/長方形 575">
              <a:extLst>
                <a:ext uri="{FF2B5EF4-FFF2-40B4-BE49-F238E27FC236}">
                  <a16:creationId xmlns:a16="http://schemas.microsoft.com/office/drawing/2014/main" id="{278A33C9-78D2-41C3-8124-E8D9388EA8C3}"/>
                </a:ext>
              </a:extLst>
            </p:cNvPr>
            <p:cNvSpPr/>
            <p:nvPr/>
          </p:nvSpPr>
          <p:spPr>
            <a:xfrm>
              <a:off x="4775284" y="1021976"/>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7" name="正方形/長方形 576">
              <a:extLst>
                <a:ext uri="{FF2B5EF4-FFF2-40B4-BE49-F238E27FC236}">
                  <a16:creationId xmlns:a16="http://schemas.microsoft.com/office/drawing/2014/main" id="{327DD86C-CD72-4680-B9BD-7826585D1D7A}"/>
                </a:ext>
              </a:extLst>
            </p:cNvPr>
            <p:cNvSpPr/>
            <p:nvPr/>
          </p:nvSpPr>
          <p:spPr>
            <a:xfrm>
              <a:off x="4947806" y="1020628"/>
              <a:ext cx="90000" cy="46795"/>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8" name="正方形/長方形 577">
              <a:extLst>
                <a:ext uri="{FF2B5EF4-FFF2-40B4-BE49-F238E27FC236}">
                  <a16:creationId xmlns:a16="http://schemas.microsoft.com/office/drawing/2014/main" id="{4810AD4D-972B-4E05-AD37-D18699067E41}"/>
                </a:ext>
              </a:extLst>
            </p:cNvPr>
            <p:cNvSpPr/>
            <p:nvPr/>
          </p:nvSpPr>
          <p:spPr>
            <a:xfrm>
              <a:off x="5124816" y="1023882"/>
              <a:ext cx="90000" cy="46801"/>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9" name="正方形/長方形 578">
              <a:extLst>
                <a:ext uri="{FF2B5EF4-FFF2-40B4-BE49-F238E27FC236}">
                  <a16:creationId xmlns:a16="http://schemas.microsoft.com/office/drawing/2014/main" id="{4E30C7B6-5BA3-4973-9A36-5671477AA6A7}"/>
                </a:ext>
              </a:extLst>
            </p:cNvPr>
            <p:cNvSpPr/>
            <p:nvPr/>
          </p:nvSpPr>
          <p:spPr>
            <a:xfrm>
              <a:off x="5297337" y="1022544"/>
              <a:ext cx="90000" cy="46799"/>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0" name="正方形/長方形 579">
              <a:extLst>
                <a:ext uri="{FF2B5EF4-FFF2-40B4-BE49-F238E27FC236}">
                  <a16:creationId xmlns:a16="http://schemas.microsoft.com/office/drawing/2014/main" id="{F3376D11-9566-4D14-80D0-AA67827718EE}"/>
                </a:ext>
              </a:extLst>
            </p:cNvPr>
            <p:cNvSpPr/>
            <p:nvPr/>
          </p:nvSpPr>
          <p:spPr>
            <a:xfrm>
              <a:off x="5470722" y="1020355"/>
              <a:ext cx="90000" cy="46801"/>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1" name="正方形/長方形 580">
              <a:extLst>
                <a:ext uri="{FF2B5EF4-FFF2-40B4-BE49-F238E27FC236}">
                  <a16:creationId xmlns:a16="http://schemas.microsoft.com/office/drawing/2014/main" id="{8EA75EFF-D01B-4CE7-97C0-5C66B1E454BD}"/>
                </a:ext>
              </a:extLst>
            </p:cNvPr>
            <p:cNvSpPr/>
            <p:nvPr/>
          </p:nvSpPr>
          <p:spPr>
            <a:xfrm>
              <a:off x="5640418" y="1023592"/>
              <a:ext cx="90000" cy="46801"/>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2" name="正方形/長方形 581">
              <a:extLst>
                <a:ext uri="{FF2B5EF4-FFF2-40B4-BE49-F238E27FC236}">
                  <a16:creationId xmlns:a16="http://schemas.microsoft.com/office/drawing/2014/main" id="{5ED804B7-F8E1-4279-8416-1686C28B9E71}"/>
                </a:ext>
              </a:extLst>
            </p:cNvPr>
            <p:cNvSpPr/>
            <p:nvPr/>
          </p:nvSpPr>
          <p:spPr>
            <a:xfrm>
              <a:off x="5812939" y="1022243"/>
              <a:ext cx="90000" cy="46794"/>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3" name="グループ化 582">
            <a:extLst>
              <a:ext uri="{FF2B5EF4-FFF2-40B4-BE49-F238E27FC236}">
                <a16:creationId xmlns:a16="http://schemas.microsoft.com/office/drawing/2014/main" id="{CF06A57C-D646-4CAB-9E9F-0EB9DC7650D7}"/>
              </a:ext>
            </a:extLst>
          </p:cNvPr>
          <p:cNvGrpSpPr/>
          <p:nvPr/>
        </p:nvGrpSpPr>
        <p:grpSpPr>
          <a:xfrm rot="-420000">
            <a:off x="2346069" y="1721920"/>
            <a:ext cx="1836012" cy="30396"/>
            <a:chOff x="1106110" y="1018753"/>
            <a:chExt cx="3613003" cy="52643"/>
          </a:xfrm>
          <a:effectLst>
            <a:glow rad="38100">
              <a:schemeClr val="bg1">
                <a:alpha val="90000"/>
              </a:schemeClr>
            </a:glow>
          </a:effectLst>
        </p:grpSpPr>
        <p:cxnSp>
          <p:nvCxnSpPr>
            <p:cNvPr id="584" name="直線コネクタ 583">
              <a:extLst>
                <a:ext uri="{FF2B5EF4-FFF2-40B4-BE49-F238E27FC236}">
                  <a16:creationId xmlns:a16="http://schemas.microsoft.com/office/drawing/2014/main" id="{18BFD77B-1499-4A37-B9CE-C76D886007B5}"/>
                </a:ext>
              </a:extLst>
            </p:cNvPr>
            <p:cNvCxnSpPr/>
            <p:nvPr/>
          </p:nvCxnSpPr>
          <p:spPr>
            <a:xfrm>
              <a:off x="1106110" y="1021330"/>
              <a:ext cx="361298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85" name="直線コネクタ 584">
              <a:extLst>
                <a:ext uri="{FF2B5EF4-FFF2-40B4-BE49-F238E27FC236}">
                  <a16:creationId xmlns:a16="http://schemas.microsoft.com/office/drawing/2014/main" id="{DBB6B4F1-4762-4D79-9DE9-0DC544592872}"/>
                </a:ext>
              </a:extLst>
            </p:cNvPr>
            <p:cNvCxnSpPr/>
            <p:nvPr/>
          </p:nvCxnSpPr>
          <p:spPr>
            <a:xfrm>
              <a:off x="1106132" y="1068454"/>
              <a:ext cx="361298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86" name="正方形/長方形 585">
              <a:extLst>
                <a:ext uri="{FF2B5EF4-FFF2-40B4-BE49-F238E27FC236}">
                  <a16:creationId xmlns:a16="http://schemas.microsoft.com/office/drawing/2014/main" id="{D6C19109-EC33-41D2-A346-F77DB087A9FC}"/>
                </a:ext>
              </a:extLst>
            </p:cNvPr>
            <p:cNvSpPr/>
            <p:nvPr/>
          </p:nvSpPr>
          <p:spPr>
            <a:xfrm>
              <a:off x="116026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7" name="正方形/長方形 586">
              <a:extLst>
                <a:ext uri="{FF2B5EF4-FFF2-40B4-BE49-F238E27FC236}">
                  <a16:creationId xmlns:a16="http://schemas.microsoft.com/office/drawing/2014/main" id="{814F1145-34B4-4ED9-90F5-4BA6FBE7EE3E}"/>
                </a:ext>
              </a:extLst>
            </p:cNvPr>
            <p:cNvSpPr/>
            <p:nvPr/>
          </p:nvSpPr>
          <p:spPr>
            <a:xfrm>
              <a:off x="134892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8" name="正方形/長方形 587">
              <a:extLst>
                <a:ext uri="{FF2B5EF4-FFF2-40B4-BE49-F238E27FC236}">
                  <a16:creationId xmlns:a16="http://schemas.microsoft.com/office/drawing/2014/main" id="{0E5AC19E-0F9B-468A-8DCF-54DB5E708DBC}"/>
                </a:ext>
              </a:extLst>
            </p:cNvPr>
            <p:cNvSpPr/>
            <p:nvPr/>
          </p:nvSpPr>
          <p:spPr>
            <a:xfrm>
              <a:off x="153758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9" name="正方形/長方形 588">
              <a:extLst>
                <a:ext uri="{FF2B5EF4-FFF2-40B4-BE49-F238E27FC236}">
                  <a16:creationId xmlns:a16="http://schemas.microsoft.com/office/drawing/2014/main" id="{CA3DA12C-0B12-49F6-A136-4940B5D63EE0}"/>
                </a:ext>
              </a:extLst>
            </p:cNvPr>
            <p:cNvSpPr/>
            <p:nvPr/>
          </p:nvSpPr>
          <p:spPr>
            <a:xfrm>
              <a:off x="172021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0" name="正方形/長方形 589">
              <a:extLst>
                <a:ext uri="{FF2B5EF4-FFF2-40B4-BE49-F238E27FC236}">
                  <a16:creationId xmlns:a16="http://schemas.microsoft.com/office/drawing/2014/main" id="{FDBA8202-89A8-496A-A761-988F614CCA1A}"/>
                </a:ext>
              </a:extLst>
            </p:cNvPr>
            <p:cNvSpPr/>
            <p:nvPr/>
          </p:nvSpPr>
          <p:spPr>
            <a:xfrm>
              <a:off x="19078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1" name="正方形/長方形 590">
              <a:extLst>
                <a:ext uri="{FF2B5EF4-FFF2-40B4-BE49-F238E27FC236}">
                  <a16:creationId xmlns:a16="http://schemas.microsoft.com/office/drawing/2014/main" id="{68F71BF5-8E56-4957-9D9F-E9EAE1144784}"/>
                </a:ext>
              </a:extLst>
            </p:cNvPr>
            <p:cNvSpPr/>
            <p:nvPr/>
          </p:nvSpPr>
          <p:spPr>
            <a:xfrm>
              <a:off x="209557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2" name="正方形/長方形 591">
              <a:extLst>
                <a:ext uri="{FF2B5EF4-FFF2-40B4-BE49-F238E27FC236}">
                  <a16:creationId xmlns:a16="http://schemas.microsoft.com/office/drawing/2014/main" id="{CC922D16-463E-4D81-896D-DD61C5D81E9D}"/>
                </a:ext>
              </a:extLst>
            </p:cNvPr>
            <p:cNvSpPr/>
            <p:nvPr/>
          </p:nvSpPr>
          <p:spPr>
            <a:xfrm>
              <a:off x="2283251"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3" name="正方形/長方形 592">
              <a:extLst>
                <a:ext uri="{FF2B5EF4-FFF2-40B4-BE49-F238E27FC236}">
                  <a16:creationId xmlns:a16="http://schemas.microsoft.com/office/drawing/2014/main" id="{8BE1D8E9-06C7-4DC8-BB22-500452BF7E40}"/>
                </a:ext>
              </a:extLst>
            </p:cNvPr>
            <p:cNvSpPr/>
            <p:nvPr/>
          </p:nvSpPr>
          <p:spPr>
            <a:xfrm>
              <a:off x="2466065"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4" name="正方形/長方形 593">
              <a:extLst>
                <a:ext uri="{FF2B5EF4-FFF2-40B4-BE49-F238E27FC236}">
                  <a16:creationId xmlns:a16="http://schemas.microsoft.com/office/drawing/2014/main" id="{2EAEB7D5-2853-484B-97FD-DBD8762AC59C}"/>
                </a:ext>
              </a:extLst>
            </p:cNvPr>
            <p:cNvSpPr/>
            <p:nvPr/>
          </p:nvSpPr>
          <p:spPr>
            <a:xfrm>
              <a:off x="2648879"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5" name="正方形/長方形 594">
              <a:extLst>
                <a:ext uri="{FF2B5EF4-FFF2-40B4-BE49-F238E27FC236}">
                  <a16:creationId xmlns:a16="http://schemas.microsoft.com/office/drawing/2014/main" id="{3FB20B5A-3C2D-4A58-BC8E-1A771031111A}"/>
                </a:ext>
              </a:extLst>
            </p:cNvPr>
            <p:cNvSpPr/>
            <p:nvPr/>
          </p:nvSpPr>
          <p:spPr>
            <a:xfrm>
              <a:off x="28316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6" name="正方形/長方形 595">
              <a:extLst>
                <a:ext uri="{FF2B5EF4-FFF2-40B4-BE49-F238E27FC236}">
                  <a16:creationId xmlns:a16="http://schemas.microsoft.com/office/drawing/2014/main" id="{A4C62536-E048-470E-B9F7-7D1FB94CB103}"/>
                </a:ext>
              </a:extLst>
            </p:cNvPr>
            <p:cNvSpPr/>
            <p:nvPr/>
          </p:nvSpPr>
          <p:spPr>
            <a:xfrm>
              <a:off x="3001393" y="1024596"/>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7" name="正方形/長方形 596">
              <a:extLst>
                <a:ext uri="{FF2B5EF4-FFF2-40B4-BE49-F238E27FC236}">
                  <a16:creationId xmlns:a16="http://schemas.microsoft.com/office/drawing/2014/main" id="{F478CCF6-175C-4CB1-ADEC-6D9E30BC55BC}"/>
                </a:ext>
              </a:extLst>
            </p:cNvPr>
            <p:cNvSpPr/>
            <p:nvPr/>
          </p:nvSpPr>
          <p:spPr>
            <a:xfrm>
              <a:off x="3173915" y="1023265"/>
              <a:ext cx="90000" cy="46799"/>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8" name="正方形/長方形 597">
              <a:extLst>
                <a:ext uri="{FF2B5EF4-FFF2-40B4-BE49-F238E27FC236}">
                  <a16:creationId xmlns:a16="http://schemas.microsoft.com/office/drawing/2014/main" id="{98AD25F0-054A-4B4E-8DCC-22F09DF55927}"/>
                </a:ext>
              </a:extLst>
            </p:cNvPr>
            <p:cNvSpPr/>
            <p:nvPr/>
          </p:nvSpPr>
          <p:spPr>
            <a:xfrm>
              <a:off x="3353854" y="1019039"/>
              <a:ext cx="90000" cy="46801"/>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9" name="正方形/長方形 598">
              <a:extLst>
                <a:ext uri="{FF2B5EF4-FFF2-40B4-BE49-F238E27FC236}">
                  <a16:creationId xmlns:a16="http://schemas.microsoft.com/office/drawing/2014/main" id="{16C684C8-465C-4734-9373-BEE76180E8F0}"/>
                </a:ext>
              </a:extLst>
            </p:cNvPr>
            <p:cNvSpPr/>
            <p:nvPr/>
          </p:nvSpPr>
          <p:spPr>
            <a:xfrm>
              <a:off x="3541532" y="1019038"/>
              <a:ext cx="90000" cy="46799"/>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0" name="正方形/長方形 599">
              <a:extLst>
                <a:ext uri="{FF2B5EF4-FFF2-40B4-BE49-F238E27FC236}">
                  <a16:creationId xmlns:a16="http://schemas.microsoft.com/office/drawing/2014/main" id="{01B9776D-BAC2-408B-8778-9B5FFA908750}"/>
                </a:ext>
              </a:extLst>
            </p:cNvPr>
            <p:cNvSpPr/>
            <p:nvPr/>
          </p:nvSpPr>
          <p:spPr>
            <a:xfrm>
              <a:off x="3724347" y="1019038"/>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1" name="正方形/長方形 600">
              <a:extLst>
                <a:ext uri="{FF2B5EF4-FFF2-40B4-BE49-F238E27FC236}">
                  <a16:creationId xmlns:a16="http://schemas.microsoft.com/office/drawing/2014/main" id="{712AF0B9-C381-4703-B723-CF2CC87AC418}"/>
                </a:ext>
              </a:extLst>
            </p:cNvPr>
            <p:cNvSpPr/>
            <p:nvPr/>
          </p:nvSpPr>
          <p:spPr>
            <a:xfrm>
              <a:off x="3907161" y="101903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2" name="正方形/長方形 601">
              <a:extLst>
                <a:ext uri="{FF2B5EF4-FFF2-40B4-BE49-F238E27FC236}">
                  <a16:creationId xmlns:a16="http://schemas.microsoft.com/office/drawing/2014/main" id="{A89C1FB6-65A0-4572-9C11-EE8B4204D447}"/>
                </a:ext>
              </a:extLst>
            </p:cNvPr>
            <p:cNvSpPr/>
            <p:nvPr/>
          </p:nvSpPr>
          <p:spPr>
            <a:xfrm>
              <a:off x="4089978" y="1019061"/>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3" name="正方形/長方形 602">
              <a:extLst>
                <a:ext uri="{FF2B5EF4-FFF2-40B4-BE49-F238E27FC236}">
                  <a16:creationId xmlns:a16="http://schemas.microsoft.com/office/drawing/2014/main" id="{6FCE0238-9472-4F9E-BC84-C200A28F68AE}"/>
                </a:ext>
              </a:extLst>
            </p:cNvPr>
            <p:cNvSpPr/>
            <p:nvPr/>
          </p:nvSpPr>
          <p:spPr>
            <a:xfrm>
              <a:off x="4259678" y="1022280"/>
              <a:ext cx="90000" cy="46799"/>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4" name="正方形/長方形 603">
              <a:extLst>
                <a:ext uri="{FF2B5EF4-FFF2-40B4-BE49-F238E27FC236}">
                  <a16:creationId xmlns:a16="http://schemas.microsoft.com/office/drawing/2014/main" id="{1E732C10-D631-47AB-8FF3-E850297428B8}"/>
                </a:ext>
              </a:extLst>
            </p:cNvPr>
            <p:cNvSpPr/>
            <p:nvPr/>
          </p:nvSpPr>
          <p:spPr>
            <a:xfrm>
              <a:off x="4432200" y="1020943"/>
              <a:ext cx="90000" cy="46799"/>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5" name="正方形/長方形 604">
              <a:extLst>
                <a:ext uri="{FF2B5EF4-FFF2-40B4-BE49-F238E27FC236}">
                  <a16:creationId xmlns:a16="http://schemas.microsoft.com/office/drawing/2014/main" id="{A760011F-A65A-4A77-970F-A005338285B5}"/>
                </a:ext>
              </a:extLst>
            </p:cNvPr>
            <p:cNvSpPr/>
            <p:nvPr/>
          </p:nvSpPr>
          <p:spPr>
            <a:xfrm>
              <a:off x="4605584" y="1018753"/>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06" name="楕円 605">
            <a:extLst>
              <a:ext uri="{FF2B5EF4-FFF2-40B4-BE49-F238E27FC236}">
                <a16:creationId xmlns:a16="http://schemas.microsoft.com/office/drawing/2014/main" id="{38DDB1FF-AAF8-46FA-B711-D9751E299F03}"/>
              </a:ext>
            </a:extLst>
          </p:cNvPr>
          <p:cNvSpPr/>
          <p:nvPr/>
        </p:nvSpPr>
        <p:spPr>
          <a:xfrm rot="20640000">
            <a:off x="4095309" y="1569348"/>
            <a:ext cx="108000" cy="10800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7" name="楕円 606">
            <a:extLst>
              <a:ext uri="{FF2B5EF4-FFF2-40B4-BE49-F238E27FC236}">
                <a16:creationId xmlns:a16="http://schemas.microsoft.com/office/drawing/2014/main" id="{6C89F2F6-63E0-47AD-8F5A-ABAB01E5FBBD}"/>
              </a:ext>
            </a:extLst>
          </p:cNvPr>
          <p:cNvSpPr/>
          <p:nvPr/>
        </p:nvSpPr>
        <p:spPr>
          <a:xfrm rot="20640000">
            <a:off x="2331388" y="1787444"/>
            <a:ext cx="108000" cy="10800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08" name="グループ化 607">
            <a:extLst>
              <a:ext uri="{FF2B5EF4-FFF2-40B4-BE49-F238E27FC236}">
                <a16:creationId xmlns:a16="http://schemas.microsoft.com/office/drawing/2014/main" id="{CE5E1A9F-FF29-4F4D-9D5A-C96978DF1665}"/>
              </a:ext>
            </a:extLst>
          </p:cNvPr>
          <p:cNvGrpSpPr/>
          <p:nvPr/>
        </p:nvGrpSpPr>
        <p:grpSpPr>
          <a:xfrm rot="20220000">
            <a:off x="4083976" y="1376929"/>
            <a:ext cx="1224001" cy="23957"/>
            <a:chOff x="1080726" y="1021377"/>
            <a:chExt cx="2120034" cy="47142"/>
          </a:xfrm>
          <a:effectLst>
            <a:glow rad="50800">
              <a:schemeClr val="bg1">
                <a:alpha val="80000"/>
              </a:schemeClr>
            </a:glow>
          </a:effectLst>
        </p:grpSpPr>
        <p:cxnSp>
          <p:nvCxnSpPr>
            <p:cNvPr id="609" name="直線コネクタ 608">
              <a:extLst>
                <a:ext uri="{FF2B5EF4-FFF2-40B4-BE49-F238E27FC236}">
                  <a16:creationId xmlns:a16="http://schemas.microsoft.com/office/drawing/2014/main" id="{31064F48-C16B-45F2-A81D-FF992067E3AA}"/>
                </a:ext>
              </a:extLst>
            </p:cNvPr>
            <p:cNvCxnSpPr/>
            <p:nvPr/>
          </p:nvCxnSpPr>
          <p:spPr>
            <a:xfrm>
              <a:off x="1080726" y="1021377"/>
              <a:ext cx="2120033"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10" name="直線コネクタ 609">
              <a:extLst>
                <a:ext uri="{FF2B5EF4-FFF2-40B4-BE49-F238E27FC236}">
                  <a16:creationId xmlns:a16="http://schemas.microsoft.com/office/drawing/2014/main" id="{9EFE8FAA-C819-4C53-B989-011CCAA9759A}"/>
                </a:ext>
              </a:extLst>
            </p:cNvPr>
            <p:cNvCxnSpPr/>
            <p:nvPr/>
          </p:nvCxnSpPr>
          <p:spPr>
            <a:xfrm>
              <a:off x="1080726" y="1068519"/>
              <a:ext cx="2120034" cy="0"/>
            </a:xfrm>
            <a:prstGeom prst="line">
              <a:avLst/>
            </a:prstGeom>
            <a:ln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11" name="正方形/長方形 610">
              <a:extLst>
                <a:ext uri="{FF2B5EF4-FFF2-40B4-BE49-F238E27FC236}">
                  <a16:creationId xmlns:a16="http://schemas.microsoft.com/office/drawing/2014/main" id="{6DA41A23-C054-499C-AA4B-9B4FB29D607F}"/>
                </a:ext>
              </a:extLst>
            </p:cNvPr>
            <p:cNvSpPr/>
            <p:nvPr/>
          </p:nvSpPr>
          <p:spPr>
            <a:xfrm>
              <a:off x="115550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2" name="正方形/長方形 611">
              <a:extLst>
                <a:ext uri="{FF2B5EF4-FFF2-40B4-BE49-F238E27FC236}">
                  <a16:creationId xmlns:a16="http://schemas.microsoft.com/office/drawing/2014/main" id="{A0D7F7EC-BED8-4D05-8858-2476C9BE4853}"/>
                </a:ext>
              </a:extLst>
            </p:cNvPr>
            <p:cNvSpPr/>
            <p:nvPr/>
          </p:nvSpPr>
          <p:spPr>
            <a:xfrm>
              <a:off x="134416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3" name="正方形/長方形 612">
              <a:extLst>
                <a:ext uri="{FF2B5EF4-FFF2-40B4-BE49-F238E27FC236}">
                  <a16:creationId xmlns:a16="http://schemas.microsoft.com/office/drawing/2014/main" id="{A4905837-993E-4D00-86A4-EAF5E64B703E}"/>
                </a:ext>
              </a:extLst>
            </p:cNvPr>
            <p:cNvSpPr/>
            <p:nvPr/>
          </p:nvSpPr>
          <p:spPr>
            <a:xfrm>
              <a:off x="153282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4" name="正方形/長方形 613">
              <a:extLst>
                <a:ext uri="{FF2B5EF4-FFF2-40B4-BE49-F238E27FC236}">
                  <a16:creationId xmlns:a16="http://schemas.microsoft.com/office/drawing/2014/main" id="{235B33FE-6B48-4A91-8808-425FB3EC44B3}"/>
                </a:ext>
              </a:extLst>
            </p:cNvPr>
            <p:cNvSpPr/>
            <p:nvPr/>
          </p:nvSpPr>
          <p:spPr>
            <a:xfrm>
              <a:off x="1715452"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5" name="正方形/長方形 614">
              <a:extLst>
                <a:ext uri="{FF2B5EF4-FFF2-40B4-BE49-F238E27FC236}">
                  <a16:creationId xmlns:a16="http://schemas.microsoft.com/office/drawing/2014/main" id="{74743FEA-70B4-497B-928A-521A0F194B53}"/>
                </a:ext>
              </a:extLst>
            </p:cNvPr>
            <p:cNvSpPr/>
            <p:nvPr/>
          </p:nvSpPr>
          <p:spPr>
            <a:xfrm>
              <a:off x="1903131"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6" name="正方形/長方形 615">
              <a:extLst>
                <a:ext uri="{FF2B5EF4-FFF2-40B4-BE49-F238E27FC236}">
                  <a16:creationId xmlns:a16="http://schemas.microsoft.com/office/drawing/2014/main" id="{EA178D61-F5D0-40E5-B943-FCB46B91ACEC}"/>
                </a:ext>
              </a:extLst>
            </p:cNvPr>
            <p:cNvSpPr/>
            <p:nvPr/>
          </p:nvSpPr>
          <p:spPr>
            <a:xfrm>
              <a:off x="2090810"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7" name="正方形/長方形 616">
              <a:extLst>
                <a:ext uri="{FF2B5EF4-FFF2-40B4-BE49-F238E27FC236}">
                  <a16:creationId xmlns:a16="http://schemas.microsoft.com/office/drawing/2014/main" id="{75290E7B-A36D-4AE1-83DD-F99DAC467AF6}"/>
                </a:ext>
              </a:extLst>
            </p:cNvPr>
            <p:cNvSpPr/>
            <p:nvPr/>
          </p:nvSpPr>
          <p:spPr>
            <a:xfrm>
              <a:off x="2278489"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8" name="正方形/長方形 617">
              <a:extLst>
                <a:ext uri="{FF2B5EF4-FFF2-40B4-BE49-F238E27FC236}">
                  <a16:creationId xmlns:a16="http://schemas.microsoft.com/office/drawing/2014/main" id="{9374A24C-7DA5-4039-8A9B-0B12AF292475}"/>
                </a:ext>
              </a:extLst>
            </p:cNvPr>
            <p:cNvSpPr/>
            <p:nvPr/>
          </p:nvSpPr>
          <p:spPr>
            <a:xfrm>
              <a:off x="246130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9" name="正方形/長方形 618">
              <a:extLst>
                <a:ext uri="{FF2B5EF4-FFF2-40B4-BE49-F238E27FC236}">
                  <a16:creationId xmlns:a16="http://schemas.microsoft.com/office/drawing/2014/main" id="{2F437846-EBFB-44A4-815E-E72F14704BE7}"/>
                </a:ext>
              </a:extLst>
            </p:cNvPr>
            <p:cNvSpPr/>
            <p:nvPr/>
          </p:nvSpPr>
          <p:spPr>
            <a:xfrm>
              <a:off x="2644117"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0" name="正方形/長方形 619">
              <a:extLst>
                <a:ext uri="{FF2B5EF4-FFF2-40B4-BE49-F238E27FC236}">
                  <a16:creationId xmlns:a16="http://schemas.microsoft.com/office/drawing/2014/main" id="{EDBE0A5B-73AA-4A00-808D-E5A6C7A19A0F}"/>
                </a:ext>
              </a:extLst>
            </p:cNvPr>
            <p:cNvSpPr/>
            <p:nvPr/>
          </p:nvSpPr>
          <p:spPr>
            <a:xfrm>
              <a:off x="2826931"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1" name="正方形/長方形 620">
              <a:extLst>
                <a:ext uri="{FF2B5EF4-FFF2-40B4-BE49-F238E27FC236}">
                  <a16:creationId xmlns:a16="http://schemas.microsoft.com/office/drawing/2014/main" id="{9A9F0C2E-E6A1-4458-9FD4-F260EC0ADF64}"/>
                </a:ext>
              </a:extLst>
            </p:cNvPr>
            <p:cNvSpPr/>
            <p:nvPr/>
          </p:nvSpPr>
          <p:spPr>
            <a:xfrm>
              <a:off x="3012106"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22" name="楕円 621">
            <a:extLst>
              <a:ext uri="{FF2B5EF4-FFF2-40B4-BE49-F238E27FC236}">
                <a16:creationId xmlns:a16="http://schemas.microsoft.com/office/drawing/2014/main" id="{A4169CAC-D941-4F37-A610-F328CD46E8B8}"/>
              </a:ext>
            </a:extLst>
          </p:cNvPr>
          <p:cNvSpPr/>
          <p:nvPr/>
        </p:nvSpPr>
        <p:spPr>
          <a:xfrm rot="20640000">
            <a:off x="5197407" y="1097340"/>
            <a:ext cx="108000" cy="10800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3" name="楕円 622">
            <a:extLst>
              <a:ext uri="{FF2B5EF4-FFF2-40B4-BE49-F238E27FC236}">
                <a16:creationId xmlns:a16="http://schemas.microsoft.com/office/drawing/2014/main" id="{785F751E-5AEA-45DB-8607-2CC5245F9797}"/>
              </a:ext>
            </a:extLst>
          </p:cNvPr>
          <p:cNvSpPr/>
          <p:nvPr/>
        </p:nvSpPr>
        <p:spPr>
          <a:xfrm rot="20640000">
            <a:off x="4095857" y="1569410"/>
            <a:ext cx="108000" cy="10800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4" name="楕円 623">
            <a:extLst>
              <a:ext uri="{FF2B5EF4-FFF2-40B4-BE49-F238E27FC236}">
                <a16:creationId xmlns:a16="http://schemas.microsoft.com/office/drawing/2014/main" id="{68639CC0-FE47-411D-A516-D5953BE2E956}"/>
              </a:ext>
            </a:extLst>
          </p:cNvPr>
          <p:cNvSpPr/>
          <p:nvPr/>
        </p:nvSpPr>
        <p:spPr>
          <a:xfrm rot="20640000">
            <a:off x="8877584" y="1947909"/>
            <a:ext cx="90000" cy="91470"/>
          </a:xfrm>
          <a:prstGeom prst="ellipse">
            <a:avLst/>
          </a:prstGeom>
          <a:solidFill>
            <a:schemeClr val="accent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5" name="正方形/長方形 624">
            <a:extLst>
              <a:ext uri="{FF2B5EF4-FFF2-40B4-BE49-F238E27FC236}">
                <a16:creationId xmlns:a16="http://schemas.microsoft.com/office/drawing/2014/main" id="{DEC1B9B8-DE19-4E21-A92A-7F3D0D50487B}"/>
              </a:ext>
            </a:extLst>
          </p:cNvPr>
          <p:cNvSpPr/>
          <p:nvPr/>
        </p:nvSpPr>
        <p:spPr>
          <a:xfrm rot="21600000">
            <a:off x="8731004" y="2089126"/>
            <a:ext cx="360000" cy="1097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a:latin typeface="BIZ UDPゴシック" panose="020B0400000000000000" pitchFamily="50" charset="-128"/>
                <a:ea typeface="BIZ UDPゴシック" panose="020B0400000000000000" pitchFamily="50" charset="-128"/>
              </a:rPr>
              <a:t>関西空港</a:t>
            </a:r>
          </a:p>
        </p:txBody>
      </p:sp>
      <p:sp>
        <p:nvSpPr>
          <p:cNvPr id="626" name="正方形/長方形 625">
            <a:extLst>
              <a:ext uri="{FF2B5EF4-FFF2-40B4-BE49-F238E27FC236}">
                <a16:creationId xmlns:a16="http://schemas.microsoft.com/office/drawing/2014/main" id="{4A2FDF53-A5C0-4677-8534-4E43D499642E}"/>
              </a:ext>
            </a:extLst>
          </p:cNvPr>
          <p:cNvSpPr/>
          <p:nvPr/>
        </p:nvSpPr>
        <p:spPr>
          <a:xfrm rot="21600000">
            <a:off x="8828955" y="1189776"/>
            <a:ext cx="360000" cy="1097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a:latin typeface="BIZ UDPゴシック" panose="020B0400000000000000" pitchFamily="50" charset="-128"/>
                <a:ea typeface="BIZ UDPゴシック" panose="020B0400000000000000" pitchFamily="50" charset="-128"/>
              </a:rPr>
              <a:t>神戸空港</a:t>
            </a:r>
          </a:p>
        </p:txBody>
      </p:sp>
      <p:sp>
        <p:nvSpPr>
          <p:cNvPr id="627" name="楕円 626">
            <a:extLst>
              <a:ext uri="{FF2B5EF4-FFF2-40B4-BE49-F238E27FC236}">
                <a16:creationId xmlns:a16="http://schemas.microsoft.com/office/drawing/2014/main" id="{EA74B517-3E3B-4360-8FA6-35DD8DDAD023}"/>
              </a:ext>
            </a:extLst>
          </p:cNvPr>
          <p:cNvSpPr/>
          <p:nvPr/>
        </p:nvSpPr>
        <p:spPr>
          <a:xfrm rot="20640000">
            <a:off x="8830946" y="1064207"/>
            <a:ext cx="90000" cy="91470"/>
          </a:xfrm>
          <a:prstGeom prst="ellipse">
            <a:avLst/>
          </a:prstGeom>
          <a:solidFill>
            <a:schemeClr val="accent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8" name="楕円 627">
            <a:extLst>
              <a:ext uri="{FF2B5EF4-FFF2-40B4-BE49-F238E27FC236}">
                <a16:creationId xmlns:a16="http://schemas.microsoft.com/office/drawing/2014/main" id="{DBF93CB0-9BD4-4040-9906-3C3E9606CDA8}"/>
              </a:ext>
            </a:extLst>
          </p:cNvPr>
          <p:cNvSpPr/>
          <p:nvPr/>
        </p:nvSpPr>
        <p:spPr>
          <a:xfrm rot="20640000">
            <a:off x="9361391" y="558722"/>
            <a:ext cx="90000" cy="91470"/>
          </a:xfrm>
          <a:prstGeom prst="ellipse">
            <a:avLst/>
          </a:prstGeom>
          <a:solidFill>
            <a:schemeClr val="accent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9" name="正方形/長方形 628">
            <a:extLst>
              <a:ext uri="{FF2B5EF4-FFF2-40B4-BE49-F238E27FC236}">
                <a16:creationId xmlns:a16="http://schemas.microsoft.com/office/drawing/2014/main" id="{24F88B34-CB4C-4DB5-BF95-DBFC3E402CE3}"/>
              </a:ext>
            </a:extLst>
          </p:cNvPr>
          <p:cNvSpPr/>
          <p:nvPr/>
        </p:nvSpPr>
        <p:spPr>
          <a:xfrm rot="21600000">
            <a:off x="9026740" y="412155"/>
            <a:ext cx="360000" cy="1097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a:latin typeface="BIZ UDPゴシック" panose="020B0400000000000000" pitchFamily="50" charset="-128"/>
                <a:ea typeface="BIZ UDPゴシック" panose="020B0400000000000000" pitchFamily="50" charset="-128"/>
              </a:rPr>
              <a:t>伊丹空港</a:t>
            </a:r>
          </a:p>
        </p:txBody>
      </p:sp>
      <p:sp>
        <p:nvSpPr>
          <p:cNvPr id="630" name="楕円 629">
            <a:extLst>
              <a:ext uri="{FF2B5EF4-FFF2-40B4-BE49-F238E27FC236}">
                <a16:creationId xmlns:a16="http://schemas.microsoft.com/office/drawing/2014/main" id="{2B35EAD2-189C-4A3E-AAE8-39937F53CF27}"/>
              </a:ext>
            </a:extLst>
          </p:cNvPr>
          <p:cNvSpPr/>
          <p:nvPr/>
        </p:nvSpPr>
        <p:spPr>
          <a:xfrm rot="20640000">
            <a:off x="8704232" y="2388995"/>
            <a:ext cx="90000" cy="91470"/>
          </a:xfrm>
          <a:prstGeom prst="ellipse">
            <a:avLst/>
          </a:prstGeom>
          <a:solidFill>
            <a:srgbClr val="66CC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1" name="テキスト ボックス 630">
            <a:extLst>
              <a:ext uri="{FF2B5EF4-FFF2-40B4-BE49-F238E27FC236}">
                <a16:creationId xmlns:a16="http://schemas.microsoft.com/office/drawing/2014/main" id="{7BFB1375-FBBB-4134-B464-8F1AAA52CE6A}"/>
              </a:ext>
            </a:extLst>
          </p:cNvPr>
          <p:cNvSpPr txBox="1"/>
          <p:nvPr/>
        </p:nvSpPr>
        <p:spPr>
          <a:xfrm rot="21600000">
            <a:off x="8430911" y="2276015"/>
            <a:ext cx="348004" cy="92333"/>
          </a:xfrm>
          <a:prstGeom prst="rect">
            <a:avLst/>
          </a:prstGeom>
          <a:noFill/>
        </p:spPr>
        <p:txBody>
          <a:bodyPr wrap="square" lIns="0" tIns="0" rIns="0" bIns="0" rtlCol="0">
            <a:spAutoFit/>
          </a:bodyPr>
          <a:lstStyle/>
          <a:p>
            <a:pPr algn="ctr"/>
            <a:r>
              <a:rPr kumimoji="1" lang="ja-JP" altLang="en-US" sz="600" dirty="0">
                <a:solidFill>
                  <a:srgbClr val="66CCFF"/>
                </a:solidFill>
                <a:effectLst>
                  <a:glow rad="76200">
                    <a:schemeClr val="bg1"/>
                  </a:glow>
                </a:effectLst>
                <a:latin typeface="BIZ UDPゴシック" panose="020B0400000000000000" pitchFamily="50" charset="-128"/>
                <a:ea typeface="BIZ UDPゴシック" panose="020B0400000000000000" pitchFamily="50" charset="-128"/>
              </a:rPr>
              <a:t>和歌山港</a:t>
            </a:r>
          </a:p>
        </p:txBody>
      </p:sp>
      <p:cxnSp>
        <p:nvCxnSpPr>
          <p:cNvPr id="632" name="直線コネクタ 631">
            <a:extLst>
              <a:ext uri="{FF2B5EF4-FFF2-40B4-BE49-F238E27FC236}">
                <a16:creationId xmlns:a16="http://schemas.microsoft.com/office/drawing/2014/main" id="{2B6BE91B-5A5A-408A-8ECC-8BC97E4CACCD}"/>
              </a:ext>
            </a:extLst>
          </p:cNvPr>
          <p:cNvCxnSpPr>
            <a:cxnSpLocks/>
          </p:cNvCxnSpPr>
          <p:nvPr/>
        </p:nvCxnSpPr>
        <p:spPr>
          <a:xfrm rot="20520000">
            <a:off x="7522754" y="2638153"/>
            <a:ext cx="1205505" cy="0"/>
          </a:xfrm>
          <a:prstGeom prst="line">
            <a:avLst/>
          </a:prstGeom>
          <a:ln w="25400" cap="rnd">
            <a:solidFill>
              <a:srgbClr val="66CCFF"/>
            </a:solidFill>
            <a:prstDash val="sysDash"/>
          </a:ln>
        </p:spPr>
        <p:style>
          <a:lnRef idx="1">
            <a:schemeClr val="accent1"/>
          </a:lnRef>
          <a:fillRef idx="0">
            <a:schemeClr val="accent1"/>
          </a:fillRef>
          <a:effectRef idx="0">
            <a:schemeClr val="accent1"/>
          </a:effectRef>
          <a:fontRef idx="minor">
            <a:schemeClr val="tx1"/>
          </a:fontRef>
        </p:style>
      </p:cxnSp>
      <p:sp>
        <p:nvSpPr>
          <p:cNvPr id="633" name="テキスト ボックス 632">
            <a:extLst>
              <a:ext uri="{FF2B5EF4-FFF2-40B4-BE49-F238E27FC236}">
                <a16:creationId xmlns:a16="http://schemas.microsoft.com/office/drawing/2014/main" id="{D25B81A2-F35E-485C-AE66-382B94982C86}"/>
              </a:ext>
            </a:extLst>
          </p:cNvPr>
          <p:cNvSpPr txBox="1"/>
          <p:nvPr/>
        </p:nvSpPr>
        <p:spPr>
          <a:xfrm rot="21600000">
            <a:off x="7541376" y="2721224"/>
            <a:ext cx="267861" cy="92333"/>
          </a:xfrm>
          <a:prstGeom prst="rect">
            <a:avLst/>
          </a:prstGeom>
          <a:noFill/>
        </p:spPr>
        <p:txBody>
          <a:bodyPr wrap="square" lIns="0" tIns="0" rIns="0" bIns="0" rtlCol="0">
            <a:spAutoFit/>
          </a:bodyPr>
          <a:lstStyle/>
          <a:p>
            <a:pPr algn="ctr"/>
            <a:r>
              <a:rPr kumimoji="1" lang="ja-JP" altLang="en-US" sz="600" dirty="0">
                <a:solidFill>
                  <a:srgbClr val="66CCFF"/>
                </a:solidFill>
                <a:effectLst>
                  <a:glow rad="76200">
                    <a:schemeClr val="bg1"/>
                  </a:glow>
                </a:effectLst>
                <a:latin typeface="BIZ UDPゴシック" panose="020B0400000000000000" pitchFamily="50" charset="-128"/>
                <a:ea typeface="BIZ UDPゴシック" panose="020B0400000000000000" pitchFamily="50" charset="-128"/>
              </a:rPr>
              <a:t>徳島港</a:t>
            </a:r>
          </a:p>
        </p:txBody>
      </p:sp>
      <p:sp>
        <p:nvSpPr>
          <p:cNvPr id="634" name="テキスト ボックス 633">
            <a:extLst>
              <a:ext uri="{FF2B5EF4-FFF2-40B4-BE49-F238E27FC236}">
                <a16:creationId xmlns:a16="http://schemas.microsoft.com/office/drawing/2014/main" id="{9746AF2D-D170-4F1E-ABA3-6DE8B6EB9A7E}"/>
              </a:ext>
            </a:extLst>
          </p:cNvPr>
          <p:cNvSpPr txBox="1"/>
          <p:nvPr/>
        </p:nvSpPr>
        <p:spPr>
          <a:xfrm rot="21600000">
            <a:off x="7098091" y="2608070"/>
            <a:ext cx="311769" cy="92333"/>
          </a:xfrm>
          <a:prstGeom prst="rect">
            <a:avLst/>
          </a:prstGeom>
          <a:noFill/>
        </p:spPr>
        <p:txBody>
          <a:bodyPr wrap="square" lIns="0" tIns="0" rIns="0" bIns="0" rtlCol="0">
            <a:spAutoFit/>
          </a:bodyPr>
          <a:lstStyle/>
          <a:p>
            <a:pPr algn="ctr"/>
            <a:r>
              <a:rPr kumimoji="1" lang="ja-JP" altLang="en-US" sz="600" dirty="0">
                <a:effectLst>
                  <a:glow rad="76200">
                    <a:schemeClr val="bg1"/>
                  </a:glow>
                </a:effectLst>
                <a:latin typeface="BIZ UDPゴシック" panose="020B0400000000000000" pitchFamily="50" charset="-128"/>
                <a:ea typeface="BIZ UDPゴシック" panose="020B0400000000000000" pitchFamily="50" charset="-128"/>
              </a:rPr>
              <a:t>徳島</a:t>
            </a:r>
            <a:r>
              <a:rPr kumimoji="1" lang="en-US" altLang="ja-JP" sz="600" dirty="0">
                <a:effectLst>
                  <a:glow rad="76200">
                    <a:schemeClr val="bg1"/>
                  </a:glow>
                </a:effectLst>
                <a:latin typeface="BIZ UDPゴシック" panose="020B0400000000000000" pitchFamily="50" charset="-128"/>
                <a:ea typeface="BIZ UDPゴシック" panose="020B0400000000000000" pitchFamily="50" charset="-128"/>
              </a:rPr>
              <a:t>IC</a:t>
            </a:r>
            <a:endParaRPr kumimoji="1" lang="ja-JP" altLang="en-US" sz="600" dirty="0">
              <a:effectLst>
                <a:glow rad="76200">
                  <a:schemeClr val="bg1"/>
                </a:glow>
              </a:effectLst>
              <a:latin typeface="BIZ UDPゴシック" panose="020B0400000000000000" pitchFamily="50" charset="-128"/>
              <a:ea typeface="BIZ UDPゴシック" panose="020B0400000000000000" pitchFamily="50" charset="-128"/>
            </a:endParaRPr>
          </a:p>
        </p:txBody>
      </p:sp>
      <p:grpSp>
        <p:nvGrpSpPr>
          <p:cNvPr id="647" name="グループ化 646">
            <a:extLst>
              <a:ext uri="{FF2B5EF4-FFF2-40B4-BE49-F238E27FC236}">
                <a16:creationId xmlns:a16="http://schemas.microsoft.com/office/drawing/2014/main" id="{2C173E08-76C2-442D-A19B-01FF02344BD2}"/>
              </a:ext>
            </a:extLst>
          </p:cNvPr>
          <p:cNvGrpSpPr/>
          <p:nvPr/>
        </p:nvGrpSpPr>
        <p:grpSpPr>
          <a:xfrm>
            <a:off x="4836201" y="4882124"/>
            <a:ext cx="4158936" cy="734261"/>
            <a:chOff x="5333938" y="5612013"/>
            <a:chExt cx="4158936" cy="734261"/>
          </a:xfrm>
        </p:grpSpPr>
        <p:sp>
          <p:nvSpPr>
            <p:cNvPr id="646" name="正方形/長方形 645">
              <a:extLst>
                <a:ext uri="{FF2B5EF4-FFF2-40B4-BE49-F238E27FC236}">
                  <a16:creationId xmlns:a16="http://schemas.microsoft.com/office/drawing/2014/main" id="{FB13B576-CDEA-4A08-B39E-27D617FF16ED}"/>
                </a:ext>
              </a:extLst>
            </p:cNvPr>
            <p:cNvSpPr/>
            <p:nvPr/>
          </p:nvSpPr>
          <p:spPr>
            <a:xfrm>
              <a:off x="5692544" y="5612013"/>
              <a:ext cx="3800330" cy="734261"/>
            </a:xfrm>
            <a:prstGeom prst="rect">
              <a:avLst/>
            </a:prstGeom>
            <a:solidFill>
              <a:srgbClr val="FFFFFF">
                <a:alpha val="50196"/>
              </a:srgbClr>
            </a:solidFill>
            <a:ln>
              <a:solidFill>
                <a:srgbClr val="261E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テキスト ボックス 208">
              <a:extLst>
                <a:ext uri="{FF2B5EF4-FFF2-40B4-BE49-F238E27FC236}">
                  <a16:creationId xmlns:a16="http://schemas.microsoft.com/office/drawing/2014/main" id="{97E4390B-50E9-4547-9458-034885EDB74B}"/>
                </a:ext>
              </a:extLst>
            </p:cNvPr>
            <p:cNvSpPr txBox="1"/>
            <p:nvPr/>
          </p:nvSpPr>
          <p:spPr>
            <a:xfrm rot="20640000">
              <a:off x="5379942" y="5825279"/>
              <a:ext cx="140547" cy="62561"/>
            </a:xfrm>
            <a:prstGeom prst="rect">
              <a:avLst/>
            </a:prstGeom>
            <a:noFill/>
          </p:spPr>
          <p:txBody>
            <a:bodyPr wrap="square" lIns="0" tIns="0" rIns="0" bIns="0" rtlCol="0">
              <a:spAutoFit/>
            </a:bodyPr>
            <a:lstStyle/>
            <a:p>
              <a:pPr algn="ctr"/>
              <a:r>
                <a:rPr kumimoji="1" lang="en-US" altLang="ja-JP" sz="800" b="1" dirty="0">
                  <a:solidFill>
                    <a:schemeClr val="bg1"/>
                  </a:solidFill>
                  <a:latin typeface="HGPｺﾞｼｯｸE" panose="020B0900000000000000" pitchFamily="50" charset="-128"/>
                  <a:ea typeface="HGPｺﾞｼｯｸE" panose="020B0900000000000000" pitchFamily="50" charset="-128"/>
                </a:rPr>
                <a:t>192</a:t>
              </a:r>
              <a:endParaRPr kumimoji="1" lang="ja-JP" altLang="en-US" sz="800" b="1" dirty="0">
                <a:solidFill>
                  <a:schemeClr val="bg1"/>
                </a:solidFill>
                <a:latin typeface="HGPｺﾞｼｯｸE" panose="020B0900000000000000" pitchFamily="50" charset="-128"/>
                <a:ea typeface="HGPｺﾞｼｯｸE" panose="020B0900000000000000" pitchFamily="50" charset="-128"/>
              </a:endParaRPr>
            </a:p>
          </p:txBody>
        </p:sp>
        <p:sp>
          <p:nvSpPr>
            <p:cNvPr id="642" name="テキスト ボックス 641">
              <a:extLst>
                <a:ext uri="{FF2B5EF4-FFF2-40B4-BE49-F238E27FC236}">
                  <a16:creationId xmlns:a16="http://schemas.microsoft.com/office/drawing/2014/main" id="{F018A3C3-A6C3-4E01-8342-6855C0D8D195}"/>
                </a:ext>
              </a:extLst>
            </p:cNvPr>
            <p:cNvSpPr txBox="1"/>
            <p:nvPr/>
          </p:nvSpPr>
          <p:spPr>
            <a:xfrm>
              <a:off x="5333938" y="5612013"/>
              <a:ext cx="369332" cy="734261"/>
            </a:xfrm>
            <a:prstGeom prst="rect">
              <a:avLst/>
            </a:prstGeom>
            <a:solidFill>
              <a:srgbClr val="261E47"/>
            </a:solidFill>
            <a:ln>
              <a:solidFill>
                <a:srgbClr val="261E47"/>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5"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S UI Gothic"/>
                </a:rPr>
                <a:t>バス利用</a:t>
              </a:r>
              <a:endParaRPr kumimoji="1" lang="ja-JP" altLang="en-US"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S UI Gothic"/>
              </a:endParaRPr>
            </a:p>
          </p:txBody>
        </p:sp>
        <p:sp>
          <p:nvSpPr>
            <p:cNvPr id="637" name="テキスト ボックス 636">
              <a:extLst>
                <a:ext uri="{FF2B5EF4-FFF2-40B4-BE49-F238E27FC236}">
                  <a16:creationId xmlns:a16="http://schemas.microsoft.com/office/drawing/2014/main" id="{A5CBE1F7-838B-4047-9FDA-36F2C8A87C88}"/>
                </a:ext>
              </a:extLst>
            </p:cNvPr>
            <p:cNvSpPr txBox="1"/>
            <p:nvPr/>
          </p:nvSpPr>
          <p:spPr>
            <a:xfrm>
              <a:off x="5720729" y="5720533"/>
              <a:ext cx="3136615" cy="24622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＝＝高松中央</a:t>
              </a:r>
              <a:r>
                <a:rPr kumimoji="0" lang="en-US" altLang="ja-JP" sz="1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IC</a:t>
              </a:r>
              <a:r>
                <a:rPr kumimoji="0" lang="ja-JP" altLang="en-US" sz="1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＝＝井川池田</a:t>
              </a:r>
              <a:r>
                <a:rPr kumimoji="0" lang="en-US" altLang="ja-JP" sz="1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IC</a:t>
              </a:r>
              <a:r>
                <a:rPr kumimoji="0" lang="ja-JP" altLang="en-US" sz="1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000" b="1" i="0" u="none" strike="noStrike" kern="1200" cap="none" spc="0" normalizeH="0" baseline="0" noProof="0" dirty="0">
                  <a:ln>
                    <a:noFill/>
                  </a:ln>
                  <a:solidFill>
                    <a:srgbClr val="82AB67"/>
                  </a:solidFill>
                  <a:effectLst/>
                  <a:uLnTx/>
                  <a:uFillTx/>
                  <a:latin typeface="BIZ UDPゴシック" panose="020B0400000000000000" pitchFamily="50" charset="-128"/>
                  <a:ea typeface="BIZ UDPゴシック" panose="020B0400000000000000" pitchFamily="50" charset="-128"/>
                  <a:cs typeface="+mn-cs"/>
                </a:rPr>
                <a:t>そらの郷エリア</a:t>
              </a:r>
              <a:endParaRPr kumimoji="1" lang="ja-JP" altLang="en-US" sz="1000" b="1" i="0" u="none" strike="noStrike" kern="1200" cap="none" spc="0" normalizeH="0" baseline="0" noProof="0" dirty="0">
                <a:ln>
                  <a:noFill/>
                </a:ln>
                <a:solidFill>
                  <a:srgbClr val="82AB67"/>
                </a:solidFill>
                <a:effectLst/>
                <a:uLnTx/>
                <a:uFillTx/>
                <a:latin typeface="BIZ UDPゴシック" panose="020B0400000000000000" pitchFamily="50" charset="-128"/>
                <a:ea typeface="BIZ UDPゴシック" panose="020B0400000000000000" pitchFamily="50" charset="-128"/>
                <a:cs typeface="+mn-cs"/>
              </a:endParaRPr>
            </a:p>
          </p:txBody>
        </p:sp>
        <p:sp>
          <p:nvSpPr>
            <p:cNvPr id="645" name="テキスト ボックス 644">
              <a:extLst>
                <a:ext uri="{FF2B5EF4-FFF2-40B4-BE49-F238E27FC236}">
                  <a16:creationId xmlns:a16="http://schemas.microsoft.com/office/drawing/2014/main" id="{7F345301-68F8-45DE-A5E3-6D652191027D}"/>
                </a:ext>
              </a:extLst>
            </p:cNvPr>
            <p:cNvSpPr txBox="1"/>
            <p:nvPr/>
          </p:nvSpPr>
          <p:spPr>
            <a:xfrm>
              <a:off x="5720729" y="6044367"/>
              <a:ext cx="3772145" cy="24622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＝＝徳島</a:t>
              </a:r>
              <a:r>
                <a:rPr kumimoji="0" lang="en-US" altLang="ja-JP" sz="1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IC</a:t>
              </a:r>
              <a:r>
                <a:rPr kumimoji="0" lang="ja-JP" altLang="en-US" sz="1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000" b="1" i="0" u="none" strike="noStrike" kern="1200" cap="none" spc="0" normalizeH="0" baseline="0" noProof="0" dirty="0">
                  <a:ln>
                    <a:noFill/>
                  </a:ln>
                  <a:solidFill>
                    <a:srgbClr val="6F9AC0"/>
                  </a:solidFill>
                  <a:effectLst/>
                  <a:uLnTx/>
                  <a:uFillTx/>
                  <a:latin typeface="BIZ UDPゴシック" panose="020B0400000000000000" pitchFamily="50" charset="-128"/>
                  <a:ea typeface="BIZ UDPゴシック" panose="020B0400000000000000" pitchFamily="50" charset="-128"/>
                  <a:cs typeface="+mn-cs"/>
                </a:rPr>
                <a:t>イーストとくしまエリア</a:t>
              </a:r>
              <a:r>
                <a:rPr kumimoji="0" lang="ja-JP" altLang="en-US" sz="1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000" b="1" i="0" u="none" strike="noStrike" kern="1200" cap="none" spc="0" normalizeH="0" baseline="0" noProof="0" dirty="0">
                  <a:ln>
                    <a:noFill/>
                  </a:ln>
                  <a:solidFill>
                    <a:srgbClr val="D28755"/>
                  </a:solidFill>
                  <a:effectLst/>
                  <a:uLnTx/>
                  <a:uFillTx/>
                  <a:latin typeface="BIZ UDPゴシック" panose="020B0400000000000000" pitchFamily="50" charset="-128"/>
                  <a:ea typeface="BIZ UDPゴシック" panose="020B0400000000000000" pitchFamily="50" charset="-128"/>
                  <a:cs typeface="+mn-cs"/>
                </a:rPr>
                <a:t>みなみ阿波エリア</a:t>
              </a:r>
              <a:endParaRPr kumimoji="1" lang="ja-JP" altLang="en-US" sz="1000" b="1" i="0" u="none" strike="noStrike" kern="1200" cap="none" spc="0" normalizeH="0" baseline="0" noProof="0" dirty="0">
                <a:ln>
                  <a:noFill/>
                </a:ln>
                <a:solidFill>
                  <a:srgbClr val="D28755"/>
                </a:solidFill>
                <a:effectLst/>
                <a:uLnTx/>
                <a:uFillTx/>
                <a:latin typeface="BIZ UDPゴシック" panose="020B0400000000000000" pitchFamily="50" charset="-128"/>
                <a:ea typeface="BIZ UDPゴシック" panose="020B0400000000000000" pitchFamily="50" charset="-128"/>
                <a:cs typeface="+mn-cs"/>
              </a:endParaRPr>
            </a:p>
          </p:txBody>
        </p:sp>
      </p:grpSp>
      <p:grpSp>
        <p:nvGrpSpPr>
          <p:cNvPr id="648" name="グループ化 647">
            <a:extLst>
              <a:ext uri="{FF2B5EF4-FFF2-40B4-BE49-F238E27FC236}">
                <a16:creationId xmlns:a16="http://schemas.microsoft.com/office/drawing/2014/main" id="{E2ED9B46-1776-40F4-8BA0-2DF5D2F56AB4}"/>
              </a:ext>
            </a:extLst>
          </p:cNvPr>
          <p:cNvGrpSpPr/>
          <p:nvPr/>
        </p:nvGrpSpPr>
        <p:grpSpPr>
          <a:xfrm>
            <a:off x="4831165" y="5691655"/>
            <a:ext cx="4325091" cy="859648"/>
            <a:chOff x="5333938" y="5612013"/>
            <a:chExt cx="4325091" cy="859648"/>
          </a:xfrm>
        </p:grpSpPr>
        <p:sp>
          <p:nvSpPr>
            <p:cNvPr id="649" name="正方形/長方形 648">
              <a:extLst>
                <a:ext uri="{FF2B5EF4-FFF2-40B4-BE49-F238E27FC236}">
                  <a16:creationId xmlns:a16="http://schemas.microsoft.com/office/drawing/2014/main" id="{6F9EE891-4F39-4A34-8622-6B2506F34BCD}"/>
                </a:ext>
              </a:extLst>
            </p:cNvPr>
            <p:cNvSpPr/>
            <p:nvPr/>
          </p:nvSpPr>
          <p:spPr>
            <a:xfrm>
              <a:off x="5692544" y="5612013"/>
              <a:ext cx="3800330" cy="855058"/>
            </a:xfrm>
            <a:prstGeom prst="rect">
              <a:avLst/>
            </a:prstGeom>
            <a:solidFill>
              <a:srgbClr val="FFFFFF">
                <a:alpha val="50196"/>
              </a:srgbClr>
            </a:solidFill>
            <a:ln>
              <a:solidFill>
                <a:srgbClr val="261E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0" name="テキスト ボックス 649">
              <a:extLst>
                <a:ext uri="{FF2B5EF4-FFF2-40B4-BE49-F238E27FC236}">
                  <a16:creationId xmlns:a16="http://schemas.microsoft.com/office/drawing/2014/main" id="{C176A833-4129-45EC-93C0-57EE975B92EA}"/>
                </a:ext>
              </a:extLst>
            </p:cNvPr>
            <p:cNvSpPr txBox="1"/>
            <p:nvPr/>
          </p:nvSpPr>
          <p:spPr>
            <a:xfrm rot="20640000">
              <a:off x="5379942" y="5825279"/>
              <a:ext cx="140547" cy="62561"/>
            </a:xfrm>
            <a:prstGeom prst="rect">
              <a:avLst/>
            </a:prstGeom>
            <a:noFill/>
          </p:spPr>
          <p:txBody>
            <a:bodyPr wrap="square" lIns="0" tIns="0" rIns="0" bIns="0" rtlCol="0">
              <a:spAutoFit/>
            </a:bodyPr>
            <a:lstStyle/>
            <a:p>
              <a:pPr algn="ctr"/>
              <a:r>
                <a:rPr kumimoji="1" lang="en-US" altLang="ja-JP" sz="800" b="1" dirty="0">
                  <a:solidFill>
                    <a:schemeClr val="bg1"/>
                  </a:solidFill>
                  <a:latin typeface="HGPｺﾞｼｯｸE" panose="020B0900000000000000" pitchFamily="50" charset="-128"/>
                  <a:ea typeface="HGPｺﾞｼｯｸE" panose="020B0900000000000000" pitchFamily="50" charset="-128"/>
                </a:rPr>
                <a:t>192</a:t>
              </a:r>
              <a:endParaRPr kumimoji="1" lang="ja-JP" altLang="en-US" sz="800" b="1" dirty="0">
                <a:solidFill>
                  <a:schemeClr val="bg1"/>
                </a:solidFill>
                <a:latin typeface="HGPｺﾞｼｯｸE" panose="020B0900000000000000" pitchFamily="50" charset="-128"/>
                <a:ea typeface="HGPｺﾞｼｯｸE" panose="020B0900000000000000" pitchFamily="50" charset="-128"/>
              </a:endParaRPr>
            </a:p>
          </p:txBody>
        </p:sp>
        <p:sp>
          <p:nvSpPr>
            <p:cNvPr id="651" name="テキスト ボックス 650">
              <a:extLst>
                <a:ext uri="{FF2B5EF4-FFF2-40B4-BE49-F238E27FC236}">
                  <a16:creationId xmlns:a16="http://schemas.microsoft.com/office/drawing/2014/main" id="{E4F41E0A-8A15-4EC0-998A-5349669CB70A}"/>
                </a:ext>
              </a:extLst>
            </p:cNvPr>
            <p:cNvSpPr txBox="1"/>
            <p:nvPr/>
          </p:nvSpPr>
          <p:spPr>
            <a:xfrm>
              <a:off x="5333938" y="5612013"/>
              <a:ext cx="369332" cy="859648"/>
            </a:xfrm>
            <a:prstGeom prst="rect">
              <a:avLst/>
            </a:prstGeom>
            <a:solidFill>
              <a:srgbClr val="261E47"/>
            </a:solidFill>
            <a:ln>
              <a:solidFill>
                <a:srgbClr val="261E47"/>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5"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S UI Gothic"/>
                </a:rPr>
                <a:t>飛行機利用</a:t>
              </a:r>
              <a:endParaRPr kumimoji="1" lang="ja-JP" altLang="en-US"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S UI Gothic"/>
              </a:endParaRPr>
            </a:p>
          </p:txBody>
        </p:sp>
        <p:sp>
          <p:nvSpPr>
            <p:cNvPr id="652" name="テキスト ボックス 651">
              <a:extLst>
                <a:ext uri="{FF2B5EF4-FFF2-40B4-BE49-F238E27FC236}">
                  <a16:creationId xmlns:a16="http://schemas.microsoft.com/office/drawing/2014/main" id="{639907ED-FE22-497C-A2E5-278E07011580}"/>
                </a:ext>
              </a:extLst>
            </p:cNvPr>
            <p:cNvSpPr txBox="1"/>
            <p:nvPr/>
          </p:nvSpPr>
          <p:spPr>
            <a:xfrm>
              <a:off x="5720730" y="5625273"/>
              <a:ext cx="2818546" cy="24622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高松空港＝＝</a:t>
              </a:r>
              <a:r>
                <a:rPr kumimoji="0" lang="en-US" altLang="ja-JP"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約</a:t>
              </a:r>
              <a:r>
                <a:rPr kumimoji="0" lang="en-US" altLang="ja-JP"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60</a:t>
              </a:r>
              <a:r>
                <a:rPr kumimoji="0" lang="ja-JP" altLang="en-US"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分</a:t>
              </a:r>
              <a:r>
                <a:rPr kumimoji="0" lang="en-US" altLang="ja-JP"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000" b="1" i="0" u="none" strike="noStrike" kern="1200" cap="none" spc="0" normalizeH="0" baseline="0" noProof="0" dirty="0">
                  <a:ln>
                    <a:noFill/>
                  </a:ln>
                  <a:solidFill>
                    <a:srgbClr val="82AB67"/>
                  </a:solidFill>
                  <a:effectLst/>
                  <a:uLnTx/>
                  <a:uFillTx/>
                  <a:latin typeface="BIZ UDPゴシック" panose="020B0400000000000000" pitchFamily="50" charset="-128"/>
                  <a:ea typeface="BIZ UDPゴシック" panose="020B0400000000000000" pitchFamily="50" charset="-128"/>
                  <a:cs typeface="+mn-cs"/>
                </a:rPr>
                <a:t>そらの郷エリア</a:t>
              </a:r>
              <a:endParaRPr kumimoji="1" lang="ja-JP" altLang="en-US" sz="1000" b="1" i="0" u="none" strike="noStrike" kern="1200" cap="none" spc="0" normalizeH="0" baseline="0" noProof="0" dirty="0">
                <a:ln>
                  <a:noFill/>
                </a:ln>
                <a:solidFill>
                  <a:srgbClr val="82AB67"/>
                </a:solidFill>
                <a:effectLst/>
                <a:uLnTx/>
                <a:uFillTx/>
                <a:latin typeface="BIZ UDPゴシック" panose="020B0400000000000000" pitchFamily="50" charset="-128"/>
                <a:ea typeface="BIZ UDPゴシック" panose="020B0400000000000000" pitchFamily="50" charset="-128"/>
                <a:cs typeface="+mn-cs"/>
              </a:endParaRPr>
            </a:p>
          </p:txBody>
        </p:sp>
        <p:sp>
          <p:nvSpPr>
            <p:cNvPr id="653" name="テキスト ボックス 652">
              <a:extLst>
                <a:ext uri="{FF2B5EF4-FFF2-40B4-BE49-F238E27FC236}">
                  <a16:creationId xmlns:a16="http://schemas.microsoft.com/office/drawing/2014/main" id="{4FCFBA65-B219-4F73-967A-7B1B7FBA460D}"/>
                </a:ext>
              </a:extLst>
            </p:cNvPr>
            <p:cNvSpPr txBox="1"/>
            <p:nvPr/>
          </p:nvSpPr>
          <p:spPr>
            <a:xfrm>
              <a:off x="5720730" y="5901477"/>
              <a:ext cx="1323898" cy="24622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lvl="0"/>
              <a:r>
                <a:rPr kumimoji="0" lang="ja-JP" altLang="en-US" sz="1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徳島阿波</a:t>
              </a:r>
              <a:r>
                <a:rPr lang="ja-JP" altLang="en-US" sz="1000" b="1" dirty="0">
                  <a:solidFill>
                    <a:schemeClr val="tx1"/>
                  </a:solidFill>
                  <a:latin typeface="BIZ UDPゴシック" panose="020B0400000000000000" pitchFamily="50" charset="-128"/>
                  <a:ea typeface="BIZ UDPゴシック" panose="020B0400000000000000" pitchFamily="50" charset="-128"/>
                </a:rPr>
                <a:t>おどり空港</a:t>
              </a:r>
              <a:endParaRPr kumimoji="1" lang="ja-JP" altLang="en-US" sz="1000" b="1" i="0" u="none" strike="noStrike" kern="1200" cap="none" spc="0" normalizeH="0" baseline="0" noProof="0" dirty="0">
                <a:ln>
                  <a:noFill/>
                </a:ln>
                <a:solidFill>
                  <a:srgbClr val="D28755"/>
                </a:solidFill>
                <a:effectLst/>
                <a:uLnTx/>
                <a:uFillTx/>
                <a:latin typeface="BIZ UDPゴシック" panose="020B0400000000000000" pitchFamily="50" charset="-128"/>
                <a:ea typeface="BIZ UDPゴシック" panose="020B0400000000000000" pitchFamily="50" charset="-128"/>
                <a:cs typeface="+mn-cs"/>
              </a:endParaRPr>
            </a:p>
          </p:txBody>
        </p:sp>
        <p:sp>
          <p:nvSpPr>
            <p:cNvPr id="669" name="テキスト ボックス 668">
              <a:extLst>
                <a:ext uri="{FF2B5EF4-FFF2-40B4-BE49-F238E27FC236}">
                  <a16:creationId xmlns:a16="http://schemas.microsoft.com/office/drawing/2014/main" id="{48517656-A0C1-4523-8A7B-CD7EC3FEFF79}"/>
                </a:ext>
              </a:extLst>
            </p:cNvPr>
            <p:cNvSpPr txBox="1"/>
            <p:nvPr/>
          </p:nvSpPr>
          <p:spPr>
            <a:xfrm>
              <a:off x="6908511" y="5884754"/>
              <a:ext cx="275051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lvl="0"/>
              <a:r>
                <a:rPr lang="ja-JP" altLang="en-US" sz="1000" b="1" dirty="0">
                  <a:solidFill>
                    <a:schemeClr val="tx1"/>
                  </a:solidFill>
                  <a:latin typeface="BIZ UDPゴシック" panose="020B0400000000000000" pitchFamily="50" charset="-128"/>
                  <a:ea typeface="BIZ UDPゴシック" panose="020B0400000000000000" pitchFamily="50" charset="-128"/>
                </a:rPr>
                <a:t>＝＝</a:t>
              </a:r>
              <a:r>
                <a:rPr lang="en-US" altLang="ja-JP" sz="800" dirty="0">
                  <a:solidFill>
                    <a:schemeClr val="tx1"/>
                  </a:solidFill>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約</a:t>
              </a:r>
              <a:r>
                <a:rPr lang="en-US" altLang="ja-JP" sz="800" dirty="0">
                  <a:solidFill>
                    <a:schemeClr val="tx1"/>
                  </a:solidFill>
                  <a:latin typeface="BIZ UDPゴシック" panose="020B0400000000000000" pitchFamily="50" charset="-128"/>
                  <a:ea typeface="BIZ UDPゴシック" panose="020B0400000000000000" pitchFamily="50" charset="-128"/>
                </a:rPr>
                <a:t>70</a:t>
              </a:r>
              <a:r>
                <a:rPr lang="ja-JP" altLang="en-US" sz="800" dirty="0">
                  <a:solidFill>
                    <a:schemeClr val="tx1"/>
                  </a:solidFill>
                  <a:latin typeface="BIZ UDPゴシック" panose="020B0400000000000000" pitchFamily="50" charset="-128"/>
                  <a:ea typeface="BIZ UDPゴシック" panose="020B0400000000000000" pitchFamily="50" charset="-128"/>
                </a:rPr>
                <a:t>分</a:t>
              </a:r>
              <a:r>
                <a:rPr lang="en-US" altLang="ja-JP" sz="800" dirty="0">
                  <a:solidFill>
                    <a:schemeClr val="tx1"/>
                  </a:solidFill>
                  <a:latin typeface="BIZ UDPゴシック" panose="020B0400000000000000" pitchFamily="50" charset="-128"/>
                  <a:ea typeface="BIZ UDPゴシック" panose="020B0400000000000000" pitchFamily="50" charset="-128"/>
                </a:rPr>
                <a:t>)</a:t>
              </a:r>
              <a:r>
                <a:rPr lang="ja-JP" altLang="en-US" sz="1000" b="1" dirty="0">
                  <a:solidFill>
                    <a:schemeClr val="tx1"/>
                  </a:solidFill>
                  <a:latin typeface="BIZ UDPゴシック" panose="020B0400000000000000" pitchFamily="50" charset="-128"/>
                  <a:ea typeface="BIZ UDPゴシック" panose="020B0400000000000000" pitchFamily="50" charset="-128"/>
                </a:rPr>
                <a:t>＝＝</a:t>
              </a:r>
              <a:r>
                <a:rPr lang="ja-JP" altLang="en-US" sz="1000" b="1" dirty="0">
                  <a:solidFill>
                    <a:srgbClr val="82AB67"/>
                  </a:solidFill>
                  <a:latin typeface="BIZ UDPゴシック" panose="020B0400000000000000" pitchFamily="50" charset="-128"/>
                  <a:ea typeface="BIZ UDPゴシック" panose="020B0400000000000000" pitchFamily="50" charset="-128"/>
                </a:rPr>
                <a:t>そらの郷エリア</a:t>
              </a:r>
              <a:endParaRPr lang="en-US" altLang="ja-JP" sz="1000" b="1" dirty="0">
                <a:solidFill>
                  <a:srgbClr val="82AB67"/>
                </a:solidFill>
                <a:latin typeface="BIZ UDPゴシック" panose="020B0400000000000000" pitchFamily="50" charset="-128"/>
                <a:ea typeface="BIZ UDPゴシック" panose="020B0400000000000000"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約</a:t>
              </a:r>
              <a:r>
                <a:rPr kumimoji="0" lang="en-US" altLang="ja-JP"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30</a:t>
              </a:r>
              <a:r>
                <a:rPr kumimoji="0" lang="ja-JP" altLang="en-US"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分</a:t>
              </a:r>
              <a:r>
                <a:rPr kumimoji="0" lang="en-US" altLang="ja-JP"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000" b="1" i="0" u="none" strike="noStrike" kern="1200" cap="none" spc="0" normalizeH="0" baseline="0" noProof="0" dirty="0">
                  <a:ln>
                    <a:noFill/>
                  </a:ln>
                  <a:solidFill>
                    <a:srgbClr val="6F9AC0"/>
                  </a:solidFill>
                  <a:effectLst/>
                  <a:uLnTx/>
                  <a:uFillTx/>
                  <a:latin typeface="BIZ UDPゴシック" panose="020B0400000000000000" pitchFamily="50" charset="-128"/>
                  <a:ea typeface="BIZ UDPゴシック" panose="020B0400000000000000" pitchFamily="50" charset="-128"/>
                  <a:cs typeface="+mn-cs"/>
                </a:rPr>
                <a:t>イーストとくしまエリア</a:t>
              </a:r>
              <a:endParaRPr kumimoji="0" lang="en-US" altLang="ja-JP" sz="1000" b="1" i="0" u="none" strike="noStrike" kern="1200" cap="none" spc="0" normalizeH="0" baseline="0" noProof="0" dirty="0">
                <a:ln>
                  <a:noFill/>
                </a:ln>
                <a:solidFill>
                  <a:srgbClr val="6F9AC0"/>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約</a:t>
              </a:r>
              <a:r>
                <a:rPr kumimoji="0" lang="en-US" altLang="ja-JP"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90</a:t>
              </a:r>
              <a:r>
                <a:rPr kumimoji="0" lang="ja-JP" altLang="en-US"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120</a:t>
              </a:r>
              <a:r>
                <a:rPr kumimoji="0" lang="ja-JP" altLang="en-US"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分</a:t>
              </a:r>
              <a:r>
                <a:rPr kumimoji="0" lang="en-US" altLang="ja-JP"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000" b="1" i="0" u="none" strike="noStrike" kern="1200" cap="none" spc="0" normalizeH="0" baseline="0" noProof="0" dirty="0">
                  <a:ln>
                    <a:noFill/>
                  </a:ln>
                  <a:solidFill>
                    <a:srgbClr val="D28755"/>
                  </a:solidFill>
                  <a:effectLst/>
                  <a:uLnTx/>
                  <a:uFillTx/>
                  <a:latin typeface="BIZ UDPゴシック" panose="020B0400000000000000" pitchFamily="50" charset="-128"/>
                  <a:ea typeface="BIZ UDPゴシック" panose="020B0400000000000000" pitchFamily="50" charset="-128"/>
                  <a:cs typeface="+mn-cs"/>
                </a:rPr>
                <a:t>みなみ阿波エリア</a:t>
              </a:r>
              <a:endParaRPr kumimoji="1" lang="ja-JP" altLang="en-US" sz="1000" b="1" i="0" u="none" strike="noStrike" kern="1200" cap="none" spc="0" normalizeH="0" baseline="0" noProof="0" dirty="0">
                <a:ln>
                  <a:noFill/>
                </a:ln>
                <a:solidFill>
                  <a:srgbClr val="D28755"/>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636" name="正方形/長方形 635">
            <a:extLst>
              <a:ext uri="{FF2B5EF4-FFF2-40B4-BE49-F238E27FC236}">
                <a16:creationId xmlns:a16="http://schemas.microsoft.com/office/drawing/2014/main" id="{2DD678A6-3C80-4538-859A-C110D637AE28}"/>
              </a:ext>
            </a:extLst>
          </p:cNvPr>
          <p:cNvSpPr/>
          <p:nvPr/>
        </p:nvSpPr>
        <p:spPr>
          <a:xfrm>
            <a:off x="560447" y="411369"/>
            <a:ext cx="4169491" cy="855058"/>
          </a:xfrm>
          <a:prstGeom prst="rect">
            <a:avLst/>
          </a:prstGeom>
          <a:solidFill>
            <a:srgbClr val="FFFFFF">
              <a:alpha val="50196"/>
            </a:srgbClr>
          </a:solidFill>
          <a:ln>
            <a:solidFill>
              <a:srgbClr val="261E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8" name="テキスト ボックス 637">
            <a:extLst>
              <a:ext uri="{FF2B5EF4-FFF2-40B4-BE49-F238E27FC236}">
                <a16:creationId xmlns:a16="http://schemas.microsoft.com/office/drawing/2014/main" id="{D8274246-8D51-40A7-A0FC-D12D2CB21347}"/>
              </a:ext>
            </a:extLst>
          </p:cNvPr>
          <p:cNvSpPr txBox="1"/>
          <p:nvPr/>
        </p:nvSpPr>
        <p:spPr>
          <a:xfrm rot="20640000">
            <a:off x="247846" y="624635"/>
            <a:ext cx="140547" cy="62561"/>
          </a:xfrm>
          <a:prstGeom prst="rect">
            <a:avLst/>
          </a:prstGeom>
          <a:noFill/>
        </p:spPr>
        <p:txBody>
          <a:bodyPr wrap="square" lIns="0" tIns="0" rIns="0" bIns="0" rtlCol="0">
            <a:spAutoFit/>
          </a:bodyPr>
          <a:lstStyle/>
          <a:p>
            <a:pPr algn="ctr"/>
            <a:r>
              <a:rPr kumimoji="1" lang="en-US" altLang="ja-JP" sz="800" b="1" dirty="0">
                <a:solidFill>
                  <a:schemeClr val="bg1"/>
                </a:solidFill>
                <a:latin typeface="HGPｺﾞｼｯｸE" panose="020B0900000000000000" pitchFamily="50" charset="-128"/>
                <a:ea typeface="HGPｺﾞｼｯｸE" panose="020B0900000000000000" pitchFamily="50" charset="-128"/>
              </a:rPr>
              <a:t>192</a:t>
            </a:r>
            <a:endParaRPr kumimoji="1" lang="ja-JP" altLang="en-US" sz="800" b="1" dirty="0">
              <a:solidFill>
                <a:schemeClr val="bg1"/>
              </a:solidFill>
              <a:latin typeface="HGPｺﾞｼｯｸE" panose="020B0900000000000000" pitchFamily="50" charset="-128"/>
              <a:ea typeface="HGPｺﾞｼｯｸE" panose="020B0900000000000000" pitchFamily="50" charset="-128"/>
            </a:endParaRPr>
          </a:p>
        </p:txBody>
      </p:sp>
      <p:sp>
        <p:nvSpPr>
          <p:cNvPr id="639" name="テキスト ボックス 638">
            <a:extLst>
              <a:ext uri="{FF2B5EF4-FFF2-40B4-BE49-F238E27FC236}">
                <a16:creationId xmlns:a16="http://schemas.microsoft.com/office/drawing/2014/main" id="{9CDF9C4D-3A77-4F3D-8739-567412A30969}"/>
              </a:ext>
            </a:extLst>
          </p:cNvPr>
          <p:cNvSpPr txBox="1"/>
          <p:nvPr/>
        </p:nvSpPr>
        <p:spPr>
          <a:xfrm>
            <a:off x="201842" y="411369"/>
            <a:ext cx="369332" cy="859648"/>
          </a:xfrm>
          <a:prstGeom prst="rect">
            <a:avLst/>
          </a:prstGeom>
          <a:solidFill>
            <a:srgbClr val="261E47"/>
          </a:solidFill>
          <a:ln>
            <a:solidFill>
              <a:srgbClr val="261E47"/>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200" b="1" spc="-5" dirty="0">
                <a:solidFill>
                  <a:prstClr val="white"/>
                </a:solidFill>
                <a:latin typeface="BIZ UDPゴシック" panose="020B0400000000000000" pitchFamily="50" charset="-128"/>
                <a:ea typeface="BIZ UDPゴシック" panose="020B0400000000000000" pitchFamily="50" charset="-128"/>
                <a:cs typeface="MS UI Gothic"/>
              </a:rPr>
              <a:t>ＪＲ</a:t>
            </a:r>
            <a:r>
              <a:rPr kumimoji="0" lang="ja-JP" altLang="en-US" sz="1200" b="1" i="0" u="none" strike="noStrike" kern="1200" cap="none" spc="-5"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S UI Gothic"/>
              </a:rPr>
              <a:t>利用</a:t>
            </a:r>
            <a:endParaRPr kumimoji="1" lang="ja-JP" altLang="en-US"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S UI Gothic"/>
            </a:endParaRPr>
          </a:p>
        </p:txBody>
      </p:sp>
      <p:sp>
        <p:nvSpPr>
          <p:cNvPr id="640" name="テキスト ボックス 639">
            <a:extLst>
              <a:ext uri="{FF2B5EF4-FFF2-40B4-BE49-F238E27FC236}">
                <a16:creationId xmlns:a16="http://schemas.microsoft.com/office/drawing/2014/main" id="{058874F8-F161-4B91-94BF-8C8FFCAA1395}"/>
              </a:ext>
            </a:extLst>
          </p:cNvPr>
          <p:cNvSpPr txBox="1"/>
          <p:nvPr/>
        </p:nvSpPr>
        <p:spPr>
          <a:xfrm>
            <a:off x="588633" y="424629"/>
            <a:ext cx="4241305" cy="24622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altLang="ja-JP" sz="1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JR</a:t>
            </a:r>
            <a:r>
              <a:rPr kumimoji="0" lang="ja-JP" altLang="en-US" sz="1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岡山駅　　　　　　 </a:t>
            </a:r>
            <a:r>
              <a:rPr kumimoji="0" lang="en-US" altLang="ja-JP"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約</a:t>
            </a:r>
            <a:r>
              <a:rPr kumimoji="0" lang="en-US" altLang="ja-JP"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60</a:t>
            </a:r>
            <a:r>
              <a:rPr kumimoji="0" lang="ja-JP" altLang="en-US"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分</a:t>
            </a:r>
            <a:r>
              <a:rPr kumimoji="0" lang="en-US" altLang="ja-JP"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0" lang="en-US" altLang="ja-JP" sz="1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JR</a:t>
            </a:r>
            <a:r>
              <a:rPr kumimoji="0" lang="ja-JP" altLang="en-US" sz="1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阿波池田駅＝＝</a:t>
            </a:r>
            <a:r>
              <a:rPr kumimoji="0" lang="ja-JP" altLang="en-US" sz="1000" b="1" i="0" u="none" strike="noStrike" kern="1200" cap="none" spc="0" normalizeH="0" baseline="0" noProof="0" dirty="0">
                <a:ln>
                  <a:noFill/>
                </a:ln>
                <a:solidFill>
                  <a:srgbClr val="82AB67"/>
                </a:solidFill>
                <a:effectLst/>
                <a:uLnTx/>
                <a:uFillTx/>
                <a:latin typeface="BIZ UDPゴシック" panose="020B0400000000000000" pitchFamily="50" charset="-128"/>
                <a:ea typeface="BIZ UDPゴシック" panose="020B0400000000000000" pitchFamily="50" charset="-128"/>
                <a:cs typeface="+mn-cs"/>
              </a:rPr>
              <a:t>そらの郷エリア</a:t>
            </a:r>
            <a:endParaRPr kumimoji="1" lang="ja-JP" altLang="en-US" sz="1000" b="1" i="0" u="none" strike="noStrike" kern="1200" cap="none" spc="0" normalizeH="0" baseline="0" noProof="0" dirty="0">
              <a:ln>
                <a:noFill/>
              </a:ln>
              <a:solidFill>
                <a:srgbClr val="82AB67"/>
              </a:solidFill>
              <a:effectLst/>
              <a:uLnTx/>
              <a:uFillTx/>
              <a:latin typeface="BIZ UDPゴシック" panose="020B0400000000000000" pitchFamily="50" charset="-128"/>
              <a:ea typeface="BIZ UDPゴシック" panose="020B0400000000000000" pitchFamily="50" charset="-128"/>
              <a:cs typeface="+mn-cs"/>
            </a:endParaRPr>
          </a:p>
        </p:txBody>
      </p:sp>
      <p:sp>
        <p:nvSpPr>
          <p:cNvPr id="641" name="テキスト ボックス 640">
            <a:extLst>
              <a:ext uri="{FF2B5EF4-FFF2-40B4-BE49-F238E27FC236}">
                <a16:creationId xmlns:a16="http://schemas.microsoft.com/office/drawing/2014/main" id="{101FEAF6-F9CA-4FAA-ABC0-8636C0E4BDFF}"/>
              </a:ext>
            </a:extLst>
          </p:cNvPr>
          <p:cNvSpPr txBox="1"/>
          <p:nvPr/>
        </p:nvSpPr>
        <p:spPr>
          <a:xfrm>
            <a:off x="588633" y="983419"/>
            <a:ext cx="4132943"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lvl="0">
              <a:defRPr/>
            </a:pPr>
            <a:r>
              <a:rPr lang="en-US" altLang="ja-JP" sz="1000" b="1" dirty="0">
                <a:solidFill>
                  <a:schemeClr val="tx1"/>
                </a:solidFill>
                <a:latin typeface="BIZ UDPゴシック" panose="020B0400000000000000" pitchFamily="50" charset="-128"/>
                <a:ea typeface="BIZ UDPゴシック" panose="020B0400000000000000" pitchFamily="50" charset="-128"/>
              </a:rPr>
              <a:t>JR</a:t>
            </a:r>
            <a:r>
              <a:rPr lang="ja-JP" altLang="en-US" sz="1000" b="1" dirty="0">
                <a:solidFill>
                  <a:schemeClr val="tx1"/>
                </a:solidFill>
                <a:latin typeface="BIZ UDPゴシック" panose="020B0400000000000000" pitchFamily="50" charset="-128"/>
                <a:ea typeface="BIZ UDPゴシック" panose="020B0400000000000000" pitchFamily="50" charset="-128"/>
              </a:rPr>
              <a:t>岡山駅　　　　　</a:t>
            </a:r>
            <a:r>
              <a:rPr lang="ja-JP" altLang="en-US" sz="900" b="1" dirty="0">
                <a:solidFill>
                  <a:schemeClr val="tx1"/>
                </a:solidFill>
                <a:latin typeface="BIZ UDPゴシック" panose="020B0400000000000000" pitchFamily="50" charset="-128"/>
                <a:ea typeface="BIZ UDPゴシック" panose="020B0400000000000000" pitchFamily="50" charset="-128"/>
              </a:rPr>
              <a:t> 　 </a:t>
            </a:r>
            <a:r>
              <a:rPr lang="en-US" altLang="ja-JP" sz="1000" b="1" dirty="0">
                <a:solidFill>
                  <a:schemeClr val="tx1"/>
                </a:solidFill>
                <a:latin typeface="BIZ UDPゴシック" panose="020B0400000000000000" pitchFamily="50" charset="-128"/>
                <a:ea typeface="BIZ UDPゴシック" panose="020B0400000000000000" pitchFamily="50" charset="-128"/>
              </a:rPr>
              <a:t>JR</a:t>
            </a:r>
            <a:r>
              <a:rPr lang="ja-JP" altLang="en-US" sz="1000" b="1" dirty="0">
                <a:solidFill>
                  <a:schemeClr val="tx1"/>
                </a:solidFill>
                <a:latin typeface="BIZ UDPゴシック" panose="020B0400000000000000" pitchFamily="50" charset="-128"/>
                <a:ea typeface="BIZ UDPゴシック" panose="020B0400000000000000" pitchFamily="50" charset="-128"/>
              </a:rPr>
              <a:t>徳島駅</a:t>
            </a:r>
            <a:r>
              <a:rPr lang="en-US" altLang="ja-JP" sz="1000" b="1" dirty="0">
                <a:solidFill>
                  <a:schemeClr val="tx1"/>
                </a:solidFill>
                <a:latin typeface="BIZ UDPゴシック" panose="020B0400000000000000" pitchFamily="50" charset="-128"/>
                <a:ea typeface="BIZ UDPゴシック" panose="020B0400000000000000" pitchFamily="50" charset="-128"/>
              </a:rPr>
              <a:t>==</a:t>
            </a:r>
            <a:r>
              <a:rPr lang="en-US" altLang="ja-JP" sz="800" dirty="0">
                <a:solidFill>
                  <a:prstClr val="black"/>
                </a:solidFill>
                <a:latin typeface="BIZ UDPゴシック" panose="020B0400000000000000" pitchFamily="50" charset="-128"/>
                <a:ea typeface="BIZ UDPゴシック" panose="020B0400000000000000" pitchFamily="50" charset="-128"/>
              </a:rPr>
              <a:t>(</a:t>
            </a:r>
            <a:r>
              <a:rPr lang="ja-JP" altLang="en-US" sz="800" dirty="0">
                <a:solidFill>
                  <a:prstClr val="black"/>
                </a:solidFill>
                <a:latin typeface="BIZ UDPゴシック" panose="020B0400000000000000" pitchFamily="50" charset="-128"/>
                <a:ea typeface="BIZ UDPゴシック" panose="020B0400000000000000" pitchFamily="50" charset="-128"/>
              </a:rPr>
              <a:t>約</a:t>
            </a:r>
            <a:r>
              <a:rPr lang="en-US" altLang="ja-JP" sz="800" dirty="0">
                <a:solidFill>
                  <a:prstClr val="black"/>
                </a:solidFill>
                <a:latin typeface="BIZ UDPゴシック" panose="020B0400000000000000" pitchFamily="50" charset="-128"/>
                <a:ea typeface="BIZ UDPゴシック" panose="020B0400000000000000" pitchFamily="50" charset="-128"/>
              </a:rPr>
              <a:t>50</a:t>
            </a:r>
            <a:r>
              <a:rPr lang="ja-JP" altLang="en-US" sz="800" dirty="0">
                <a:solidFill>
                  <a:prstClr val="black"/>
                </a:solidFill>
                <a:latin typeface="BIZ UDPゴシック" panose="020B0400000000000000" pitchFamily="50" charset="-128"/>
                <a:ea typeface="BIZ UDPゴシック" panose="020B0400000000000000" pitchFamily="50" charset="-128"/>
              </a:rPr>
              <a:t>～</a:t>
            </a:r>
            <a:r>
              <a:rPr lang="en-US" altLang="ja-JP" sz="800" dirty="0">
                <a:solidFill>
                  <a:prstClr val="black"/>
                </a:solidFill>
                <a:latin typeface="BIZ UDPゴシック" panose="020B0400000000000000" pitchFamily="50" charset="-128"/>
                <a:ea typeface="BIZ UDPゴシック" panose="020B0400000000000000" pitchFamily="50" charset="-128"/>
              </a:rPr>
              <a:t>120</a:t>
            </a:r>
            <a:r>
              <a:rPr lang="ja-JP" altLang="en-US" sz="800" dirty="0">
                <a:solidFill>
                  <a:prstClr val="black"/>
                </a:solidFill>
                <a:latin typeface="BIZ UDPゴシック" panose="020B0400000000000000" pitchFamily="50" charset="-128"/>
                <a:ea typeface="BIZ UDPゴシック" panose="020B0400000000000000" pitchFamily="50" charset="-128"/>
              </a:rPr>
              <a:t>分</a:t>
            </a:r>
            <a:r>
              <a:rPr lang="en-US" altLang="ja-JP" sz="800" dirty="0">
                <a:solidFill>
                  <a:prstClr val="black"/>
                </a:solidFill>
                <a:latin typeface="BIZ UDPゴシック" panose="020B0400000000000000" pitchFamily="50" charset="-128"/>
                <a:ea typeface="BIZ UDPゴシック" panose="020B0400000000000000" pitchFamily="50" charset="-128"/>
              </a:rPr>
              <a:t>)</a:t>
            </a:r>
            <a:r>
              <a:rPr lang="ja-JP" altLang="en-US" sz="1000" b="1" dirty="0">
                <a:solidFill>
                  <a:prstClr val="black"/>
                </a:solidFill>
                <a:latin typeface="BIZ UDPゴシック" panose="020B0400000000000000" pitchFamily="50" charset="-128"/>
                <a:ea typeface="BIZ UDPゴシック" panose="020B0400000000000000" pitchFamily="50" charset="-128"/>
              </a:rPr>
              <a:t>＝＝</a:t>
            </a:r>
            <a:r>
              <a:rPr lang="ja-JP" altLang="en-US" sz="1000" b="1" dirty="0">
                <a:solidFill>
                  <a:srgbClr val="D28755"/>
                </a:solidFill>
                <a:latin typeface="BIZ UDPゴシック" panose="020B0400000000000000" pitchFamily="50" charset="-128"/>
                <a:ea typeface="BIZ UDPゴシック" panose="020B0400000000000000" pitchFamily="50" charset="-128"/>
              </a:rPr>
              <a:t>みなみ阿波エリア</a:t>
            </a:r>
            <a:endParaRPr kumimoji="1" lang="ja-JP" altLang="en-US" sz="1000" b="1" dirty="0">
              <a:solidFill>
                <a:srgbClr val="D28755"/>
              </a:solidFill>
              <a:latin typeface="BIZ UDPゴシック" panose="020B0400000000000000" pitchFamily="50" charset="-128"/>
              <a:ea typeface="BIZ UDPゴシック" panose="020B0400000000000000" pitchFamily="50" charset="-128"/>
            </a:endParaRPr>
          </a:p>
          <a:p>
            <a:pPr lvl="0"/>
            <a:endParaRPr lang="en-US" altLang="ja-JP" sz="1000" b="1" dirty="0">
              <a:solidFill>
                <a:schemeClr val="tx1"/>
              </a:solidFill>
              <a:latin typeface="BIZ UDPゴシック" panose="020B0400000000000000" pitchFamily="50" charset="-128"/>
              <a:ea typeface="BIZ UDPゴシック" panose="020B0400000000000000" pitchFamily="50" charset="-128"/>
            </a:endParaRPr>
          </a:p>
        </p:txBody>
      </p:sp>
      <p:grpSp>
        <p:nvGrpSpPr>
          <p:cNvPr id="644" name="グループ化 643">
            <a:extLst>
              <a:ext uri="{FF2B5EF4-FFF2-40B4-BE49-F238E27FC236}">
                <a16:creationId xmlns:a16="http://schemas.microsoft.com/office/drawing/2014/main" id="{56C6C12B-AD6E-4C47-8FFA-D230F4BE7ED5}"/>
              </a:ext>
            </a:extLst>
          </p:cNvPr>
          <p:cNvGrpSpPr/>
          <p:nvPr/>
        </p:nvGrpSpPr>
        <p:grpSpPr>
          <a:xfrm>
            <a:off x="1277330" y="542498"/>
            <a:ext cx="480895" cy="27209"/>
            <a:chOff x="1106110" y="1021330"/>
            <a:chExt cx="946333" cy="47126"/>
          </a:xfrm>
          <a:effectLst>
            <a:glow rad="38100">
              <a:schemeClr val="bg1">
                <a:alpha val="90000"/>
              </a:schemeClr>
            </a:glow>
          </a:effectLst>
        </p:grpSpPr>
        <p:cxnSp>
          <p:nvCxnSpPr>
            <p:cNvPr id="654" name="直線コネクタ 653">
              <a:extLst>
                <a:ext uri="{FF2B5EF4-FFF2-40B4-BE49-F238E27FC236}">
                  <a16:creationId xmlns:a16="http://schemas.microsoft.com/office/drawing/2014/main" id="{44D75794-154D-42B4-97BD-DF97A75BD64F}"/>
                </a:ext>
              </a:extLst>
            </p:cNvPr>
            <p:cNvCxnSpPr>
              <a:cxnSpLocks/>
            </p:cNvCxnSpPr>
            <p:nvPr/>
          </p:nvCxnSpPr>
          <p:spPr>
            <a:xfrm>
              <a:off x="1106110" y="1021330"/>
              <a:ext cx="946333"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55" name="直線コネクタ 654">
              <a:extLst>
                <a:ext uri="{FF2B5EF4-FFF2-40B4-BE49-F238E27FC236}">
                  <a16:creationId xmlns:a16="http://schemas.microsoft.com/office/drawing/2014/main" id="{0939B6F3-8C86-4DD0-BAB9-D2DDC81FDFBC}"/>
                </a:ext>
              </a:extLst>
            </p:cNvPr>
            <p:cNvCxnSpPr>
              <a:cxnSpLocks/>
            </p:cNvCxnSpPr>
            <p:nvPr/>
          </p:nvCxnSpPr>
          <p:spPr>
            <a:xfrm flipV="1">
              <a:off x="1106132" y="1068454"/>
              <a:ext cx="946310" cy="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56" name="正方形/長方形 655">
              <a:extLst>
                <a:ext uri="{FF2B5EF4-FFF2-40B4-BE49-F238E27FC236}">
                  <a16:creationId xmlns:a16="http://schemas.microsoft.com/office/drawing/2014/main" id="{CA00B761-5AF1-4A50-B099-D26421A7498E}"/>
                </a:ext>
              </a:extLst>
            </p:cNvPr>
            <p:cNvSpPr/>
            <p:nvPr/>
          </p:nvSpPr>
          <p:spPr>
            <a:xfrm>
              <a:off x="116026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7" name="正方形/長方形 656">
              <a:extLst>
                <a:ext uri="{FF2B5EF4-FFF2-40B4-BE49-F238E27FC236}">
                  <a16:creationId xmlns:a16="http://schemas.microsoft.com/office/drawing/2014/main" id="{2595FEC8-14DC-435C-88DE-68E89752D08D}"/>
                </a:ext>
              </a:extLst>
            </p:cNvPr>
            <p:cNvSpPr/>
            <p:nvPr/>
          </p:nvSpPr>
          <p:spPr>
            <a:xfrm>
              <a:off x="134892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8" name="正方形/長方形 657">
              <a:extLst>
                <a:ext uri="{FF2B5EF4-FFF2-40B4-BE49-F238E27FC236}">
                  <a16:creationId xmlns:a16="http://schemas.microsoft.com/office/drawing/2014/main" id="{7730756B-2780-48A0-BA46-248EC1F9AC07}"/>
                </a:ext>
              </a:extLst>
            </p:cNvPr>
            <p:cNvSpPr/>
            <p:nvPr/>
          </p:nvSpPr>
          <p:spPr>
            <a:xfrm>
              <a:off x="153758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9" name="正方形/長方形 658">
              <a:extLst>
                <a:ext uri="{FF2B5EF4-FFF2-40B4-BE49-F238E27FC236}">
                  <a16:creationId xmlns:a16="http://schemas.microsoft.com/office/drawing/2014/main" id="{D09CC298-5FD8-4472-B671-A4FC8A5513BA}"/>
                </a:ext>
              </a:extLst>
            </p:cNvPr>
            <p:cNvSpPr/>
            <p:nvPr/>
          </p:nvSpPr>
          <p:spPr>
            <a:xfrm>
              <a:off x="172021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0" name="正方形/長方形 659">
              <a:extLst>
                <a:ext uri="{FF2B5EF4-FFF2-40B4-BE49-F238E27FC236}">
                  <a16:creationId xmlns:a16="http://schemas.microsoft.com/office/drawing/2014/main" id="{9FB48D65-EEF1-4481-A458-C886841A90F4}"/>
                </a:ext>
              </a:extLst>
            </p:cNvPr>
            <p:cNvSpPr/>
            <p:nvPr/>
          </p:nvSpPr>
          <p:spPr>
            <a:xfrm>
              <a:off x="19078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77" name="グループ化 676">
            <a:extLst>
              <a:ext uri="{FF2B5EF4-FFF2-40B4-BE49-F238E27FC236}">
                <a16:creationId xmlns:a16="http://schemas.microsoft.com/office/drawing/2014/main" id="{E94788BF-825E-4175-B652-475F8134B749}"/>
              </a:ext>
            </a:extLst>
          </p:cNvPr>
          <p:cNvGrpSpPr/>
          <p:nvPr/>
        </p:nvGrpSpPr>
        <p:grpSpPr>
          <a:xfrm>
            <a:off x="2257825" y="538531"/>
            <a:ext cx="480895" cy="27209"/>
            <a:chOff x="1106110" y="1021330"/>
            <a:chExt cx="946333" cy="47126"/>
          </a:xfrm>
          <a:effectLst>
            <a:glow rad="38100">
              <a:schemeClr val="bg1">
                <a:alpha val="90000"/>
              </a:schemeClr>
            </a:glow>
          </a:effectLst>
        </p:grpSpPr>
        <p:cxnSp>
          <p:nvCxnSpPr>
            <p:cNvPr id="678" name="直線コネクタ 677">
              <a:extLst>
                <a:ext uri="{FF2B5EF4-FFF2-40B4-BE49-F238E27FC236}">
                  <a16:creationId xmlns:a16="http://schemas.microsoft.com/office/drawing/2014/main" id="{BE5FE1A3-BFE2-44FE-9D9F-2EF802CA84E1}"/>
                </a:ext>
              </a:extLst>
            </p:cNvPr>
            <p:cNvCxnSpPr>
              <a:cxnSpLocks/>
            </p:cNvCxnSpPr>
            <p:nvPr/>
          </p:nvCxnSpPr>
          <p:spPr>
            <a:xfrm>
              <a:off x="1106110" y="1021330"/>
              <a:ext cx="946333"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79" name="直線コネクタ 678">
              <a:extLst>
                <a:ext uri="{FF2B5EF4-FFF2-40B4-BE49-F238E27FC236}">
                  <a16:creationId xmlns:a16="http://schemas.microsoft.com/office/drawing/2014/main" id="{D5B002D5-68FC-49BC-B47A-3A1F7B108C07}"/>
                </a:ext>
              </a:extLst>
            </p:cNvPr>
            <p:cNvCxnSpPr>
              <a:cxnSpLocks/>
            </p:cNvCxnSpPr>
            <p:nvPr/>
          </p:nvCxnSpPr>
          <p:spPr>
            <a:xfrm flipV="1">
              <a:off x="1106132" y="1068454"/>
              <a:ext cx="946310" cy="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80" name="正方形/長方形 679">
              <a:extLst>
                <a:ext uri="{FF2B5EF4-FFF2-40B4-BE49-F238E27FC236}">
                  <a16:creationId xmlns:a16="http://schemas.microsoft.com/office/drawing/2014/main" id="{65449009-28C6-47FB-BDE5-2B2084900E71}"/>
                </a:ext>
              </a:extLst>
            </p:cNvPr>
            <p:cNvSpPr/>
            <p:nvPr/>
          </p:nvSpPr>
          <p:spPr>
            <a:xfrm>
              <a:off x="116026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1" name="正方形/長方形 680">
              <a:extLst>
                <a:ext uri="{FF2B5EF4-FFF2-40B4-BE49-F238E27FC236}">
                  <a16:creationId xmlns:a16="http://schemas.microsoft.com/office/drawing/2014/main" id="{AC4E844E-888B-4677-815D-78CD6F29ED3B}"/>
                </a:ext>
              </a:extLst>
            </p:cNvPr>
            <p:cNvSpPr/>
            <p:nvPr/>
          </p:nvSpPr>
          <p:spPr>
            <a:xfrm>
              <a:off x="134892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2" name="正方形/長方形 681">
              <a:extLst>
                <a:ext uri="{FF2B5EF4-FFF2-40B4-BE49-F238E27FC236}">
                  <a16:creationId xmlns:a16="http://schemas.microsoft.com/office/drawing/2014/main" id="{6845AA63-8AFC-4747-AC5C-7C7BFFA90217}"/>
                </a:ext>
              </a:extLst>
            </p:cNvPr>
            <p:cNvSpPr/>
            <p:nvPr/>
          </p:nvSpPr>
          <p:spPr>
            <a:xfrm>
              <a:off x="153758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3" name="正方形/長方形 682">
              <a:extLst>
                <a:ext uri="{FF2B5EF4-FFF2-40B4-BE49-F238E27FC236}">
                  <a16:creationId xmlns:a16="http://schemas.microsoft.com/office/drawing/2014/main" id="{0A98FA4D-3C9D-4500-883F-0E2D9E8DA350}"/>
                </a:ext>
              </a:extLst>
            </p:cNvPr>
            <p:cNvSpPr/>
            <p:nvPr/>
          </p:nvSpPr>
          <p:spPr>
            <a:xfrm>
              <a:off x="172021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4" name="正方形/長方形 683">
              <a:extLst>
                <a:ext uri="{FF2B5EF4-FFF2-40B4-BE49-F238E27FC236}">
                  <a16:creationId xmlns:a16="http://schemas.microsoft.com/office/drawing/2014/main" id="{AD6895F0-BFF9-4D9A-9A53-37FB96E5EE10}"/>
                </a:ext>
              </a:extLst>
            </p:cNvPr>
            <p:cNvSpPr/>
            <p:nvPr/>
          </p:nvSpPr>
          <p:spPr>
            <a:xfrm>
              <a:off x="19078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85" name="テキスト ボックス 684">
            <a:extLst>
              <a:ext uri="{FF2B5EF4-FFF2-40B4-BE49-F238E27FC236}">
                <a16:creationId xmlns:a16="http://schemas.microsoft.com/office/drawing/2014/main" id="{BDCA65C3-A7ED-4A53-9815-1AB2E603C0FC}"/>
              </a:ext>
            </a:extLst>
          </p:cNvPr>
          <p:cNvSpPr txBox="1"/>
          <p:nvPr/>
        </p:nvSpPr>
        <p:spPr>
          <a:xfrm>
            <a:off x="588495" y="783680"/>
            <a:ext cx="4139882" cy="24622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lvl="0">
              <a:defRPr/>
            </a:pPr>
            <a:r>
              <a:rPr kumimoji="0" lang="en-US" altLang="ja-JP" sz="1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JR</a:t>
            </a:r>
            <a:r>
              <a:rPr kumimoji="0" lang="ja-JP" altLang="en-US" sz="1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岡山駅　　　　　　 </a:t>
            </a:r>
            <a:r>
              <a:rPr kumimoji="0" lang="ja-JP" altLang="en-US"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0" lang="en-US" altLang="ja-JP" sz="1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JR</a:t>
            </a:r>
            <a:r>
              <a:rPr kumimoji="0" lang="ja-JP" altLang="en-US" sz="1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徳島駅＝＝</a:t>
            </a:r>
            <a:r>
              <a:rPr lang="ja-JP" altLang="en-US" sz="1000" b="1" dirty="0">
                <a:solidFill>
                  <a:srgbClr val="6F9AC0"/>
                </a:solidFill>
                <a:latin typeface="BIZ UDPゴシック" panose="020B0400000000000000" pitchFamily="50" charset="-128"/>
                <a:ea typeface="BIZ UDPゴシック" panose="020B0400000000000000" pitchFamily="50" charset="-128"/>
              </a:rPr>
              <a:t>イーストとくしまエリア</a:t>
            </a:r>
            <a:endParaRPr kumimoji="1" lang="ja-JP" altLang="en-US" sz="1000" b="1" i="0" u="none" strike="noStrike" kern="1200" cap="none" spc="0" normalizeH="0" baseline="0" noProof="0" dirty="0">
              <a:ln>
                <a:noFill/>
              </a:ln>
              <a:solidFill>
                <a:srgbClr val="82AB67"/>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686" name="グループ化 685">
            <a:extLst>
              <a:ext uri="{FF2B5EF4-FFF2-40B4-BE49-F238E27FC236}">
                <a16:creationId xmlns:a16="http://schemas.microsoft.com/office/drawing/2014/main" id="{6BCEB632-8AB4-409D-A1A2-A8990087E778}"/>
              </a:ext>
            </a:extLst>
          </p:cNvPr>
          <p:cNvGrpSpPr/>
          <p:nvPr/>
        </p:nvGrpSpPr>
        <p:grpSpPr>
          <a:xfrm>
            <a:off x="1264491" y="901549"/>
            <a:ext cx="480895" cy="27209"/>
            <a:chOff x="1106110" y="1021330"/>
            <a:chExt cx="946333" cy="47126"/>
          </a:xfrm>
          <a:effectLst>
            <a:glow rad="38100">
              <a:schemeClr val="bg1">
                <a:alpha val="90000"/>
              </a:schemeClr>
            </a:glow>
          </a:effectLst>
        </p:grpSpPr>
        <p:cxnSp>
          <p:nvCxnSpPr>
            <p:cNvPr id="687" name="直線コネクタ 686">
              <a:extLst>
                <a:ext uri="{FF2B5EF4-FFF2-40B4-BE49-F238E27FC236}">
                  <a16:creationId xmlns:a16="http://schemas.microsoft.com/office/drawing/2014/main" id="{72131194-6A0C-46A4-A7BD-BA4780B67355}"/>
                </a:ext>
              </a:extLst>
            </p:cNvPr>
            <p:cNvCxnSpPr>
              <a:cxnSpLocks/>
            </p:cNvCxnSpPr>
            <p:nvPr/>
          </p:nvCxnSpPr>
          <p:spPr>
            <a:xfrm>
              <a:off x="1106110" y="1021330"/>
              <a:ext cx="946333"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88" name="直線コネクタ 687">
              <a:extLst>
                <a:ext uri="{FF2B5EF4-FFF2-40B4-BE49-F238E27FC236}">
                  <a16:creationId xmlns:a16="http://schemas.microsoft.com/office/drawing/2014/main" id="{41770081-2DB6-4D1F-867F-73D3FA8A2B03}"/>
                </a:ext>
              </a:extLst>
            </p:cNvPr>
            <p:cNvCxnSpPr>
              <a:cxnSpLocks/>
            </p:cNvCxnSpPr>
            <p:nvPr/>
          </p:nvCxnSpPr>
          <p:spPr>
            <a:xfrm flipV="1">
              <a:off x="1106132" y="1068454"/>
              <a:ext cx="946309" cy="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89" name="正方形/長方形 688">
              <a:extLst>
                <a:ext uri="{FF2B5EF4-FFF2-40B4-BE49-F238E27FC236}">
                  <a16:creationId xmlns:a16="http://schemas.microsoft.com/office/drawing/2014/main" id="{E4261A5D-7349-4643-BC77-F2271B468A3D}"/>
                </a:ext>
              </a:extLst>
            </p:cNvPr>
            <p:cNvSpPr/>
            <p:nvPr/>
          </p:nvSpPr>
          <p:spPr>
            <a:xfrm>
              <a:off x="116026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0" name="正方形/長方形 689">
              <a:extLst>
                <a:ext uri="{FF2B5EF4-FFF2-40B4-BE49-F238E27FC236}">
                  <a16:creationId xmlns:a16="http://schemas.microsoft.com/office/drawing/2014/main" id="{D11C4A1E-1F34-4025-986E-7D41357A3CBE}"/>
                </a:ext>
              </a:extLst>
            </p:cNvPr>
            <p:cNvSpPr/>
            <p:nvPr/>
          </p:nvSpPr>
          <p:spPr>
            <a:xfrm>
              <a:off x="134892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1" name="正方形/長方形 690">
              <a:extLst>
                <a:ext uri="{FF2B5EF4-FFF2-40B4-BE49-F238E27FC236}">
                  <a16:creationId xmlns:a16="http://schemas.microsoft.com/office/drawing/2014/main" id="{E56AFDE3-C369-4776-A42C-DD539CC1A685}"/>
                </a:ext>
              </a:extLst>
            </p:cNvPr>
            <p:cNvSpPr/>
            <p:nvPr/>
          </p:nvSpPr>
          <p:spPr>
            <a:xfrm>
              <a:off x="153758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2" name="正方形/長方形 691">
              <a:extLst>
                <a:ext uri="{FF2B5EF4-FFF2-40B4-BE49-F238E27FC236}">
                  <a16:creationId xmlns:a16="http://schemas.microsoft.com/office/drawing/2014/main" id="{62E51087-6788-4A47-BA6B-097B1122924A}"/>
                </a:ext>
              </a:extLst>
            </p:cNvPr>
            <p:cNvSpPr/>
            <p:nvPr/>
          </p:nvSpPr>
          <p:spPr>
            <a:xfrm>
              <a:off x="172021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3" name="正方形/長方形 692">
              <a:extLst>
                <a:ext uri="{FF2B5EF4-FFF2-40B4-BE49-F238E27FC236}">
                  <a16:creationId xmlns:a16="http://schemas.microsoft.com/office/drawing/2014/main" id="{2BA5F0A2-9AAA-4FE8-B228-AC9C4E169C76}"/>
                </a:ext>
              </a:extLst>
            </p:cNvPr>
            <p:cNvSpPr/>
            <p:nvPr/>
          </p:nvSpPr>
          <p:spPr>
            <a:xfrm>
              <a:off x="19078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02" name="テキスト ボックス 701">
            <a:extLst>
              <a:ext uri="{FF2B5EF4-FFF2-40B4-BE49-F238E27FC236}">
                <a16:creationId xmlns:a16="http://schemas.microsoft.com/office/drawing/2014/main" id="{CF7227A7-5C9F-45E9-94A3-D17CCD374610}"/>
              </a:ext>
            </a:extLst>
          </p:cNvPr>
          <p:cNvSpPr txBox="1"/>
          <p:nvPr/>
        </p:nvSpPr>
        <p:spPr>
          <a:xfrm>
            <a:off x="582164" y="608988"/>
            <a:ext cx="4191761" cy="24622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altLang="ja-JP" sz="1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JR</a:t>
            </a:r>
            <a:r>
              <a:rPr kumimoji="0" lang="ja-JP" altLang="en-US" sz="1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徳島駅　　　　　　 </a:t>
            </a:r>
            <a:r>
              <a:rPr kumimoji="0" lang="en-US" altLang="ja-JP"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約</a:t>
            </a:r>
            <a:r>
              <a:rPr kumimoji="0" lang="en-US" altLang="ja-JP"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70</a:t>
            </a:r>
            <a:r>
              <a:rPr kumimoji="0" lang="ja-JP" altLang="en-US"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分</a:t>
            </a:r>
            <a:r>
              <a:rPr kumimoji="0" lang="en-US" altLang="ja-JP"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8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0" lang="en-US" altLang="ja-JP" sz="1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JR</a:t>
            </a:r>
            <a:r>
              <a:rPr kumimoji="0" lang="ja-JP" altLang="en-US" sz="1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阿波池田駅＝＝</a:t>
            </a:r>
            <a:r>
              <a:rPr kumimoji="0" lang="ja-JP" altLang="en-US" sz="1000" b="1" i="0" u="none" strike="noStrike" kern="1200" cap="none" spc="0" normalizeH="0" baseline="0" noProof="0" dirty="0">
                <a:ln>
                  <a:noFill/>
                </a:ln>
                <a:solidFill>
                  <a:srgbClr val="82AB67"/>
                </a:solidFill>
                <a:effectLst/>
                <a:uLnTx/>
                <a:uFillTx/>
                <a:latin typeface="BIZ UDPゴシック" panose="020B0400000000000000" pitchFamily="50" charset="-128"/>
                <a:ea typeface="BIZ UDPゴシック" panose="020B0400000000000000" pitchFamily="50" charset="-128"/>
                <a:cs typeface="+mn-cs"/>
              </a:rPr>
              <a:t>そらの郷エリア</a:t>
            </a:r>
            <a:endParaRPr kumimoji="1" lang="ja-JP" altLang="en-US" sz="1000" b="1" i="0" u="none" strike="noStrike" kern="1200" cap="none" spc="0" normalizeH="0" baseline="0" noProof="0" dirty="0">
              <a:ln>
                <a:noFill/>
              </a:ln>
              <a:solidFill>
                <a:srgbClr val="82AB67"/>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703" name="グループ化 702">
            <a:extLst>
              <a:ext uri="{FF2B5EF4-FFF2-40B4-BE49-F238E27FC236}">
                <a16:creationId xmlns:a16="http://schemas.microsoft.com/office/drawing/2014/main" id="{DF7ADC18-F002-43CC-B02E-F968D2E2A63B}"/>
              </a:ext>
            </a:extLst>
          </p:cNvPr>
          <p:cNvGrpSpPr/>
          <p:nvPr/>
        </p:nvGrpSpPr>
        <p:grpSpPr>
          <a:xfrm>
            <a:off x="1270861" y="726857"/>
            <a:ext cx="480895" cy="27209"/>
            <a:chOff x="1106110" y="1021330"/>
            <a:chExt cx="946333" cy="47126"/>
          </a:xfrm>
          <a:effectLst>
            <a:glow rad="38100">
              <a:schemeClr val="bg1">
                <a:alpha val="90000"/>
              </a:schemeClr>
            </a:glow>
          </a:effectLst>
        </p:grpSpPr>
        <p:cxnSp>
          <p:nvCxnSpPr>
            <p:cNvPr id="704" name="直線コネクタ 703">
              <a:extLst>
                <a:ext uri="{FF2B5EF4-FFF2-40B4-BE49-F238E27FC236}">
                  <a16:creationId xmlns:a16="http://schemas.microsoft.com/office/drawing/2014/main" id="{4162C393-5F9E-436A-BB81-3CCACF5F55DB}"/>
                </a:ext>
              </a:extLst>
            </p:cNvPr>
            <p:cNvCxnSpPr>
              <a:cxnSpLocks/>
            </p:cNvCxnSpPr>
            <p:nvPr/>
          </p:nvCxnSpPr>
          <p:spPr>
            <a:xfrm>
              <a:off x="1106110" y="1021330"/>
              <a:ext cx="946333"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05" name="直線コネクタ 704">
              <a:extLst>
                <a:ext uri="{FF2B5EF4-FFF2-40B4-BE49-F238E27FC236}">
                  <a16:creationId xmlns:a16="http://schemas.microsoft.com/office/drawing/2014/main" id="{9BECB24B-8471-4DA9-87E5-321D3F292554}"/>
                </a:ext>
              </a:extLst>
            </p:cNvPr>
            <p:cNvCxnSpPr>
              <a:cxnSpLocks/>
            </p:cNvCxnSpPr>
            <p:nvPr/>
          </p:nvCxnSpPr>
          <p:spPr>
            <a:xfrm flipV="1">
              <a:off x="1106132" y="1068454"/>
              <a:ext cx="946310" cy="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06" name="正方形/長方形 705">
              <a:extLst>
                <a:ext uri="{FF2B5EF4-FFF2-40B4-BE49-F238E27FC236}">
                  <a16:creationId xmlns:a16="http://schemas.microsoft.com/office/drawing/2014/main" id="{802DAF83-FAD3-47D8-A9BB-4FF5BB2C25CB}"/>
                </a:ext>
              </a:extLst>
            </p:cNvPr>
            <p:cNvSpPr/>
            <p:nvPr/>
          </p:nvSpPr>
          <p:spPr>
            <a:xfrm>
              <a:off x="116026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7" name="正方形/長方形 706">
              <a:extLst>
                <a:ext uri="{FF2B5EF4-FFF2-40B4-BE49-F238E27FC236}">
                  <a16:creationId xmlns:a16="http://schemas.microsoft.com/office/drawing/2014/main" id="{B118158C-63DF-41D9-9A65-FFC4404458CE}"/>
                </a:ext>
              </a:extLst>
            </p:cNvPr>
            <p:cNvSpPr/>
            <p:nvPr/>
          </p:nvSpPr>
          <p:spPr>
            <a:xfrm>
              <a:off x="134892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8" name="正方形/長方形 707">
              <a:extLst>
                <a:ext uri="{FF2B5EF4-FFF2-40B4-BE49-F238E27FC236}">
                  <a16:creationId xmlns:a16="http://schemas.microsoft.com/office/drawing/2014/main" id="{7804C2DF-3B02-4CEA-A2E4-9280993F27EB}"/>
                </a:ext>
              </a:extLst>
            </p:cNvPr>
            <p:cNvSpPr/>
            <p:nvPr/>
          </p:nvSpPr>
          <p:spPr>
            <a:xfrm>
              <a:off x="153758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9" name="正方形/長方形 708">
              <a:extLst>
                <a:ext uri="{FF2B5EF4-FFF2-40B4-BE49-F238E27FC236}">
                  <a16:creationId xmlns:a16="http://schemas.microsoft.com/office/drawing/2014/main" id="{62FA0E74-C23C-4448-8461-6F973939F093}"/>
                </a:ext>
              </a:extLst>
            </p:cNvPr>
            <p:cNvSpPr/>
            <p:nvPr/>
          </p:nvSpPr>
          <p:spPr>
            <a:xfrm>
              <a:off x="172021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0" name="正方形/長方形 709">
              <a:extLst>
                <a:ext uri="{FF2B5EF4-FFF2-40B4-BE49-F238E27FC236}">
                  <a16:creationId xmlns:a16="http://schemas.microsoft.com/office/drawing/2014/main" id="{4ED18B37-93C2-44A8-894F-6147504C5478}"/>
                </a:ext>
              </a:extLst>
            </p:cNvPr>
            <p:cNvSpPr/>
            <p:nvPr/>
          </p:nvSpPr>
          <p:spPr>
            <a:xfrm>
              <a:off x="19078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11" name="グループ化 710">
            <a:extLst>
              <a:ext uri="{FF2B5EF4-FFF2-40B4-BE49-F238E27FC236}">
                <a16:creationId xmlns:a16="http://schemas.microsoft.com/office/drawing/2014/main" id="{E827E6FD-504C-47B2-AD5D-161C0D7C36BB}"/>
              </a:ext>
            </a:extLst>
          </p:cNvPr>
          <p:cNvGrpSpPr/>
          <p:nvPr/>
        </p:nvGrpSpPr>
        <p:grpSpPr>
          <a:xfrm>
            <a:off x="2251356" y="722890"/>
            <a:ext cx="480895" cy="27209"/>
            <a:chOff x="1106110" y="1021330"/>
            <a:chExt cx="946333" cy="47126"/>
          </a:xfrm>
          <a:effectLst>
            <a:glow rad="38100">
              <a:schemeClr val="bg1">
                <a:alpha val="90000"/>
              </a:schemeClr>
            </a:glow>
          </a:effectLst>
        </p:grpSpPr>
        <p:cxnSp>
          <p:nvCxnSpPr>
            <p:cNvPr id="712" name="直線コネクタ 711">
              <a:extLst>
                <a:ext uri="{FF2B5EF4-FFF2-40B4-BE49-F238E27FC236}">
                  <a16:creationId xmlns:a16="http://schemas.microsoft.com/office/drawing/2014/main" id="{207CF58F-6572-49FC-998B-9637DE18D0BC}"/>
                </a:ext>
              </a:extLst>
            </p:cNvPr>
            <p:cNvCxnSpPr>
              <a:cxnSpLocks/>
            </p:cNvCxnSpPr>
            <p:nvPr/>
          </p:nvCxnSpPr>
          <p:spPr>
            <a:xfrm>
              <a:off x="1106110" y="1021330"/>
              <a:ext cx="946333"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13" name="直線コネクタ 712">
              <a:extLst>
                <a:ext uri="{FF2B5EF4-FFF2-40B4-BE49-F238E27FC236}">
                  <a16:creationId xmlns:a16="http://schemas.microsoft.com/office/drawing/2014/main" id="{444E8CFE-DE28-44BF-A27F-13F90F30CCEB}"/>
                </a:ext>
              </a:extLst>
            </p:cNvPr>
            <p:cNvCxnSpPr>
              <a:cxnSpLocks/>
            </p:cNvCxnSpPr>
            <p:nvPr/>
          </p:nvCxnSpPr>
          <p:spPr>
            <a:xfrm flipV="1">
              <a:off x="1106132" y="1068454"/>
              <a:ext cx="946310" cy="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14" name="正方形/長方形 713">
              <a:extLst>
                <a:ext uri="{FF2B5EF4-FFF2-40B4-BE49-F238E27FC236}">
                  <a16:creationId xmlns:a16="http://schemas.microsoft.com/office/drawing/2014/main" id="{29333AA6-D2A3-4E7B-965C-08481C6C08FD}"/>
                </a:ext>
              </a:extLst>
            </p:cNvPr>
            <p:cNvSpPr/>
            <p:nvPr/>
          </p:nvSpPr>
          <p:spPr>
            <a:xfrm>
              <a:off x="116026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5" name="正方形/長方形 714">
              <a:extLst>
                <a:ext uri="{FF2B5EF4-FFF2-40B4-BE49-F238E27FC236}">
                  <a16:creationId xmlns:a16="http://schemas.microsoft.com/office/drawing/2014/main" id="{014F75DB-91A1-43B0-977C-A2778E4E6A50}"/>
                </a:ext>
              </a:extLst>
            </p:cNvPr>
            <p:cNvSpPr/>
            <p:nvPr/>
          </p:nvSpPr>
          <p:spPr>
            <a:xfrm>
              <a:off x="134892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6" name="正方形/長方形 715">
              <a:extLst>
                <a:ext uri="{FF2B5EF4-FFF2-40B4-BE49-F238E27FC236}">
                  <a16:creationId xmlns:a16="http://schemas.microsoft.com/office/drawing/2014/main" id="{7AE00A0E-7415-41AD-8834-28712F3EE170}"/>
                </a:ext>
              </a:extLst>
            </p:cNvPr>
            <p:cNvSpPr/>
            <p:nvPr/>
          </p:nvSpPr>
          <p:spPr>
            <a:xfrm>
              <a:off x="153758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7" name="正方形/長方形 716">
              <a:extLst>
                <a:ext uri="{FF2B5EF4-FFF2-40B4-BE49-F238E27FC236}">
                  <a16:creationId xmlns:a16="http://schemas.microsoft.com/office/drawing/2014/main" id="{689C52A3-7A15-4170-88DE-AB08AF3B529E}"/>
                </a:ext>
              </a:extLst>
            </p:cNvPr>
            <p:cNvSpPr/>
            <p:nvPr/>
          </p:nvSpPr>
          <p:spPr>
            <a:xfrm>
              <a:off x="172021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8" name="正方形/長方形 717">
              <a:extLst>
                <a:ext uri="{FF2B5EF4-FFF2-40B4-BE49-F238E27FC236}">
                  <a16:creationId xmlns:a16="http://schemas.microsoft.com/office/drawing/2014/main" id="{4F552488-D33D-4877-AEA8-D532F8539B0F}"/>
                </a:ext>
              </a:extLst>
            </p:cNvPr>
            <p:cNvSpPr/>
            <p:nvPr/>
          </p:nvSpPr>
          <p:spPr>
            <a:xfrm>
              <a:off x="19078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19" name="グループ化 718">
            <a:extLst>
              <a:ext uri="{FF2B5EF4-FFF2-40B4-BE49-F238E27FC236}">
                <a16:creationId xmlns:a16="http://schemas.microsoft.com/office/drawing/2014/main" id="{BB5D772D-FB0B-4B69-9232-39A57FDBBD5C}"/>
              </a:ext>
            </a:extLst>
          </p:cNvPr>
          <p:cNvGrpSpPr/>
          <p:nvPr/>
        </p:nvGrpSpPr>
        <p:grpSpPr>
          <a:xfrm>
            <a:off x="1266445" y="1093654"/>
            <a:ext cx="480895" cy="27209"/>
            <a:chOff x="1106110" y="1021330"/>
            <a:chExt cx="946333" cy="47126"/>
          </a:xfrm>
          <a:effectLst>
            <a:glow rad="38100">
              <a:schemeClr val="bg1">
                <a:alpha val="90000"/>
              </a:schemeClr>
            </a:glow>
          </a:effectLst>
        </p:grpSpPr>
        <p:cxnSp>
          <p:nvCxnSpPr>
            <p:cNvPr id="720" name="直線コネクタ 719">
              <a:extLst>
                <a:ext uri="{FF2B5EF4-FFF2-40B4-BE49-F238E27FC236}">
                  <a16:creationId xmlns:a16="http://schemas.microsoft.com/office/drawing/2014/main" id="{DBE4744B-3810-4DFB-96FE-7B3BAE8E38C7}"/>
                </a:ext>
              </a:extLst>
            </p:cNvPr>
            <p:cNvCxnSpPr>
              <a:cxnSpLocks/>
            </p:cNvCxnSpPr>
            <p:nvPr/>
          </p:nvCxnSpPr>
          <p:spPr>
            <a:xfrm>
              <a:off x="1106110" y="1021330"/>
              <a:ext cx="946333"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21" name="直線コネクタ 720">
              <a:extLst>
                <a:ext uri="{FF2B5EF4-FFF2-40B4-BE49-F238E27FC236}">
                  <a16:creationId xmlns:a16="http://schemas.microsoft.com/office/drawing/2014/main" id="{40DFC2F3-431F-4BAE-A5A2-72F4ED83F37B}"/>
                </a:ext>
              </a:extLst>
            </p:cNvPr>
            <p:cNvCxnSpPr>
              <a:cxnSpLocks/>
            </p:cNvCxnSpPr>
            <p:nvPr/>
          </p:nvCxnSpPr>
          <p:spPr>
            <a:xfrm flipV="1">
              <a:off x="1106132" y="1068454"/>
              <a:ext cx="946309" cy="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22" name="正方形/長方形 721">
              <a:extLst>
                <a:ext uri="{FF2B5EF4-FFF2-40B4-BE49-F238E27FC236}">
                  <a16:creationId xmlns:a16="http://schemas.microsoft.com/office/drawing/2014/main" id="{F606EDE1-1CAF-4E87-A3C1-F546B347C2C5}"/>
                </a:ext>
              </a:extLst>
            </p:cNvPr>
            <p:cNvSpPr/>
            <p:nvPr/>
          </p:nvSpPr>
          <p:spPr>
            <a:xfrm>
              <a:off x="116026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3" name="正方形/長方形 722">
              <a:extLst>
                <a:ext uri="{FF2B5EF4-FFF2-40B4-BE49-F238E27FC236}">
                  <a16:creationId xmlns:a16="http://schemas.microsoft.com/office/drawing/2014/main" id="{C316903C-573D-4F84-84D6-CF69D7B0D3ED}"/>
                </a:ext>
              </a:extLst>
            </p:cNvPr>
            <p:cNvSpPr/>
            <p:nvPr/>
          </p:nvSpPr>
          <p:spPr>
            <a:xfrm>
              <a:off x="134892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4" name="正方形/長方形 723">
              <a:extLst>
                <a:ext uri="{FF2B5EF4-FFF2-40B4-BE49-F238E27FC236}">
                  <a16:creationId xmlns:a16="http://schemas.microsoft.com/office/drawing/2014/main" id="{1B9ADCB8-E85A-4D33-AA96-FB7485039333}"/>
                </a:ext>
              </a:extLst>
            </p:cNvPr>
            <p:cNvSpPr/>
            <p:nvPr/>
          </p:nvSpPr>
          <p:spPr>
            <a:xfrm>
              <a:off x="153758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5" name="正方形/長方形 724">
              <a:extLst>
                <a:ext uri="{FF2B5EF4-FFF2-40B4-BE49-F238E27FC236}">
                  <a16:creationId xmlns:a16="http://schemas.microsoft.com/office/drawing/2014/main" id="{116ECF81-AB18-4A2C-8AC5-15B0F1D50CBB}"/>
                </a:ext>
              </a:extLst>
            </p:cNvPr>
            <p:cNvSpPr/>
            <p:nvPr/>
          </p:nvSpPr>
          <p:spPr>
            <a:xfrm>
              <a:off x="1720214"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6" name="正方形/長方形 725">
              <a:extLst>
                <a:ext uri="{FF2B5EF4-FFF2-40B4-BE49-F238E27FC236}">
                  <a16:creationId xmlns:a16="http://schemas.microsoft.com/office/drawing/2014/main" id="{D9BAB1C1-E846-4D15-AF8C-7C62512D2C26}"/>
                </a:ext>
              </a:extLst>
            </p:cNvPr>
            <p:cNvSpPr/>
            <p:nvPr/>
          </p:nvSpPr>
          <p:spPr>
            <a:xfrm>
              <a:off x="1907893" y="1021379"/>
              <a:ext cx="90000" cy="46800"/>
            </a:xfrm>
            <a:prstGeom prst="rect">
              <a:avLst/>
            </a:prstGeom>
            <a:solidFill>
              <a:schemeClr val="tx1">
                <a:lumMod val="65000"/>
                <a:lumOff val="3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61" name="図 660">
            <a:extLst>
              <a:ext uri="{FF2B5EF4-FFF2-40B4-BE49-F238E27FC236}">
                <a16:creationId xmlns:a16="http://schemas.microsoft.com/office/drawing/2014/main" id="{66DB6E55-D739-424B-848F-255E1BD6097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931" b="93348" l="8497" r="95207">
                        <a14:foregroundMark x1="16993" y1="80472" x2="16993" y2="80472"/>
                        <a14:foregroundMark x1="8497" y1="69742" x2="8497" y2="69742"/>
                        <a14:foregroundMark x1="55556" y1="48283" x2="55556" y2="48283"/>
                        <a14:foregroundMark x1="55556" y1="44850" x2="55556" y2="44850"/>
                        <a14:foregroundMark x1="51416" y1="44850" x2="51416" y2="44850"/>
                        <a14:foregroundMark x1="55556" y1="43348" x2="55556" y2="43348"/>
                        <a14:foregroundMark x1="58170" y1="78112" x2="58170" y2="78112"/>
                        <a14:foregroundMark x1="36166" y1="68240" x2="36166" y2="68240"/>
                        <a14:foregroundMark x1="32898" y1="68884" x2="32898" y2="68884"/>
                        <a14:foregroundMark x1="40087" y1="65665" x2="40087" y2="65665"/>
                        <a14:foregroundMark x1="40523" y1="77468" x2="40523" y2="77468"/>
                        <a14:foregroundMark x1="47712" y1="87768" x2="47712" y2="87768"/>
                        <a14:foregroundMark x1="47059" y1="92918" x2="47059" y2="92918"/>
                        <a14:foregroundMark x1="60131" y1="93348" x2="60131" y2="93348"/>
                        <a14:foregroundMark x1="60131" y1="89485" x2="60131" y2="89485"/>
                        <a14:foregroundMark x1="59477" y1="86910" x2="59477" y2="86910"/>
                        <a14:foregroundMark x1="49237" y1="90773" x2="49237" y2="90773"/>
                        <a14:foregroundMark x1="47277" y1="90129" x2="47277" y2="90129"/>
                        <a14:foregroundMark x1="39434" y1="77253" x2="39434" y2="77253"/>
                        <a14:foregroundMark x1="33987" y1="70386" x2="33987" y2="70386"/>
                        <a14:foregroundMark x1="52941" y1="47639" x2="52941" y2="47639"/>
                        <a14:foregroundMark x1="44009" y1="8155" x2="44009" y2="8155"/>
                        <a14:foregroundMark x1="51198" y1="4292" x2="51198" y2="4292"/>
                        <a14:foregroundMark x1="52505" y1="2361" x2="52505" y2="2361"/>
                        <a14:foregroundMark x1="80610" y1="48498" x2="80610" y2="48498"/>
                        <a14:foregroundMark x1="76688" y1="54077" x2="76688" y2="54077"/>
                        <a14:foregroundMark x1="78214" y1="58155" x2="78214" y2="58155"/>
                        <a14:foregroundMark x1="81917" y1="51717" x2="81917" y2="51717"/>
                        <a14:foregroundMark x1="85185" y1="45279" x2="85185" y2="45279"/>
                        <a14:foregroundMark x1="88671" y1="40558" x2="88671" y2="40558"/>
                        <a14:foregroundMark x1="89325" y1="39270" x2="89325" y2="39270"/>
                        <a14:foregroundMark x1="91721" y1="38841" x2="91721" y2="38841"/>
                        <a14:foregroundMark x1="91721" y1="41202" x2="91721" y2="41202"/>
                        <a14:foregroundMark x1="76253" y1="57296" x2="76253" y2="57296"/>
                        <a14:foregroundMark x1="95207" y1="39485" x2="95207" y2="39485"/>
                        <a14:foregroundMark x1="84532" y1="47854" x2="84532" y2="47854"/>
                        <a14:foregroundMark x1="51852" y1="1931" x2="51852" y2="1931"/>
                        <a14:backgroundMark x1="51634" y1="4506" x2="51634" y2="4506"/>
                        <a14:backgroundMark x1="51634" y1="5150" x2="51634" y2="5150"/>
                        <a14:backgroundMark x1="51198" y1="4936" x2="51198" y2="4936"/>
                        <a14:backgroundMark x1="51198" y1="4506" x2="51198" y2="4506"/>
                        <a14:backgroundMark x1="52941" y1="2361" x2="52941" y2="2361"/>
                        <a14:backgroundMark x1="52288" y1="3004" x2="52288" y2="3004"/>
                        <a14:backgroundMark x1="52505" y1="2575" x2="52505" y2="2575"/>
                      </a14:backgroundRemoval>
                    </a14:imgEffect>
                  </a14:imgLayer>
                </a14:imgProps>
              </a:ext>
              <a:ext uri="{28A0092B-C50C-407E-A947-70E740481C1C}">
                <a14:useLocalDpi xmlns:a14="http://schemas.microsoft.com/office/drawing/2010/main" val="0"/>
              </a:ext>
            </a:extLst>
          </a:blip>
          <a:stretch>
            <a:fillRect/>
          </a:stretch>
        </p:blipFill>
        <p:spPr>
          <a:xfrm>
            <a:off x="327246" y="5061236"/>
            <a:ext cx="1321077" cy="1339529"/>
          </a:xfrm>
          <a:prstGeom prst="rect">
            <a:avLst/>
          </a:prstGeom>
        </p:spPr>
      </p:pic>
    </p:spTree>
    <p:extLst>
      <p:ext uri="{BB962C8B-B14F-4D97-AF65-F5344CB8AC3E}">
        <p14:creationId xmlns:p14="http://schemas.microsoft.com/office/powerpoint/2010/main" val="174051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95F884C-376F-6227-880D-237EBC603564}"/>
              </a:ext>
            </a:extLst>
          </p:cNvPr>
          <p:cNvSpPr txBox="1"/>
          <p:nvPr/>
        </p:nvSpPr>
        <p:spPr>
          <a:xfrm>
            <a:off x="3289988" y="2660350"/>
            <a:ext cx="3122995" cy="3972225"/>
          </a:xfrm>
          <a:prstGeom prst="rect">
            <a:avLst/>
          </a:prstGeom>
          <a:solidFill>
            <a:srgbClr val="00B0F0">
              <a:alpha val="10196"/>
            </a:srgbClr>
          </a:solidFill>
          <a:ln w="28575">
            <a:solidFill>
              <a:srgbClr val="00B0F0"/>
            </a:solidFill>
          </a:ln>
        </p:spPr>
        <p:txBody>
          <a:bodyPr wrap="square" rtlCol="0">
            <a:noAutofit/>
          </a:bodyPr>
          <a:lstStyle/>
          <a:p>
            <a:r>
              <a:rPr lang="en-US" altLang="ja-JP" b="1" dirty="0">
                <a:solidFill>
                  <a:srgbClr val="0070C0"/>
                </a:solidFill>
                <a:latin typeface="BIZ UDPゴシック" panose="020B0400000000000000" pitchFamily="50" charset="-128"/>
                <a:ea typeface="BIZ UDPゴシック" panose="020B0400000000000000" pitchFamily="50" charset="-128"/>
              </a:rPr>
              <a:t>【</a:t>
            </a:r>
            <a:r>
              <a:rPr lang="ja-JP" altLang="en-US" b="1" dirty="0">
                <a:solidFill>
                  <a:srgbClr val="0070C0"/>
                </a:solidFill>
                <a:latin typeface="BIZ UDPゴシック" panose="020B0400000000000000" pitchFamily="50" charset="-128"/>
                <a:ea typeface="BIZ UDPゴシック" panose="020B0400000000000000" pitchFamily="50" charset="-128"/>
              </a:rPr>
              <a:t>南部エリア</a:t>
            </a:r>
            <a:r>
              <a:rPr lang="en-US" altLang="ja-JP" b="1" dirty="0">
                <a:solidFill>
                  <a:srgbClr val="0070C0"/>
                </a:solidFill>
                <a:latin typeface="BIZ UDPゴシック" panose="020B0400000000000000" pitchFamily="50" charset="-128"/>
                <a:ea typeface="BIZ UDPゴシック" panose="020B0400000000000000" pitchFamily="50" charset="-128"/>
              </a:rPr>
              <a:t>】</a:t>
            </a:r>
            <a:endParaRPr kumimoji="1" lang="en-US" altLang="ja-JP" sz="1600" b="1" dirty="0">
              <a:solidFill>
                <a:srgbClr val="0070C0"/>
              </a:solidFill>
              <a:latin typeface="BIZ UDPゴシック" panose="020B0400000000000000" pitchFamily="50" charset="-128"/>
              <a:ea typeface="BIZ UDPゴシック" panose="020B0400000000000000" pitchFamily="50" charset="-128"/>
            </a:endParaRPr>
          </a:p>
          <a:p>
            <a:endParaRPr kumimoji="1" lang="en-US" altLang="ja-JP" sz="1600" b="1" dirty="0">
              <a:latin typeface="BIZ UDPゴシック" panose="020B0400000000000000" pitchFamily="50" charset="-128"/>
              <a:ea typeface="BIZ UDPゴシック" panose="020B0400000000000000" pitchFamily="50" charset="-128"/>
            </a:endParaRPr>
          </a:p>
          <a:p>
            <a:endParaRPr kumimoji="1" lang="en-US" altLang="ja-JP" sz="1600" b="1" dirty="0">
              <a:latin typeface="BIZ UDPゴシック" panose="020B0400000000000000" pitchFamily="50" charset="-128"/>
              <a:ea typeface="BIZ UDPゴシック" panose="020B0400000000000000" pitchFamily="50" charset="-128"/>
            </a:endParaRPr>
          </a:p>
          <a:p>
            <a:endParaRPr kumimoji="1" lang="en-US" altLang="ja-JP" sz="1600" b="1" dirty="0">
              <a:latin typeface="BIZ UDPゴシック" panose="020B0400000000000000" pitchFamily="50" charset="-128"/>
              <a:ea typeface="BIZ UDPゴシック" panose="020B0400000000000000" pitchFamily="50" charset="-128"/>
            </a:endParaRPr>
          </a:p>
          <a:p>
            <a:endParaRPr kumimoji="1" lang="en-US" altLang="ja-JP" sz="1000" b="1" dirty="0">
              <a:latin typeface="BIZ UDPゴシック" panose="020B0400000000000000" pitchFamily="50" charset="-128"/>
              <a:ea typeface="BIZ UDPゴシック" panose="020B0400000000000000" pitchFamily="50" charset="-128"/>
            </a:endParaRPr>
          </a:p>
          <a:p>
            <a:r>
              <a:rPr kumimoji="1" lang="ja-JP" altLang="en-US" sz="1600" b="1" dirty="0">
                <a:latin typeface="BIZ UDPゴシック" panose="020B0400000000000000" pitchFamily="50" charset="-128"/>
                <a:ea typeface="BIZ UDPゴシック" panose="020B0400000000000000" pitchFamily="50" charset="-128"/>
              </a:rPr>
              <a:t>一般社団法人</a:t>
            </a:r>
            <a:r>
              <a:rPr kumimoji="1" lang="en-US" altLang="ja-JP" sz="1600" b="1" dirty="0">
                <a:latin typeface="BIZ UDPゴシック" panose="020B0400000000000000" pitchFamily="50" charset="-128"/>
                <a:ea typeface="BIZ UDPゴシック" panose="020B0400000000000000" pitchFamily="50" charset="-128"/>
              </a:rPr>
              <a:t> </a:t>
            </a:r>
            <a:r>
              <a:rPr kumimoji="1" lang="ja-JP" altLang="en-US" sz="1600" b="1" dirty="0">
                <a:latin typeface="BIZ UDPゴシック" panose="020B0400000000000000" pitchFamily="50" charset="-128"/>
                <a:ea typeface="BIZ UDPゴシック" panose="020B0400000000000000" pitchFamily="50" charset="-128"/>
              </a:rPr>
              <a:t>みなみ阿波観光局</a:t>
            </a:r>
            <a:endParaRPr kumimoji="1" lang="en-US" altLang="ja-JP" sz="1600" b="1" dirty="0">
              <a:latin typeface="BIZ UDPゴシック" panose="020B0400000000000000" pitchFamily="50" charset="-128"/>
              <a:ea typeface="BIZ UDPゴシック" panose="020B0400000000000000" pitchFamily="50" charset="-128"/>
            </a:endParaRPr>
          </a:p>
          <a:p>
            <a:r>
              <a:rPr lang="ja-JP" altLang="en-US" sz="1600" b="1" dirty="0">
                <a:latin typeface="BIZ UDPゴシック" panose="020B0400000000000000" pitchFamily="50" charset="-128"/>
                <a:ea typeface="BIZ UDPゴシック" panose="020B0400000000000000" pitchFamily="50" charset="-128"/>
              </a:rPr>
              <a:t>教育旅行推進室</a:t>
            </a:r>
            <a:endParaRPr lang="en-US" altLang="ja-JP" sz="1600" b="1" dirty="0">
              <a:latin typeface="BIZ UDPゴシック" panose="020B0400000000000000" pitchFamily="50" charset="-128"/>
              <a:ea typeface="BIZ UDPゴシック" panose="020B0400000000000000" pitchFamily="50" charset="-128"/>
            </a:endParaRPr>
          </a:p>
          <a:p>
            <a:pPr algn="ctr"/>
            <a:endParaRPr kumimoji="1" lang="en-US" altLang="ja-JP" b="1" dirty="0">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a:p>
            <a:pPr algn="ctr"/>
            <a:endParaRPr kumimoji="1" lang="en-US" altLang="ja-JP" b="1" dirty="0">
              <a:solidFill>
                <a:schemeClr val="bg1"/>
              </a:solidFill>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a:p>
            <a:pPr algn="ctr"/>
            <a:endParaRPr kumimoji="1" lang="en-US" altLang="ja-JP" b="1" dirty="0">
              <a:solidFill>
                <a:schemeClr val="bg1"/>
              </a:solidFill>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a:p>
            <a:pPr algn="ctr"/>
            <a:endParaRPr kumimoji="1" lang="en-US" altLang="ja-JP" b="1" dirty="0">
              <a:solidFill>
                <a:schemeClr val="bg1"/>
              </a:solidFill>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29A0198C-CEB4-DB41-B8B0-60E447091F9E}"/>
              </a:ext>
            </a:extLst>
          </p:cNvPr>
          <p:cNvSpPr txBox="1"/>
          <p:nvPr/>
        </p:nvSpPr>
        <p:spPr>
          <a:xfrm>
            <a:off x="6540729" y="2649087"/>
            <a:ext cx="3240979" cy="3983488"/>
          </a:xfrm>
          <a:prstGeom prst="rect">
            <a:avLst/>
          </a:prstGeom>
          <a:solidFill>
            <a:srgbClr val="00B72C">
              <a:alpha val="10196"/>
            </a:srgbClr>
          </a:solidFill>
          <a:ln w="28575">
            <a:solidFill>
              <a:srgbClr val="00B050"/>
            </a:solidFill>
          </a:ln>
        </p:spPr>
        <p:txBody>
          <a:bodyPr wrap="square" rtlCol="0">
            <a:noAutofit/>
          </a:bodyPr>
          <a:lstStyle/>
          <a:p>
            <a:r>
              <a:rPr lang="en-US" altLang="ja-JP" b="1" dirty="0">
                <a:solidFill>
                  <a:srgbClr val="00B050"/>
                </a:solidFill>
                <a:latin typeface="BIZ UDPゴシック" panose="020B0400000000000000" pitchFamily="50" charset="-128"/>
                <a:ea typeface="BIZ UDPゴシック" panose="020B0400000000000000" pitchFamily="50" charset="-128"/>
              </a:rPr>
              <a:t>【</a:t>
            </a:r>
            <a:r>
              <a:rPr lang="ja-JP" altLang="en-US" b="1" dirty="0">
                <a:solidFill>
                  <a:srgbClr val="00B050"/>
                </a:solidFill>
                <a:latin typeface="BIZ UDPゴシック" panose="020B0400000000000000" pitchFamily="50" charset="-128"/>
                <a:ea typeface="BIZ UDPゴシック" panose="020B0400000000000000" pitchFamily="50" charset="-128"/>
              </a:rPr>
              <a:t>西部エリア</a:t>
            </a:r>
            <a:r>
              <a:rPr lang="en-US" altLang="ja-JP" b="1" dirty="0">
                <a:solidFill>
                  <a:srgbClr val="00B050"/>
                </a:solidFill>
                <a:latin typeface="BIZ UDPゴシック" panose="020B0400000000000000" pitchFamily="50" charset="-128"/>
                <a:ea typeface="BIZ UDPゴシック" panose="020B0400000000000000" pitchFamily="50" charset="-128"/>
              </a:rPr>
              <a:t>】</a:t>
            </a:r>
            <a:endParaRPr kumimoji="1" lang="en-US" altLang="ja-JP" b="1" dirty="0">
              <a:solidFill>
                <a:srgbClr val="00B050"/>
              </a:solidFill>
              <a:latin typeface="BIZ UDPゴシック" panose="020B0400000000000000" pitchFamily="50" charset="-128"/>
              <a:ea typeface="BIZ UDPゴシック" panose="020B0400000000000000" pitchFamily="50" charset="-128"/>
            </a:endParaRPr>
          </a:p>
          <a:p>
            <a:endParaRPr kumimoji="1" lang="en-US" altLang="ja-JP" sz="1600" b="1" dirty="0">
              <a:latin typeface="BIZ UDPゴシック" panose="020B0400000000000000" pitchFamily="50" charset="-128"/>
              <a:ea typeface="BIZ UDPゴシック" panose="020B0400000000000000" pitchFamily="50" charset="-128"/>
            </a:endParaRPr>
          </a:p>
          <a:p>
            <a:endParaRPr kumimoji="1" lang="en-US" altLang="ja-JP" sz="1600" b="1" dirty="0">
              <a:latin typeface="BIZ UDPゴシック" panose="020B0400000000000000" pitchFamily="50" charset="-128"/>
              <a:ea typeface="BIZ UDPゴシック" panose="020B0400000000000000" pitchFamily="50" charset="-128"/>
            </a:endParaRPr>
          </a:p>
          <a:p>
            <a:endParaRPr kumimoji="1" lang="en-US" altLang="ja-JP" sz="1600" b="1" dirty="0">
              <a:latin typeface="BIZ UDPゴシック" panose="020B0400000000000000" pitchFamily="50" charset="-128"/>
              <a:ea typeface="BIZ UDPゴシック" panose="020B0400000000000000" pitchFamily="50" charset="-128"/>
            </a:endParaRPr>
          </a:p>
          <a:p>
            <a:endParaRPr kumimoji="1" lang="en-US" altLang="ja-JP" sz="1000" b="1" dirty="0">
              <a:latin typeface="BIZ UDPゴシック" panose="020B0400000000000000" pitchFamily="50" charset="-128"/>
              <a:ea typeface="BIZ UDPゴシック" panose="020B0400000000000000" pitchFamily="50" charset="-128"/>
            </a:endParaRPr>
          </a:p>
          <a:p>
            <a:r>
              <a:rPr kumimoji="1" lang="ja-JP" altLang="en-US" sz="1600" b="1" dirty="0">
                <a:latin typeface="BIZ UDPゴシック" panose="020B0400000000000000" pitchFamily="50" charset="-128"/>
                <a:ea typeface="BIZ UDPゴシック" panose="020B0400000000000000" pitchFamily="50" charset="-128"/>
              </a:rPr>
              <a:t>一般社団法人</a:t>
            </a:r>
            <a:r>
              <a:rPr kumimoji="1" lang="en-US" altLang="ja-JP" sz="1600" b="1" dirty="0">
                <a:latin typeface="BIZ UDPゴシック" panose="020B0400000000000000" pitchFamily="50" charset="-128"/>
                <a:ea typeface="BIZ UDPゴシック" panose="020B0400000000000000" pitchFamily="50" charset="-128"/>
              </a:rPr>
              <a:t> </a:t>
            </a:r>
            <a:r>
              <a:rPr kumimoji="1" lang="ja-JP" altLang="en-US" sz="1600" b="1" dirty="0">
                <a:latin typeface="BIZ UDPゴシック" panose="020B0400000000000000" pitchFamily="50" charset="-128"/>
                <a:ea typeface="BIZ UDPゴシック" panose="020B0400000000000000" pitchFamily="50" charset="-128"/>
              </a:rPr>
              <a:t>そらの</a:t>
            </a:r>
            <a:r>
              <a:rPr lang="ja-JP" altLang="en-US" sz="1600" b="1" dirty="0">
                <a:latin typeface="BIZ UDPゴシック" panose="020B0400000000000000" pitchFamily="50" charset="-128"/>
                <a:ea typeface="BIZ UDPゴシック" panose="020B0400000000000000" pitchFamily="50" charset="-128"/>
              </a:rPr>
              <a:t>郷</a:t>
            </a:r>
            <a:endParaRPr lang="en-US" altLang="ja-JP" sz="1600" b="1" dirty="0">
              <a:latin typeface="BIZ UDPゴシック" panose="020B0400000000000000" pitchFamily="50" charset="-128"/>
              <a:ea typeface="BIZ UDPゴシック" panose="020B0400000000000000"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a:p>
            <a:pPr algn="ctr"/>
            <a:endParaRPr kumimoji="1" lang="en-US" altLang="ja-JP" b="1" dirty="0">
              <a:solidFill>
                <a:schemeClr val="bg1"/>
              </a:solidFill>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a:p>
            <a:pPr algn="ctr"/>
            <a:endParaRPr kumimoji="1" lang="en-US" altLang="ja-JP" b="1" dirty="0">
              <a:solidFill>
                <a:schemeClr val="bg1"/>
              </a:solidFill>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a:p>
            <a:pPr algn="ctr"/>
            <a:endParaRPr kumimoji="1" lang="en-US" altLang="ja-JP" b="1" dirty="0">
              <a:solidFill>
                <a:schemeClr val="bg1"/>
              </a:solidFill>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a:p>
            <a:pPr algn="ctr"/>
            <a:endParaRPr kumimoji="1" lang="en-US" altLang="ja-JP" b="1" dirty="0">
              <a:solidFill>
                <a:schemeClr val="bg1"/>
              </a:solidFill>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DD00976F-BDCE-80A0-3872-700A441FABD0}"/>
              </a:ext>
            </a:extLst>
          </p:cNvPr>
          <p:cNvSpPr txBox="1"/>
          <p:nvPr/>
        </p:nvSpPr>
        <p:spPr>
          <a:xfrm>
            <a:off x="142018" y="2660348"/>
            <a:ext cx="3020224" cy="3972227"/>
          </a:xfrm>
          <a:prstGeom prst="rect">
            <a:avLst/>
          </a:prstGeom>
          <a:solidFill>
            <a:srgbClr val="FF6600">
              <a:alpha val="10196"/>
            </a:srgbClr>
          </a:solidFill>
          <a:ln w="28575">
            <a:solidFill>
              <a:srgbClr val="FF6600"/>
            </a:solidFill>
          </a:ln>
        </p:spPr>
        <p:txBody>
          <a:bodyPr wrap="square" rtlCol="0">
            <a:noAutofit/>
          </a:bodyPr>
          <a:lstStyle/>
          <a:p>
            <a:r>
              <a:rPr lang="en-US" altLang="ja-JP" b="1" dirty="0">
                <a:solidFill>
                  <a:srgbClr val="FF6600"/>
                </a:solidFill>
                <a:latin typeface="BIZ UDPゴシック" panose="020B0400000000000000" pitchFamily="50" charset="-128"/>
                <a:ea typeface="BIZ UDPゴシック" panose="020B0400000000000000" pitchFamily="50" charset="-128"/>
              </a:rPr>
              <a:t>【</a:t>
            </a:r>
            <a:r>
              <a:rPr lang="ja-JP" altLang="en-US" b="1" dirty="0">
                <a:solidFill>
                  <a:srgbClr val="FF6600"/>
                </a:solidFill>
                <a:latin typeface="BIZ UDPゴシック" panose="020B0400000000000000" pitchFamily="50" charset="-128"/>
                <a:ea typeface="BIZ UDPゴシック" panose="020B0400000000000000" pitchFamily="50" charset="-128"/>
              </a:rPr>
              <a:t>東部エリア</a:t>
            </a:r>
            <a:r>
              <a:rPr lang="en-US" altLang="ja-JP" b="1" dirty="0">
                <a:solidFill>
                  <a:srgbClr val="FF6600"/>
                </a:solidFill>
                <a:latin typeface="BIZ UDPゴシック" panose="020B0400000000000000" pitchFamily="50" charset="-128"/>
                <a:ea typeface="BIZ UDPゴシック" panose="020B0400000000000000" pitchFamily="50" charset="-128"/>
              </a:rPr>
              <a:t>】</a:t>
            </a:r>
            <a:endParaRPr kumimoji="1" lang="en-US" altLang="ja-JP" sz="1600" b="1" dirty="0">
              <a:solidFill>
                <a:srgbClr val="FF6600"/>
              </a:solidFill>
              <a:latin typeface="BIZ UDPゴシック" panose="020B0400000000000000" pitchFamily="50" charset="-128"/>
              <a:ea typeface="BIZ UDPゴシック" panose="020B0400000000000000" pitchFamily="50" charset="-128"/>
            </a:endParaRPr>
          </a:p>
          <a:p>
            <a:endParaRPr kumimoji="1" lang="en-US" altLang="ja-JP" sz="1600" b="1" dirty="0">
              <a:latin typeface="BIZ UDPゴシック" panose="020B0400000000000000" pitchFamily="50" charset="-128"/>
              <a:ea typeface="BIZ UDPゴシック" panose="020B0400000000000000" pitchFamily="50" charset="-128"/>
            </a:endParaRPr>
          </a:p>
          <a:p>
            <a:endParaRPr kumimoji="1" lang="en-US" altLang="ja-JP" sz="1600" b="1" dirty="0">
              <a:latin typeface="BIZ UDPゴシック" panose="020B0400000000000000" pitchFamily="50" charset="-128"/>
              <a:ea typeface="BIZ UDPゴシック" panose="020B0400000000000000" pitchFamily="50" charset="-128"/>
            </a:endParaRPr>
          </a:p>
          <a:p>
            <a:endParaRPr kumimoji="1" lang="en-US" altLang="ja-JP" sz="1600" b="1" dirty="0">
              <a:latin typeface="BIZ UDPゴシック" panose="020B0400000000000000" pitchFamily="50" charset="-128"/>
              <a:ea typeface="BIZ UDPゴシック" panose="020B0400000000000000" pitchFamily="50" charset="-128"/>
            </a:endParaRPr>
          </a:p>
          <a:p>
            <a:endParaRPr kumimoji="1" lang="en-US" altLang="ja-JP" sz="1000" b="1" dirty="0">
              <a:latin typeface="BIZ UDPゴシック" panose="020B0400000000000000" pitchFamily="50" charset="-128"/>
              <a:ea typeface="BIZ UDPゴシック" panose="020B0400000000000000" pitchFamily="50" charset="-128"/>
            </a:endParaRPr>
          </a:p>
          <a:p>
            <a:r>
              <a:rPr kumimoji="1" lang="ja-JP" altLang="en-US" sz="1600" b="1" dirty="0">
                <a:latin typeface="BIZ UDPゴシック" panose="020B0400000000000000" pitchFamily="50" charset="-128"/>
                <a:ea typeface="BIZ UDPゴシック" panose="020B0400000000000000" pitchFamily="50" charset="-128"/>
              </a:rPr>
              <a:t>一般社団法人</a:t>
            </a:r>
            <a:endParaRPr kumimoji="1" lang="en-US" altLang="ja-JP" sz="1600" b="1" dirty="0">
              <a:latin typeface="BIZ UDPゴシック" panose="020B0400000000000000" pitchFamily="50" charset="-128"/>
              <a:ea typeface="BIZ UDPゴシック" panose="020B0400000000000000" pitchFamily="50" charset="-128"/>
            </a:endParaRPr>
          </a:p>
          <a:p>
            <a:r>
              <a:rPr lang="ja-JP" altLang="en-US" sz="1600" b="1" dirty="0">
                <a:latin typeface="BIZ UDPゴシック" panose="020B0400000000000000" pitchFamily="50" charset="-128"/>
                <a:ea typeface="BIZ UDPゴシック" panose="020B0400000000000000" pitchFamily="50" charset="-128"/>
              </a:rPr>
              <a:t>イーストとくしま</a:t>
            </a:r>
            <a:r>
              <a:rPr kumimoji="1" lang="ja-JP" altLang="en-US" sz="1600" b="1" dirty="0">
                <a:latin typeface="BIZ UDPゴシック" panose="020B0400000000000000" pitchFamily="50" charset="-128"/>
                <a:ea typeface="BIZ UDPゴシック" panose="020B0400000000000000" pitchFamily="50" charset="-128"/>
              </a:rPr>
              <a:t>観光推進機構</a:t>
            </a:r>
            <a:endParaRPr kumimoji="1" lang="en-US" altLang="ja-JP" sz="1600" b="1" dirty="0">
              <a:latin typeface="BIZ UDPゴシック" panose="020B0400000000000000" pitchFamily="50" charset="-128"/>
              <a:ea typeface="BIZ UDPゴシック" panose="020B0400000000000000" pitchFamily="50" charset="-128"/>
            </a:endParaRPr>
          </a:p>
          <a:p>
            <a:pPr algn="ctr"/>
            <a:endParaRPr kumimoji="1" lang="en-US" altLang="ja-JP" sz="1400" b="1" dirty="0">
              <a:solidFill>
                <a:schemeClr val="bg1"/>
              </a:solidFill>
              <a:latin typeface="BIZ UDPゴシック" panose="020B0400000000000000" pitchFamily="50" charset="-128"/>
              <a:ea typeface="BIZ UDPゴシック" panose="020B0400000000000000" pitchFamily="50" charset="-128"/>
            </a:endParaRPr>
          </a:p>
          <a:p>
            <a:pPr algn="ctr"/>
            <a:endParaRPr lang="en-US" altLang="ja-JP" b="1" dirty="0">
              <a:solidFill>
                <a:schemeClr val="bg1"/>
              </a:solidFill>
              <a:latin typeface="BIZ UDPゴシック" panose="020B0400000000000000" pitchFamily="50" charset="-128"/>
              <a:ea typeface="BIZ UDPゴシック" panose="020B0400000000000000" pitchFamily="50" charset="-128"/>
            </a:endParaRPr>
          </a:p>
          <a:p>
            <a:pPr algn="ctr"/>
            <a:endParaRPr kumimoji="1" lang="en-US" altLang="ja-JP" b="1" dirty="0">
              <a:solidFill>
                <a:schemeClr val="bg1"/>
              </a:solidFill>
              <a:latin typeface="BIZ UDPゴシック" panose="020B0400000000000000" pitchFamily="50" charset="-128"/>
              <a:ea typeface="BIZ UDPゴシック" panose="020B0400000000000000" pitchFamily="50" charset="-128"/>
            </a:endParaRPr>
          </a:p>
          <a:p>
            <a:pPr algn="ctr"/>
            <a:endParaRPr lang="en-US" altLang="ja-JP" b="1" dirty="0">
              <a:solidFill>
                <a:schemeClr val="bg1"/>
              </a:solidFill>
              <a:latin typeface="BIZ UDPゴシック" panose="020B0400000000000000" pitchFamily="50" charset="-128"/>
              <a:ea typeface="BIZ UDPゴシック" panose="020B0400000000000000" pitchFamily="50" charset="-128"/>
            </a:endParaRPr>
          </a:p>
          <a:p>
            <a:pPr algn="ctr"/>
            <a:endParaRPr kumimoji="1" lang="en-US" altLang="ja-JP" b="1" dirty="0">
              <a:solidFill>
                <a:schemeClr val="bg1"/>
              </a:solidFill>
              <a:latin typeface="BIZ UDPゴシック" panose="020B0400000000000000" pitchFamily="50" charset="-128"/>
              <a:ea typeface="BIZ UDPゴシック" panose="020B0400000000000000" pitchFamily="50" charset="-128"/>
            </a:endParaRPr>
          </a:p>
          <a:p>
            <a:pPr algn="ctr"/>
            <a:endParaRPr lang="en-US" altLang="ja-JP" b="1" dirty="0">
              <a:solidFill>
                <a:schemeClr val="bg1"/>
              </a:solidFill>
              <a:latin typeface="BIZ UDPゴシック" panose="020B0400000000000000" pitchFamily="50" charset="-128"/>
              <a:ea typeface="BIZ UDPゴシック" panose="020B0400000000000000" pitchFamily="50" charset="-128"/>
            </a:endParaRPr>
          </a:p>
          <a:p>
            <a:pPr algn="ctr"/>
            <a:endParaRPr kumimoji="1" lang="en-US" altLang="ja-JP" b="1" dirty="0">
              <a:solidFill>
                <a:schemeClr val="bg1"/>
              </a:solidFill>
              <a:latin typeface="BIZ UDPゴシック" panose="020B0400000000000000" pitchFamily="50" charset="-128"/>
              <a:ea typeface="BIZ UDPゴシック" panose="020B0400000000000000" pitchFamily="50" charset="-128"/>
            </a:endParaRPr>
          </a:p>
          <a:p>
            <a:pPr algn="ctr"/>
            <a:endParaRPr lang="en-US" altLang="ja-JP" b="1" dirty="0">
              <a:solidFill>
                <a:schemeClr val="bg1"/>
              </a:solidFill>
              <a:latin typeface="BIZ UDPゴシック" panose="020B0400000000000000" pitchFamily="50" charset="-128"/>
              <a:ea typeface="BIZ UDPゴシック" panose="020B0400000000000000" pitchFamily="50" charset="-128"/>
            </a:endParaRPr>
          </a:p>
        </p:txBody>
      </p:sp>
      <p:pic>
        <p:nvPicPr>
          <p:cNvPr id="39" name="object 4">
            <a:extLst>
              <a:ext uri="{FF2B5EF4-FFF2-40B4-BE49-F238E27FC236}">
                <a16:creationId xmlns:a16="http://schemas.microsoft.com/office/drawing/2014/main" id="{F67BDCE7-94E9-4DD5-B827-91774630D63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876652" y="5849539"/>
            <a:ext cx="686718" cy="644880"/>
          </a:xfrm>
          <a:prstGeom prst="rect">
            <a:avLst/>
          </a:prstGeom>
        </p:spPr>
      </p:pic>
      <p:pic>
        <p:nvPicPr>
          <p:cNvPr id="40" name="object 5">
            <a:extLst>
              <a:ext uri="{FF2B5EF4-FFF2-40B4-BE49-F238E27FC236}">
                <a16:creationId xmlns:a16="http://schemas.microsoft.com/office/drawing/2014/main" id="{083360B9-8013-D33D-4497-4DC010BFDDA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428627" y="5883788"/>
            <a:ext cx="613559" cy="576383"/>
          </a:xfrm>
          <a:prstGeom prst="rect">
            <a:avLst/>
          </a:prstGeom>
        </p:spPr>
      </p:pic>
      <p:pic>
        <p:nvPicPr>
          <p:cNvPr id="41" name="object 6">
            <a:extLst>
              <a:ext uri="{FF2B5EF4-FFF2-40B4-BE49-F238E27FC236}">
                <a16:creationId xmlns:a16="http://schemas.microsoft.com/office/drawing/2014/main" id="{20B4D8F5-0649-CC5E-E037-502519422E4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520234" y="5813797"/>
            <a:ext cx="716552" cy="716552"/>
          </a:xfrm>
          <a:prstGeom prst="rect">
            <a:avLst/>
          </a:prstGeom>
        </p:spPr>
      </p:pic>
      <p:pic>
        <p:nvPicPr>
          <p:cNvPr id="49" name="図 48">
            <a:extLst>
              <a:ext uri="{FF2B5EF4-FFF2-40B4-BE49-F238E27FC236}">
                <a16:creationId xmlns:a16="http://schemas.microsoft.com/office/drawing/2014/main" id="{FE7B9941-43F6-D316-7203-7192555F78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8556" y="5914278"/>
            <a:ext cx="1660269" cy="631685"/>
          </a:xfrm>
          <a:prstGeom prst="rect">
            <a:avLst/>
          </a:prstGeom>
        </p:spPr>
      </p:pic>
      <p:sp>
        <p:nvSpPr>
          <p:cNvPr id="50" name="テキスト ボックス 49">
            <a:extLst>
              <a:ext uri="{FF2B5EF4-FFF2-40B4-BE49-F238E27FC236}">
                <a16:creationId xmlns:a16="http://schemas.microsoft.com/office/drawing/2014/main" id="{B5AE4504-02DB-3969-12F5-5A4A2A152327}"/>
              </a:ext>
            </a:extLst>
          </p:cNvPr>
          <p:cNvSpPr txBox="1"/>
          <p:nvPr/>
        </p:nvSpPr>
        <p:spPr>
          <a:xfrm>
            <a:off x="98491" y="4407464"/>
            <a:ext cx="3177130" cy="1308050"/>
          </a:xfrm>
          <a:prstGeom prst="rect">
            <a:avLst/>
          </a:prstGeom>
          <a:noFill/>
        </p:spPr>
        <p:txBody>
          <a:bodyPr wrap="square" rtlCol="0">
            <a:spAutoFit/>
          </a:bodyPr>
          <a:lstStyle/>
          <a:p>
            <a:r>
              <a:rPr lang="ja-JP" altLang="en-US" sz="1000" dirty="0">
                <a:latin typeface="BIZ UDPゴシック" panose="020B0400000000000000" pitchFamily="50" charset="-128"/>
                <a:ea typeface="BIZ UDPゴシック" panose="020B0400000000000000" pitchFamily="50" charset="-128"/>
              </a:rPr>
              <a:t>〒</a:t>
            </a:r>
            <a:r>
              <a:rPr lang="en-US" altLang="ja-JP" sz="1000" dirty="0">
                <a:latin typeface="BIZ UDPゴシック" panose="020B0400000000000000" pitchFamily="50" charset="-128"/>
                <a:ea typeface="BIZ UDPゴシック" panose="020B0400000000000000" pitchFamily="50" charset="-128"/>
              </a:rPr>
              <a:t>770-0841</a:t>
            </a:r>
          </a:p>
          <a:p>
            <a:r>
              <a:rPr lang="ja-JP" altLang="en-US" sz="1000" dirty="0">
                <a:latin typeface="BIZ UDPゴシック" panose="020B0400000000000000" pitchFamily="50" charset="-128"/>
                <a:ea typeface="BIZ UDPゴシック" panose="020B0400000000000000" pitchFamily="50" charset="-128"/>
              </a:rPr>
              <a:t>徳島県徳島市八百屋町</a:t>
            </a:r>
            <a:r>
              <a:rPr lang="en-US" altLang="ja-JP" sz="1000" dirty="0">
                <a:latin typeface="BIZ UDPゴシック" panose="020B0400000000000000" pitchFamily="50" charset="-128"/>
                <a:ea typeface="BIZ UDPゴシック" panose="020B0400000000000000" pitchFamily="50" charset="-128"/>
              </a:rPr>
              <a:t>2</a:t>
            </a:r>
            <a:r>
              <a:rPr lang="ja-JP" altLang="en-US" sz="1000" dirty="0">
                <a:latin typeface="BIZ UDPゴシック" panose="020B0400000000000000" pitchFamily="50" charset="-128"/>
                <a:ea typeface="BIZ UDPゴシック" panose="020B0400000000000000" pitchFamily="50" charset="-128"/>
              </a:rPr>
              <a:t>丁目７徳島センタービル</a:t>
            </a:r>
            <a:r>
              <a:rPr lang="en-US" altLang="ja-JP" sz="1000" dirty="0">
                <a:latin typeface="BIZ UDPゴシック" panose="020B0400000000000000" pitchFamily="50" charset="-128"/>
                <a:ea typeface="BIZ UDPゴシック" panose="020B0400000000000000" pitchFamily="50" charset="-128"/>
              </a:rPr>
              <a:t>7</a:t>
            </a:r>
            <a:r>
              <a:rPr lang="ja-JP" altLang="en-US" sz="1000" dirty="0">
                <a:latin typeface="BIZ UDPゴシック" panose="020B0400000000000000" pitchFamily="50" charset="-128"/>
                <a:ea typeface="BIZ UDPゴシック" panose="020B0400000000000000" pitchFamily="50" charset="-128"/>
              </a:rPr>
              <a:t>階</a:t>
            </a:r>
            <a:endParaRPr lang="en-US" altLang="ja-JP" sz="1000" dirty="0">
              <a:latin typeface="BIZ UDPゴシック" panose="020B0400000000000000" pitchFamily="50" charset="-128"/>
              <a:ea typeface="BIZ UDPゴシック" panose="020B0400000000000000" pitchFamily="50" charset="-128"/>
            </a:endParaRPr>
          </a:p>
          <a:p>
            <a:endParaRPr kumimoji="1" lang="en-US" altLang="ja-JP" sz="1000" dirty="0">
              <a:latin typeface="BIZ UDPゴシック" panose="020B0400000000000000" pitchFamily="50" charset="-128"/>
              <a:ea typeface="BIZ UDPゴシック" panose="020B0400000000000000" pitchFamily="50" charset="-128"/>
            </a:endParaRPr>
          </a:p>
          <a:p>
            <a:r>
              <a:rPr lang="en-US" altLang="ja-JP" sz="1400" b="1" dirty="0">
                <a:latin typeface="BIZ UDPゴシック" panose="020B0400000000000000" pitchFamily="50" charset="-128"/>
                <a:ea typeface="BIZ UDPゴシック" panose="020B0400000000000000" pitchFamily="50" charset="-128"/>
              </a:rPr>
              <a:t>TEL</a:t>
            </a:r>
            <a:r>
              <a:rPr lang="ja-JP" altLang="en-US" sz="1400" b="1" dirty="0">
                <a:latin typeface="BIZ UDPゴシック" panose="020B0400000000000000" pitchFamily="50" charset="-128"/>
                <a:ea typeface="BIZ UDPゴシック" panose="020B0400000000000000" pitchFamily="50" charset="-128"/>
              </a:rPr>
              <a:t>　 </a:t>
            </a:r>
            <a:r>
              <a:rPr lang="en-US" altLang="ja-JP" sz="1400" b="1" dirty="0">
                <a:latin typeface="BIZ UDPゴシック" panose="020B0400000000000000" pitchFamily="50" charset="-128"/>
                <a:ea typeface="BIZ UDPゴシック" panose="020B0400000000000000" pitchFamily="50" charset="-128"/>
              </a:rPr>
              <a:t>088-678-2811</a:t>
            </a:r>
          </a:p>
          <a:p>
            <a:r>
              <a:rPr lang="en-US" altLang="ja-JP" sz="1400" b="1" dirty="0">
                <a:latin typeface="BIZ UDPゴシック" panose="020B0400000000000000" pitchFamily="50" charset="-128"/>
                <a:ea typeface="BIZ UDPゴシック" panose="020B0400000000000000" pitchFamily="50" charset="-128"/>
              </a:rPr>
              <a:t>FAX</a:t>
            </a:r>
            <a:r>
              <a:rPr lang="ja-JP" altLang="en-US" sz="1400" b="1" dirty="0">
                <a:latin typeface="BIZ UDPゴシック" panose="020B0400000000000000" pitchFamily="50" charset="-128"/>
                <a:ea typeface="BIZ UDPゴシック" panose="020B0400000000000000" pitchFamily="50" charset="-128"/>
              </a:rPr>
              <a:t>　</a:t>
            </a:r>
            <a:r>
              <a:rPr lang="en-US" altLang="ja-JP" sz="1400" b="1" dirty="0">
                <a:latin typeface="BIZ UDPゴシック" panose="020B0400000000000000" pitchFamily="50" charset="-128"/>
                <a:ea typeface="BIZ UDPゴシック" panose="020B0400000000000000" pitchFamily="50" charset="-128"/>
              </a:rPr>
              <a:t>088-678-2877</a:t>
            </a:r>
          </a:p>
          <a:p>
            <a:r>
              <a:rPr lang="en-US" altLang="ja-JP" sz="1000" dirty="0">
                <a:latin typeface="BIZ UDPゴシック" panose="020B0400000000000000" pitchFamily="50" charset="-128"/>
                <a:ea typeface="BIZ UDPゴシック" panose="020B0400000000000000" pitchFamily="50" charset="-128"/>
              </a:rPr>
              <a:t>Mail</a:t>
            </a:r>
            <a:r>
              <a:rPr lang="ja-JP" altLang="en-US" sz="1000" dirty="0">
                <a:latin typeface="BIZ UDPゴシック" panose="020B0400000000000000" pitchFamily="50" charset="-128"/>
                <a:ea typeface="BIZ UDPゴシック" panose="020B0400000000000000" pitchFamily="50" charset="-128"/>
              </a:rPr>
              <a:t>　</a:t>
            </a:r>
            <a:r>
              <a:rPr kumimoji="1" lang="en-US" altLang="ja-JP" sz="1000" b="1" dirty="0">
                <a:solidFill>
                  <a:srgbClr val="FF0000"/>
                </a:solidFill>
                <a:latin typeface="BIZ UDPゴシック" panose="020B0400000000000000" pitchFamily="50" charset="-128"/>
                <a:ea typeface="BIZ UDPゴシック" panose="020B0400000000000000" pitchFamily="50" charset="-128"/>
              </a:rPr>
              <a:t> </a:t>
            </a:r>
            <a:r>
              <a:rPr kumimoji="1" lang="en-US" altLang="ja-JP" sz="1000" dirty="0">
                <a:latin typeface="BIZ UDPゴシック" panose="020B0400000000000000" pitchFamily="50" charset="-128"/>
                <a:ea typeface="BIZ UDPゴシック" panose="020B0400000000000000" pitchFamily="50" charset="-128"/>
              </a:rPr>
              <a:t>contact</a:t>
            </a:r>
            <a:r>
              <a:rPr kumimoji="1" lang="ja-JP" altLang="en-US" sz="1000" dirty="0">
                <a:latin typeface="BIZ UDPゴシック" panose="020B0400000000000000" pitchFamily="50" charset="-128"/>
                <a:ea typeface="BIZ UDPゴシック" panose="020B0400000000000000" pitchFamily="50" charset="-128"/>
              </a:rPr>
              <a:t>＠</a:t>
            </a:r>
            <a:r>
              <a:rPr kumimoji="1" lang="en-US" altLang="ja-JP" sz="1000" dirty="0">
                <a:latin typeface="BIZ UDPゴシック" panose="020B0400000000000000" pitchFamily="50" charset="-128"/>
                <a:ea typeface="BIZ UDPゴシック" panose="020B0400000000000000" pitchFamily="50" charset="-128"/>
              </a:rPr>
              <a:t>east-tokushima.jp</a:t>
            </a:r>
            <a:endParaRPr lang="en-US" altLang="ja-JP" sz="1000" dirty="0">
              <a:latin typeface="BIZ UDPゴシック" panose="020B0400000000000000" pitchFamily="50" charset="-128"/>
              <a:ea typeface="BIZ UDPゴシック" panose="020B0400000000000000" pitchFamily="50" charset="-128"/>
            </a:endParaRPr>
          </a:p>
          <a:p>
            <a:r>
              <a:rPr lang="en-US" altLang="ja-JP" sz="1000" dirty="0">
                <a:latin typeface="BIZ UDPゴシック" panose="020B0400000000000000" pitchFamily="50" charset="-128"/>
                <a:ea typeface="BIZ UDPゴシック" panose="020B0400000000000000" pitchFamily="50" charset="-128"/>
              </a:rPr>
              <a:t>https://www.east-tokushima.jp/</a:t>
            </a:r>
          </a:p>
        </p:txBody>
      </p:sp>
      <p:sp>
        <p:nvSpPr>
          <p:cNvPr id="51" name="テキスト ボックス 50">
            <a:extLst>
              <a:ext uri="{FF2B5EF4-FFF2-40B4-BE49-F238E27FC236}">
                <a16:creationId xmlns:a16="http://schemas.microsoft.com/office/drawing/2014/main" id="{0309804E-A498-0D42-8F88-EBD045DC28B0}"/>
              </a:ext>
            </a:extLst>
          </p:cNvPr>
          <p:cNvSpPr txBox="1"/>
          <p:nvPr/>
        </p:nvSpPr>
        <p:spPr>
          <a:xfrm>
            <a:off x="6519521" y="4328864"/>
            <a:ext cx="3213426" cy="1292662"/>
          </a:xfrm>
          <a:prstGeom prst="rect">
            <a:avLst/>
          </a:prstGeom>
          <a:noFill/>
        </p:spPr>
        <p:txBody>
          <a:bodyPr wrap="square" rtlCol="0">
            <a:spAutoFit/>
          </a:bodyPr>
          <a:lstStyle/>
          <a:p>
            <a:r>
              <a:rPr lang="ja-JP" altLang="en-US" sz="1000" dirty="0">
                <a:latin typeface="BIZ UDPゴシック" panose="020B0400000000000000" pitchFamily="50" charset="-128"/>
                <a:ea typeface="BIZ UDPゴシック" panose="020B0400000000000000" pitchFamily="50" charset="-128"/>
              </a:rPr>
              <a:t>〒</a:t>
            </a:r>
            <a:r>
              <a:rPr lang="en-US" altLang="ja-JP" sz="1000" dirty="0">
                <a:latin typeface="BIZ UDPゴシック" panose="020B0400000000000000" pitchFamily="50" charset="-128"/>
                <a:ea typeface="BIZ UDPゴシック" panose="020B0400000000000000" pitchFamily="50" charset="-128"/>
              </a:rPr>
              <a:t>778-0005</a:t>
            </a:r>
          </a:p>
          <a:p>
            <a:r>
              <a:rPr lang="ja-JP" altLang="en-US" sz="1000" dirty="0">
                <a:latin typeface="BIZ UDPゴシック" panose="020B0400000000000000" pitchFamily="50" charset="-128"/>
                <a:ea typeface="BIZ UDPゴシック" panose="020B0400000000000000" pitchFamily="50" charset="-128"/>
              </a:rPr>
              <a:t>徳島県三好市池田町シマ</a:t>
            </a:r>
            <a:r>
              <a:rPr lang="en-US" altLang="ja-JP" sz="1000" dirty="0">
                <a:latin typeface="BIZ UDPゴシック" panose="020B0400000000000000" pitchFamily="50" charset="-128"/>
                <a:ea typeface="BIZ UDPゴシック" panose="020B0400000000000000" pitchFamily="50" charset="-128"/>
              </a:rPr>
              <a:t>995</a:t>
            </a:r>
            <a:r>
              <a:rPr lang="ja-JP" altLang="en-US" sz="1000" dirty="0">
                <a:latin typeface="BIZ UDPゴシック" panose="020B0400000000000000" pitchFamily="50" charset="-128"/>
                <a:ea typeface="BIZ UDPゴシック" panose="020B0400000000000000" pitchFamily="50" charset="-128"/>
              </a:rPr>
              <a:t>番地</a:t>
            </a:r>
            <a:r>
              <a:rPr lang="en-US" altLang="ja-JP" sz="1000" dirty="0">
                <a:latin typeface="BIZ UDPゴシック" panose="020B0400000000000000" pitchFamily="50" charset="-128"/>
                <a:ea typeface="BIZ UDPゴシック" panose="020B0400000000000000" pitchFamily="50" charset="-128"/>
              </a:rPr>
              <a:t>1</a:t>
            </a:r>
          </a:p>
          <a:p>
            <a:endParaRPr lang="en-US" altLang="ja-JP" sz="1000" dirty="0">
              <a:latin typeface="BIZ UDPゴシック" panose="020B0400000000000000" pitchFamily="50" charset="-128"/>
              <a:ea typeface="BIZ UDPゴシック" panose="020B0400000000000000" pitchFamily="50" charset="-128"/>
            </a:endParaRPr>
          </a:p>
          <a:p>
            <a:r>
              <a:rPr lang="en-US" altLang="ja-JP" sz="1400" b="1" dirty="0">
                <a:latin typeface="BIZ UDPゴシック" panose="020B0400000000000000" pitchFamily="50" charset="-128"/>
                <a:ea typeface="BIZ UDPゴシック" panose="020B0400000000000000" pitchFamily="50" charset="-128"/>
              </a:rPr>
              <a:t>TEL</a:t>
            </a:r>
            <a:r>
              <a:rPr lang="ja-JP" altLang="en-US" sz="1400" b="1" dirty="0">
                <a:latin typeface="BIZ UDPゴシック" panose="020B0400000000000000" pitchFamily="50" charset="-128"/>
                <a:ea typeface="BIZ UDPゴシック" panose="020B0400000000000000" pitchFamily="50" charset="-128"/>
              </a:rPr>
              <a:t>　 </a:t>
            </a:r>
            <a:r>
              <a:rPr lang="en-US" altLang="ja-JP" sz="1400" b="1" dirty="0">
                <a:latin typeface="BIZ UDPゴシック" panose="020B0400000000000000" pitchFamily="50" charset="-128"/>
                <a:ea typeface="BIZ UDPゴシック" panose="020B0400000000000000" pitchFamily="50" charset="-128"/>
              </a:rPr>
              <a:t>0883-76-0713</a:t>
            </a:r>
          </a:p>
          <a:p>
            <a:r>
              <a:rPr lang="en-US" altLang="ja-JP" sz="1400" b="1" dirty="0">
                <a:latin typeface="BIZ UDPゴシック" panose="020B0400000000000000" pitchFamily="50" charset="-128"/>
                <a:ea typeface="BIZ UDPゴシック" panose="020B0400000000000000" pitchFamily="50" charset="-128"/>
              </a:rPr>
              <a:t>FAX</a:t>
            </a:r>
            <a:r>
              <a:rPr lang="ja-JP" altLang="en-US" sz="1400" b="1" dirty="0">
                <a:latin typeface="BIZ UDPゴシック" panose="020B0400000000000000" pitchFamily="50" charset="-128"/>
                <a:ea typeface="BIZ UDPゴシック" panose="020B0400000000000000" pitchFamily="50" charset="-128"/>
              </a:rPr>
              <a:t>　</a:t>
            </a:r>
            <a:r>
              <a:rPr lang="en-US" altLang="ja-JP" sz="1400" b="1" dirty="0">
                <a:latin typeface="BIZ UDPゴシック" panose="020B0400000000000000" pitchFamily="50" charset="-128"/>
                <a:ea typeface="BIZ UDPゴシック" panose="020B0400000000000000" pitchFamily="50" charset="-128"/>
              </a:rPr>
              <a:t>0883-72-0753</a:t>
            </a:r>
          </a:p>
          <a:p>
            <a:r>
              <a:rPr lang="en-US" altLang="ja-JP" sz="1000" dirty="0">
                <a:latin typeface="BIZ UDPゴシック" panose="020B0400000000000000" pitchFamily="50" charset="-128"/>
                <a:ea typeface="BIZ UDPゴシック" panose="020B0400000000000000" pitchFamily="50" charset="-128"/>
              </a:rPr>
              <a:t>Mail</a:t>
            </a:r>
            <a:r>
              <a:rPr lang="ja-JP" altLang="en-US" sz="1000" dirty="0">
                <a:latin typeface="BIZ UDPゴシック" panose="020B0400000000000000" pitchFamily="50" charset="-128"/>
                <a:ea typeface="BIZ UDPゴシック" panose="020B0400000000000000" pitchFamily="50" charset="-128"/>
              </a:rPr>
              <a:t>　</a:t>
            </a:r>
            <a:r>
              <a:rPr lang="en-US" altLang="ja-JP" sz="1000" dirty="0">
                <a:latin typeface="BIZ UDPゴシック" panose="020B0400000000000000" pitchFamily="50" charset="-128"/>
                <a:ea typeface="BIZ UDPゴシック" panose="020B0400000000000000" pitchFamily="50" charset="-128"/>
              </a:rPr>
              <a:t>sora@nishi-awa.jp</a:t>
            </a:r>
          </a:p>
          <a:p>
            <a:r>
              <a:rPr lang="en-US" altLang="ja-JP" sz="1000" dirty="0">
                <a:latin typeface="BIZ UDPゴシック" panose="020B0400000000000000" pitchFamily="50" charset="-128"/>
                <a:ea typeface="BIZ UDPゴシック" panose="020B0400000000000000" pitchFamily="50" charset="-128"/>
              </a:rPr>
              <a:t>https://nishi-awa.jp/soranosato/about/</a:t>
            </a:r>
          </a:p>
        </p:txBody>
      </p:sp>
      <p:sp>
        <p:nvSpPr>
          <p:cNvPr id="52" name="テキスト ボックス 51">
            <a:extLst>
              <a:ext uri="{FF2B5EF4-FFF2-40B4-BE49-F238E27FC236}">
                <a16:creationId xmlns:a16="http://schemas.microsoft.com/office/drawing/2014/main" id="{84B03389-39D4-3FD6-0846-772F2BED8233}"/>
              </a:ext>
            </a:extLst>
          </p:cNvPr>
          <p:cNvSpPr txBox="1"/>
          <p:nvPr/>
        </p:nvSpPr>
        <p:spPr>
          <a:xfrm>
            <a:off x="3352777" y="4371197"/>
            <a:ext cx="2983391" cy="1323439"/>
          </a:xfrm>
          <a:prstGeom prst="rect">
            <a:avLst/>
          </a:prstGeom>
          <a:noFill/>
        </p:spPr>
        <p:txBody>
          <a:bodyPr wrap="square" rtlCol="0">
            <a:spAutoFit/>
          </a:bodyPr>
          <a:lstStyle/>
          <a:p>
            <a:r>
              <a:rPr lang="ja-JP" altLang="en-US" sz="1000" dirty="0">
                <a:latin typeface="BIZ UDPゴシック" panose="020B0400000000000000" pitchFamily="50" charset="-128"/>
                <a:ea typeface="BIZ UDPゴシック" panose="020B0400000000000000" pitchFamily="50" charset="-128"/>
              </a:rPr>
              <a:t>〒</a:t>
            </a:r>
            <a:r>
              <a:rPr lang="en-US" altLang="ja-JP" sz="1000" dirty="0">
                <a:latin typeface="BIZ UDPゴシック" panose="020B0400000000000000" pitchFamily="50" charset="-128"/>
                <a:ea typeface="BIZ UDPゴシック" panose="020B0400000000000000" pitchFamily="50" charset="-128"/>
              </a:rPr>
              <a:t>775-0006</a:t>
            </a:r>
          </a:p>
          <a:p>
            <a:r>
              <a:rPr lang="ja-JP" altLang="en-US" sz="1000" dirty="0">
                <a:latin typeface="BIZ UDPゴシック" panose="020B0400000000000000" pitchFamily="50" charset="-128"/>
                <a:ea typeface="BIZ UDPゴシック" panose="020B0400000000000000" pitchFamily="50" charset="-128"/>
              </a:rPr>
              <a:t>徳島県海部郡牟岐町大字中村字本村</a:t>
            </a:r>
            <a:r>
              <a:rPr lang="en-US" altLang="ja-JP" sz="1000" dirty="0">
                <a:latin typeface="BIZ UDPゴシック" panose="020B0400000000000000" pitchFamily="50" charset="-128"/>
                <a:ea typeface="BIZ UDPゴシック" panose="020B0400000000000000" pitchFamily="50" charset="-128"/>
              </a:rPr>
              <a:t>14</a:t>
            </a:r>
          </a:p>
          <a:p>
            <a:endParaRPr kumimoji="1" lang="en-US" altLang="ja-JP" sz="1000" dirty="0">
              <a:latin typeface="Meiryo UI" panose="020B0604030504040204" pitchFamily="50" charset="-128"/>
              <a:ea typeface="Meiryo UI" panose="020B0604030504040204" pitchFamily="50" charset="-128"/>
            </a:endParaRPr>
          </a:p>
          <a:p>
            <a:r>
              <a:rPr lang="en-US" altLang="ja-JP" sz="1400" b="1" dirty="0">
                <a:latin typeface="BIZ UDPゴシック" panose="020B0400000000000000" pitchFamily="50" charset="-128"/>
                <a:ea typeface="BIZ UDPゴシック" panose="020B0400000000000000" pitchFamily="50" charset="-128"/>
              </a:rPr>
              <a:t>TEL</a:t>
            </a:r>
            <a:r>
              <a:rPr lang="ja-JP" altLang="en-US" sz="1400" b="1" dirty="0">
                <a:latin typeface="BIZ UDPゴシック" panose="020B0400000000000000" pitchFamily="50" charset="-128"/>
                <a:ea typeface="BIZ UDPゴシック" panose="020B0400000000000000" pitchFamily="50" charset="-128"/>
              </a:rPr>
              <a:t>　 </a:t>
            </a:r>
            <a:r>
              <a:rPr lang="en-US" altLang="ja-JP" sz="1400" b="1" dirty="0">
                <a:latin typeface="BIZ UDPゴシック" panose="020B0400000000000000" pitchFamily="50" charset="-128"/>
                <a:ea typeface="BIZ UDPゴシック" panose="020B0400000000000000" pitchFamily="50" charset="-128"/>
              </a:rPr>
              <a:t>0884-72-2622</a:t>
            </a:r>
          </a:p>
          <a:p>
            <a:r>
              <a:rPr lang="en-US" altLang="ja-JP" sz="1400" b="1" dirty="0">
                <a:latin typeface="BIZ UDPゴシック" panose="020B0400000000000000" pitchFamily="50" charset="-128"/>
                <a:ea typeface="BIZ UDPゴシック" panose="020B0400000000000000" pitchFamily="50" charset="-128"/>
              </a:rPr>
              <a:t>FAX</a:t>
            </a:r>
            <a:r>
              <a:rPr lang="ja-JP" altLang="en-US" sz="1400" b="1" dirty="0">
                <a:latin typeface="BIZ UDPゴシック" panose="020B0400000000000000" pitchFamily="50" charset="-128"/>
                <a:ea typeface="BIZ UDPゴシック" panose="020B0400000000000000" pitchFamily="50" charset="-128"/>
              </a:rPr>
              <a:t>　</a:t>
            </a:r>
            <a:r>
              <a:rPr lang="en-US" altLang="ja-JP" sz="1400" b="1" dirty="0">
                <a:latin typeface="BIZ UDPゴシック" panose="020B0400000000000000" pitchFamily="50" charset="-128"/>
                <a:ea typeface="BIZ UDPゴシック" panose="020B0400000000000000" pitchFamily="50" charset="-128"/>
              </a:rPr>
              <a:t>0884-72-2623</a:t>
            </a:r>
          </a:p>
          <a:p>
            <a:r>
              <a:rPr lang="en-US" altLang="ja-JP" sz="1000" dirty="0">
                <a:latin typeface="BIZ UDPゴシック" panose="020B0400000000000000" pitchFamily="50" charset="-128"/>
                <a:ea typeface="BIZ UDPゴシック" panose="020B0400000000000000" pitchFamily="50" charset="-128"/>
              </a:rPr>
              <a:t>Mail</a:t>
            </a:r>
            <a:r>
              <a:rPr lang="ja-JP" altLang="en-US" sz="1000" dirty="0">
                <a:latin typeface="BIZ UDPゴシック" panose="020B0400000000000000" pitchFamily="50" charset="-128"/>
                <a:ea typeface="BIZ UDPゴシック" panose="020B0400000000000000" pitchFamily="50" charset="-128"/>
              </a:rPr>
              <a:t>　</a:t>
            </a:r>
            <a:r>
              <a:rPr lang="en-US" altLang="ja-JP" sz="1000" dirty="0">
                <a:latin typeface="BIZ UDPゴシック" panose="020B0400000000000000" pitchFamily="50" charset="-128"/>
                <a:ea typeface="BIZ UDPゴシック" panose="020B0400000000000000" pitchFamily="50" charset="-128"/>
              </a:rPr>
              <a:t>t-nishizawa@minamiawa.info</a:t>
            </a:r>
          </a:p>
          <a:p>
            <a:r>
              <a:rPr lang="en-US" altLang="ja-JP" sz="1000" dirty="0">
                <a:latin typeface="BIZ UDPゴシック" panose="020B0400000000000000" pitchFamily="50" charset="-128"/>
                <a:ea typeface="BIZ UDPゴシック" panose="020B0400000000000000" pitchFamily="50" charset="-128"/>
              </a:rPr>
              <a:t>https://minamiawa.jp/</a:t>
            </a:r>
            <a:endParaRPr kumimoji="1" lang="en-US" altLang="ja-JP" sz="1000" dirty="0">
              <a:latin typeface="BIZ UDPゴシック" panose="020B0400000000000000" pitchFamily="50" charset="-128"/>
              <a:ea typeface="BIZ UDPゴシック" panose="020B0400000000000000" pitchFamily="50" charset="-128"/>
            </a:endParaRPr>
          </a:p>
        </p:txBody>
      </p:sp>
      <p:sp>
        <p:nvSpPr>
          <p:cNvPr id="59" name="テキスト ボックス 58">
            <a:extLst>
              <a:ext uri="{FF2B5EF4-FFF2-40B4-BE49-F238E27FC236}">
                <a16:creationId xmlns:a16="http://schemas.microsoft.com/office/drawing/2014/main" id="{0E3F0E8F-D4A7-FA29-B372-29E561C22833}"/>
              </a:ext>
            </a:extLst>
          </p:cNvPr>
          <p:cNvSpPr txBox="1"/>
          <p:nvPr/>
        </p:nvSpPr>
        <p:spPr>
          <a:xfrm>
            <a:off x="3307296" y="2979049"/>
            <a:ext cx="3120054" cy="76944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r>
              <a:rPr lang="ja-JP" altLang="en-US" sz="1100" b="1" dirty="0">
                <a:solidFill>
                  <a:schemeClr val="tx1"/>
                </a:solidFill>
                <a:latin typeface="BIZ UDPゴシック" panose="020B0400000000000000" pitchFamily="50" charset="-128"/>
                <a:ea typeface="BIZ UDPゴシック" panose="020B0400000000000000" pitchFamily="50" charset="-128"/>
              </a:rPr>
              <a:t>徳島県南部エリアは、豊富な自然の中で、ありのままの暮らしを体験していただけるプログラムを数多くご用意し、皆様のお越しをお待ちして</a:t>
            </a:r>
            <a:endParaRPr lang="en-US" altLang="ja-JP" sz="1100" b="1" dirty="0">
              <a:solidFill>
                <a:schemeClr val="tx1"/>
              </a:solidFill>
              <a:latin typeface="BIZ UDPゴシック" panose="020B0400000000000000" pitchFamily="50" charset="-128"/>
              <a:ea typeface="BIZ UDPゴシック" panose="020B0400000000000000" pitchFamily="50" charset="-128"/>
            </a:endParaRPr>
          </a:p>
          <a:p>
            <a:r>
              <a:rPr lang="ja-JP" altLang="en-US" sz="1100" b="1" dirty="0">
                <a:solidFill>
                  <a:schemeClr val="tx1"/>
                </a:solidFill>
                <a:latin typeface="BIZ UDPゴシック" panose="020B0400000000000000" pitchFamily="50" charset="-128"/>
                <a:ea typeface="BIZ UDPゴシック" panose="020B0400000000000000" pitchFamily="50" charset="-128"/>
              </a:rPr>
              <a:t>おります。</a:t>
            </a:r>
            <a:endParaRPr lang="en-US" altLang="ja-JP" sz="1100" b="1" dirty="0">
              <a:solidFill>
                <a:schemeClr val="tx1"/>
              </a:solidFill>
              <a:latin typeface="BIZ UDPゴシック" panose="020B0400000000000000" pitchFamily="50" charset="-128"/>
              <a:ea typeface="BIZ UDPゴシック" panose="020B0400000000000000" pitchFamily="50" charset="-128"/>
            </a:endParaRPr>
          </a:p>
        </p:txBody>
      </p:sp>
      <p:sp>
        <p:nvSpPr>
          <p:cNvPr id="62" name="テキスト ボックス 61">
            <a:extLst>
              <a:ext uri="{FF2B5EF4-FFF2-40B4-BE49-F238E27FC236}">
                <a16:creationId xmlns:a16="http://schemas.microsoft.com/office/drawing/2014/main" id="{DC61C930-8355-0B15-DC90-E37FF3F40FC8}"/>
              </a:ext>
            </a:extLst>
          </p:cNvPr>
          <p:cNvSpPr txBox="1"/>
          <p:nvPr/>
        </p:nvSpPr>
        <p:spPr>
          <a:xfrm>
            <a:off x="6574606" y="2969962"/>
            <a:ext cx="3173926" cy="60016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fontAlgn="base"/>
            <a:r>
              <a:rPr lang="ja-JP" altLang="en-US" sz="1100" b="1" dirty="0">
                <a:solidFill>
                  <a:schemeClr val="tx1"/>
                </a:solidFill>
                <a:latin typeface="BIZ UDPゴシック" panose="020B0400000000000000" pitchFamily="50" charset="-128"/>
                <a:ea typeface="BIZ UDPゴシック" panose="020B0400000000000000" pitchFamily="50" charset="-128"/>
              </a:rPr>
              <a:t>美しい自然の中で暮らす人々と、ほんものの田舎体験を通じて、お互いが心高まる交流ができます♪</a:t>
            </a:r>
            <a:endParaRPr lang="en-US" altLang="ja-JP" sz="1100" b="1" dirty="0">
              <a:solidFill>
                <a:schemeClr val="tx1"/>
              </a:solidFill>
              <a:latin typeface="BIZ UDPゴシック" panose="020B0400000000000000" pitchFamily="50" charset="-128"/>
              <a:ea typeface="BIZ UDPゴシック" panose="020B0400000000000000" pitchFamily="50" charset="-128"/>
            </a:endParaRPr>
          </a:p>
        </p:txBody>
      </p:sp>
      <p:sp>
        <p:nvSpPr>
          <p:cNvPr id="63" name="テキスト ボックス 62">
            <a:extLst>
              <a:ext uri="{FF2B5EF4-FFF2-40B4-BE49-F238E27FC236}">
                <a16:creationId xmlns:a16="http://schemas.microsoft.com/office/drawing/2014/main" id="{2CE6C890-3DFC-93D1-C610-0C66A05C03A4}"/>
              </a:ext>
            </a:extLst>
          </p:cNvPr>
          <p:cNvSpPr txBox="1"/>
          <p:nvPr/>
        </p:nvSpPr>
        <p:spPr>
          <a:xfrm>
            <a:off x="6427350" y="5603678"/>
            <a:ext cx="1583321" cy="276999"/>
          </a:xfrm>
          <a:prstGeom prst="rect">
            <a:avLst/>
          </a:prstGeom>
          <a:noFill/>
        </p:spPr>
        <p:txBody>
          <a:bodyPr wrap="square" rtlCol="0">
            <a:spAutoFit/>
          </a:bodyPr>
          <a:lstStyle/>
          <a:p>
            <a:pPr algn="ctr"/>
            <a:r>
              <a:rPr kumimoji="1" lang="ja-JP" altLang="en-US" sz="1200" b="1" dirty="0">
                <a:latin typeface="BIZ UDPゴシック" panose="020B0400000000000000" pitchFamily="50" charset="-128"/>
                <a:ea typeface="BIZ UDPゴシック" panose="020B0400000000000000" pitchFamily="50" charset="-128"/>
              </a:rPr>
              <a:t>担当　福永　晃大</a:t>
            </a:r>
          </a:p>
        </p:txBody>
      </p:sp>
      <p:sp>
        <p:nvSpPr>
          <p:cNvPr id="64" name="テキスト ボックス 63">
            <a:extLst>
              <a:ext uri="{FF2B5EF4-FFF2-40B4-BE49-F238E27FC236}">
                <a16:creationId xmlns:a16="http://schemas.microsoft.com/office/drawing/2014/main" id="{55C1BD69-D334-AE22-AB9D-5BA3D62EF75D}"/>
              </a:ext>
            </a:extLst>
          </p:cNvPr>
          <p:cNvSpPr txBox="1"/>
          <p:nvPr/>
        </p:nvSpPr>
        <p:spPr>
          <a:xfrm>
            <a:off x="3246239" y="5615581"/>
            <a:ext cx="1515637" cy="276999"/>
          </a:xfrm>
          <a:prstGeom prst="rect">
            <a:avLst/>
          </a:prstGeom>
          <a:noFill/>
        </p:spPr>
        <p:txBody>
          <a:bodyPr wrap="square" rtlCol="0">
            <a:spAutoFit/>
          </a:bodyPr>
          <a:lstStyle/>
          <a:p>
            <a:pPr algn="ctr"/>
            <a:r>
              <a:rPr lang="ja-JP" altLang="en-US" sz="1200" b="1" dirty="0">
                <a:latin typeface="BIZ UDPゴシック" panose="020B0400000000000000" pitchFamily="50" charset="-128"/>
                <a:ea typeface="BIZ UDPゴシック" panose="020B0400000000000000" pitchFamily="50" charset="-128"/>
              </a:rPr>
              <a:t>担当</a:t>
            </a:r>
            <a:r>
              <a:rPr kumimoji="1" lang="ja-JP" altLang="en-US" sz="1200" b="1" dirty="0">
                <a:latin typeface="BIZ UDPゴシック" panose="020B0400000000000000" pitchFamily="50" charset="-128"/>
                <a:ea typeface="BIZ UDPゴシック" panose="020B0400000000000000" pitchFamily="50" charset="-128"/>
              </a:rPr>
              <a:t>　西沢　猛</a:t>
            </a:r>
          </a:p>
        </p:txBody>
      </p:sp>
      <p:sp>
        <p:nvSpPr>
          <p:cNvPr id="66" name="テキスト ボックス 65">
            <a:extLst>
              <a:ext uri="{FF2B5EF4-FFF2-40B4-BE49-F238E27FC236}">
                <a16:creationId xmlns:a16="http://schemas.microsoft.com/office/drawing/2014/main" id="{8A2E6AD2-DEAD-E582-C9F7-88694F94776A}"/>
              </a:ext>
            </a:extLst>
          </p:cNvPr>
          <p:cNvSpPr txBox="1"/>
          <p:nvPr/>
        </p:nvSpPr>
        <p:spPr>
          <a:xfrm>
            <a:off x="142017" y="5659470"/>
            <a:ext cx="2386847" cy="276999"/>
          </a:xfrm>
          <a:prstGeom prst="rect">
            <a:avLst/>
          </a:prstGeom>
          <a:noFill/>
        </p:spPr>
        <p:txBody>
          <a:bodyPr wrap="square" rtlCol="0">
            <a:spAutoFit/>
          </a:bodyPr>
          <a:lstStyle/>
          <a:p>
            <a:pPr algn="ctr"/>
            <a:r>
              <a:rPr lang="ja-JP" altLang="en-US" sz="1200" b="1" dirty="0">
                <a:latin typeface="BIZ UDPゴシック" panose="020B0400000000000000" pitchFamily="50" charset="-128"/>
                <a:ea typeface="BIZ UDPゴシック" panose="020B0400000000000000" pitchFamily="50" charset="-128"/>
              </a:rPr>
              <a:t>担当</a:t>
            </a:r>
            <a:r>
              <a:rPr kumimoji="1" lang="ja-JP" altLang="en-US" sz="1200" b="1" dirty="0">
                <a:latin typeface="BIZ UDPゴシック" panose="020B0400000000000000" pitchFamily="50" charset="-128"/>
                <a:ea typeface="BIZ UDPゴシック" panose="020B0400000000000000" pitchFamily="50" charset="-128"/>
              </a:rPr>
              <a:t>　渡辺　隆仁／加守　寛士</a:t>
            </a:r>
          </a:p>
        </p:txBody>
      </p:sp>
      <p:sp>
        <p:nvSpPr>
          <p:cNvPr id="18" name="テキスト ボックス 17">
            <a:extLst>
              <a:ext uri="{FF2B5EF4-FFF2-40B4-BE49-F238E27FC236}">
                <a16:creationId xmlns:a16="http://schemas.microsoft.com/office/drawing/2014/main" id="{149C54B1-5267-3AC2-D15F-46CF5D8B00B8}"/>
              </a:ext>
            </a:extLst>
          </p:cNvPr>
          <p:cNvSpPr txBox="1"/>
          <p:nvPr/>
        </p:nvSpPr>
        <p:spPr>
          <a:xfrm>
            <a:off x="142018" y="3007031"/>
            <a:ext cx="2847795" cy="60016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r>
              <a:rPr lang="ja-JP" altLang="en-US" sz="1100" b="1" dirty="0">
                <a:solidFill>
                  <a:schemeClr val="tx1"/>
                </a:solidFill>
                <a:latin typeface="BIZ UDPゴシック" panose="020B0400000000000000" pitchFamily="50" charset="-128"/>
                <a:ea typeface="BIZ UDPゴシック" panose="020B0400000000000000" pitchFamily="50" charset="-128"/>
              </a:rPr>
              <a:t>徳島東部エリアの自然、文化、芸能が繋がる歴史的、持続的背景と、現在の環境問題の学びの場をご提案いたします。</a:t>
            </a:r>
            <a:endParaRPr lang="en-US" altLang="ja-JP" sz="1100" b="1" dirty="0">
              <a:solidFill>
                <a:schemeClr val="tx1"/>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0BACA3F1-9E21-951B-1C08-48D18BCFE90D}"/>
              </a:ext>
            </a:extLst>
          </p:cNvPr>
          <p:cNvSpPr txBox="1"/>
          <p:nvPr/>
        </p:nvSpPr>
        <p:spPr>
          <a:xfrm>
            <a:off x="460365" y="-27036"/>
            <a:ext cx="3637534" cy="338554"/>
          </a:xfrm>
          <a:prstGeom prst="rect">
            <a:avLst/>
          </a:prstGeom>
          <a:noFill/>
        </p:spPr>
        <p:txBody>
          <a:bodyPr wrap="none" rtlCol="0">
            <a:spAutoFit/>
          </a:bodyPr>
          <a:lstStyle/>
          <a:p>
            <a:r>
              <a:rPr lang="ja-JP" altLang="en-US" sz="1600" b="1" dirty="0">
                <a:solidFill>
                  <a:srgbClr val="FFFFFF"/>
                </a:solidFill>
                <a:latin typeface="BIZ UDPゴシック" panose="020B0400000000000000" pitchFamily="50" charset="-128"/>
                <a:ea typeface="BIZ UDPゴシック" panose="020B0400000000000000" pitchFamily="50" charset="-128"/>
                <a:cs typeface="Microsoft YaHei UI"/>
              </a:rPr>
              <a:t>探究・体験コンテンツ　お問い合わせ先</a:t>
            </a:r>
            <a:endParaRPr kumimoji="1" lang="ja-JP" altLang="en-US" sz="1600" dirty="0"/>
          </a:p>
        </p:txBody>
      </p:sp>
      <p:pic>
        <p:nvPicPr>
          <p:cNvPr id="353" name="図 352">
            <a:extLst>
              <a:ext uri="{FF2B5EF4-FFF2-40B4-BE49-F238E27FC236}">
                <a16:creationId xmlns:a16="http://schemas.microsoft.com/office/drawing/2014/main" id="{61BA0693-291C-57B8-BC00-4C9B7371D2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846" y="5962256"/>
            <a:ext cx="1891739" cy="496982"/>
          </a:xfrm>
          <a:prstGeom prst="rect">
            <a:avLst/>
          </a:prstGeom>
        </p:spPr>
      </p:pic>
      <p:grpSp>
        <p:nvGrpSpPr>
          <p:cNvPr id="354" name="グループ化 353">
            <a:extLst>
              <a:ext uri="{FF2B5EF4-FFF2-40B4-BE49-F238E27FC236}">
                <a16:creationId xmlns:a16="http://schemas.microsoft.com/office/drawing/2014/main" id="{C8A018B2-E2FD-DE0B-0D69-5D16508CB230}"/>
              </a:ext>
            </a:extLst>
          </p:cNvPr>
          <p:cNvGrpSpPr/>
          <p:nvPr/>
        </p:nvGrpSpPr>
        <p:grpSpPr>
          <a:xfrm>
            <a:off x="1484051" y="397412"/>
            <a:ext cx="7238773" cy="2151630"/>
            <a:chOff x="1525327" y="1877249"/>
            <a:chExt cx="7857781" cy="2335622"/>
          </a:xfrm>
        </p:grpSpPr>
        <p:pic>
          <p:nvPicPr>
            <p:cNvPr id="355" name="図 354">
              <a:extLst>
                <a:ext uri="{FF2B5EF4-FFF2-40B4-BE49-F238E27FC236}">
                  <a16:creationId xmlns:a16="http://schemas.microsoft.com/office/drawing/2014/main" id="{19D43692-2D88-E8B0-292C-B6F85EE8C71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645" b="96128" l="10000" r="90000">
                          <a14:foregroundMark x1="66531" y1="7973" x2="66531" y2="7973"/>
                          <a14:foregroundMark x1="70408" y1="19362" x2="70408" y2="19362"/>
                          <a14:foregroundMark x1="69082" y1="18907" x2="69082" y2="18907"/>
                          <a14:foregroundMark x1="69490" y1="19590" x2="69490" y2="19590"/>
                          <a14:foregroundMark x1="72347" y1="14123" x2="72347" y2="14123"/>
                          <a14:foregroundMark x1="71429" y1="15262" x2="71429" y2="15262"/>
                          <a14:foregroundMark x1="70816" y1="14351" x2="70816" y2="14351"/>
                          <a14:foregroundMark x1="73673" y1="15034" x2="73673" y2="15034"/>
                          <a14:foregroundMark x1="73469" y1="15718" x2="73469" y2="15718"/>
                          <a14:foregroundMark x1="69592" y1="5239" x2="69592" y2="5239"/>
                          <a14:foregroundMark x1="68163" y1="4100" x2="68163" y2="4100"/>
                          <a14:foregroundMark x1="69898" y1="36219" x2="69898" y2="36219"/>
                          <a14:foregroundMark x1="69286" y1="35991" x2="69286" y2="35991"/>
                          <a14:foregroundMark x1="51939" y1="91116" x2="51939" y2="91116"/>
                          <a14:foregroundMark x1="54082" y1="95216" x2="54082" y2="95216"/>
                          <a14:foregroundMark x1="54490" y1="96128" x2="54490" y2="96128"/>
                          <a14:foregroundMark x1="55918" y1="91572" x2="55918" y2="91572"/>
                          <a14:foregroundMark x1="77755" y1="56492" x2="77755" y2="56492"/>
                          <a14:foregroundMark x1="77959" y1="55809" x2="77959" y2="55809"/>
                          <a14:foregroundMark x1="78163" y1="55353" x2="78163" y2="55353"/>
                          <a14:foregroundMark x1="77449" y1="56492" x2="77449" y2="56492"/>
                          <a14:foregroundMark x1="77143" y1="56720" x2="77143" y2="56720"/>
                          <a14:foregroundMark x1="76939" y1="56492" x2="76939" y2="56492"/>
                        </a14:backgroundRemoval>
                      </a14:imgEffect>
                    </a14:imgLayer>
                  </a14:imgProps>
                </a:ext>
                <a:ext uri="{28A0092B-C50C-407E-A947-70E740481C1C}">
                  <a14:useLocalDpi xmlns:a14="http://schemas.microsoft.com/office/drawing/2010/main" val="0"/>
                </a:ext>
              </a:extLst>
            </a:blip>
            <a:srcRect l="20372" r="18829"/>
            <a:stretch/>
          </p:blipFill>
          <p:spPr>
            <a:xfrm>
              <a:off x="3601948" y="1877249"/>
              <a:ext cx="3170044" cy="2335622"/>
            </a:xfrm>
            <a:prstGeom prst="rect">
              <a:avLst/>
            </a:prstGeom>
            <a:effectLst>
              <a:glow rad="12700">
                <a:schemeClr val="bg1">
                  <a:lumMod val="50000"/>
                </a:schemeClr>
              </a:glow>
              <a:outerShdw blurRad="50800" dist="38100" dir="2700000" algn="tl" rotWithShape="0">
                <a:prstClr val="black">
                  <a:alpha val="40000"/>
                </a:prstClr>
              </a:outerShdw>
            </a:effectLst>
          </p:spPr>
        </p:pic>
        <p:sp>
          <p:nvSpPr>
            <p:cNvPr id="356" name="テキスト ボックス 355">
              <a:extLst>
                <a:ext uri="{FF2B5EF4-FFF2-40B4-BE49-F238E27FC236}">
                  <a16:creationId xmlns:a16="http://schemas.microsoft.com/office/drawing/2014/main" id="{CB7DF680-A8CE-727F-67AB-4F83D7D18B53}"/>
                </a:ext>
              </a:extLst>
            </p:cNvPr>
            <p:cNvSpPr txBox="1"/>
            <p:nvPr/>
          </p:nvSpPr>
          <p:spPr>
            <a:xfrm>
              <a:off x="6052872" y="3656710"/>
              <a:ext cx="1996636" cy="534553"/>
            </a:xfrm>
            <a:prstGeom prst="rect">
              <a:avLst/>
            </a:prstGeom>
            <a:solidFill>
              <a:srgbClr val="0096D2"/>
            </a:solidFill>
            <a:ln w="57150">
              <a:solidFill>
                <a:srgbClr val="0096D2"/>
              </a:solidFill>
            </a:ln>
          </p:spPr>
          <p:txBody>
            <a:bodyPr wrap="square" rtlCol="0">
              <a:spAutoFit/>
            </a:bodyPr>
            <a:lstStyle/>
            <a:p>
              <a:pPr algn="ctr"/>
              <a:r>
                <a:rPr kumimoji="1" lang="ja-JP" altLang="en-US" sz="1400" b="1" dirty="0">
                  <a:solidFill>
                    <a:schemeClr val="bg1"/>
                  </a:solidFill>
                  <a:latin typeface="BIZ UDPゴシック" panose="020B0400000000000000" pitchFamily="50" charset="-128"/>
                  <a:ea typeface="BIZ UDPゴシック" panose="020B0400000000000000" pitchFamily="50" charset="-128"/>
                </a:rPr>
                <a:t>南部エリア</a:t>
              </a:r>
              <a:endParaRPr kumimoji="1" lang="en-US" altLang="ja-JP" sz="1400" b="1"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200" b="1" dirty="0">
                  <a:solidFill>
                    <a:schemeClr val="bg1"/>
                  </a:solidFill>
                  <a:latin typeface="BIZ UDPゴシック" panose="020B0400000000000000" pitchFamily="50" charset="-128"/>
                  <a:ea typeface="BIZ UDPゴシック" panose="020B0400000000000000" pitchFamily="50" charset="-128"/>
                </a:rPr>
                <a:t>みなみ阿波観光局</a:t>
              </a:r>
            </a:p>
          </p:txBody>
        </p:sp>
        <p:sp>
          <p:nvSpPr>
            <p:cNvPr id="357" name="テキスト ボックス 356">
              <a:extLst>
                <a:ext uri="{FF2B5EF4-FFF2-40B4-BE49-F238E27FC236}">
                  <a16:creationId xmlns:a16="http://schemas.microsoft.com/office/drawing/2014/main" id="{2A160D85-313E-96EB-0DBA-11773127B960}"/>
                </a:ext>
              </a:extLst>
            </p:cNvPr>
            <p:cNvSpPr txBox="1"/>
            <p:nvPr/>
          </p:nvSpPr>
          <p:spPr>
            <a:xfrm>
              <a:off x="6851976" y="2106898"/>
              <a:ext cx="2531132" cy="534553"/>
            </a:xfrm>
            <a:prstGeom prst="rect">
              <a:avLst/>
            </a:prstGeom>
            <a:solidFill>
              <a:srgbClr val="FF6600"/>
            </a:solidFill>
            <a:ln w="57150">
              <a:solidFill>
                <a:srgbClr val="FF6600"/>
              </a:solidFill>
            </a:ln>
          </p:spPr>
          <p:txBody>
            <a:bodyPr wrap="square" rtlCol="0">
              <a:spAutoFit/>
            </a:bodyPr>
            <a:lstStyle/>
            <a:p>
              <a:pPr algn="ctr"/>
              <a:r>
                <a:rPr kumimoji="1" lang="ja-JP" altLang="en-US" sz="1400" b="1" dirty="0">
                  <a:solidFill>
                    <a:schemeClr val="bg1"/>
                  </a:solidFill>
                  <a:latin typeface="BIZ UDPゴシック" panose="020B0400000000000000" pitchFamily="50" charset="-128"/>
                  <a:ea typeface="BIZ UDPゴシック" panose="020B0400000000000000" pitchFamily="50" charset="-128"/>
                </a:rPr>
                <a:t>東部エリア</a:t>
              </a:r>
              <a:endParaRPr kumimoji="1" lang="en-US" altLang="ja-JP" sz="1400" b="1"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200" b="1" dirty="0">
                  <a:solidFill>
                    <a:schemeClr val="bg1"/>
                  </a:solidFill>
                  <a:latin typeface="BIZ UDPゴシック" panose="020B0400000000000000" pitchFamily="50" charset="-128"/>
                  <a:ea typeface="BIZ UDPゴシック" panose="020B0400000000000000" pitchFamily="50" charset="-128"/>
                </a:rPr>
                <a:t>イーストとくしま観光推進機構</a:t>
              </a:r>
            </a:p>
          </p:txBody>
        </p:sp>
        <p:sp>
          <p:nvSpPr>
            <p:cNvPr id="358" name="テキスト ボックス 357">
              <a:extLst>
                <a:ext uri="{FF2B5EF4-FFF2-40B4-BE49-F238E27FC236}">
                  <a16:creationId xmlns:a16="http://schemas.microsoft.com/office/drawing/2014/main" id="{91721DC6-254D-9681-F278-7EB321DF938F}"/>
                </a:ext>
              </a:extLst>
            </p:cNvPr>
            <p:cNvSpPr txBox="1"/>
            <p:nvPr/>
          </p:nvSpPr>
          <p:spPr>
            <a:xfrm>
              <a:off x="1525327" y="2542685"/>
              <a:ext cx="1996636" cy="534553"/>
            </a:xfrm>
            <a:prstGeom prst="rect">
              <a:avLst/>
            </a:prstGeom>
            <a:solidFill>
              <a:srgbClr val="00B050"/>
            </a:solidFill>
            <a:ln w="57150">
              <a:solidFill>
                <a:srgbClr val="00B050"/>
              </a:solidFill>
            </a:ln>
          </p:spPr>
          <p:txBody>
            <a:bodyPr wrap="square" rtlCol="0">
              <a:spAutoFit/>
            </a:bodyPr>
            <a:lstStyle/>
            <a:p>
              <a:pPr algn="ctr"/>
              <a:r>
                <a:rPr kumimoji="1" lang="ja-JP" altLang="en-US" sz="1400" b="1" dirty="0">
                  <a:solidFill>
                    <a:schemeClr val="bg1"/>
                  </a:solidFill>
                  <a:latin typeface="BIZ UDPゴシック" panose="020B0400000000000000" pitchFamily="50" charset="-128"/>
                  <a:ea typeface="BIZ UDPゴシック" panose="020B0400000000000000" pitchFamily="50" charset="-128"/>
                </a:rPr>
                <a:t>西部エリア</a:t>
              </a:r>
              <a:endParaRPr kumimoji="1" lang="en-US" altLang="ja-JP" sz="1400" b="1"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200" b="1" dirty="0">
                  <a:solidFill>
                    <a:schemeClr val="bg1"/>
                  </a:solidFill>
                  <a:latin typeface="BIZ UDPゴシック" panose="020B0400000000000000" pitchFamily="50" charset="-128"/>
                  <a:ea typeface="BIZ UDPゴシック" panose="020B0400000000000000" pitchFamily="50" charset="-128"/>
                </a:rPr>
                <a:t>そらの郷</a:t>
              </a:r>
            </a:p>
          </p:txBody>
        </p:sp>
      </p:grpSp>
      <p:pic>
        <p:nvPicPr>
          <p:cNvPr id="3" name="Picture 2" descr="一般社団法人みなみ阿波観光局 | Kaifu District Tokushima">
            <a:extLst>
              <a:ext uri="{FF2B5EF4-FFF2-40B4-BE49-F238E27FC236}">
                <a16:creationId xmlns:a16="http://schemas.microsoft.com/office/drawing/2014/main" id="{AB18E4C8-6731-681A-8FEE-1D1B5EA817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35133" y="5962256"/>
            <a:ext cx="639209" cy="442711"/>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00F50EEE-DBBE-05F7-215D-4F23C04C1EE5}"/>
              </a:ext>
            </a:extLst>
          </p:cNvPr>
          <p:cNvSpPr txBox="1"/>
          <p:nvPr/>
        </p:nvSpPr>
        <p:spPr>
          <a:xfrm>
            <a:off x="4385767" y="6003030"/>
            <a:ext cx="1197764" cy="246221"/>
          </a:xfrm>
          <a:prstGeom prst="rect">
            <a:avLst/>
          </a:prstGeom>
          <a:noFill/>
        </p:spPr>
        <p:txBody>
          <a:bodyPr wrap="none" rtlCol="0">
            <a:spAutoFit/>
          </a:bodyPr>
          <a:lstStyle/>
          <a:p>
            <a:r>
              <a:rPr kumimoji="1" lang="ja-JP" altLang="en-US" sz="1000" dirty="0">
                <a:latin typeface="Meiryo UI" panose="020B0604030504040204" pitchFamily="50" charset="-128"/>
                <a:ea typeface="Meiryo UI" panose="020B0604030504040204" pitchFamily="50" charset="-128"/>
              </a:rPr>
              <a:t>みなみ阿波観光局</a:t>
            </a:r>
          </a:p>
        </p:txBody>
      </p:sp>
    </p:spTree>
    <p:extLst>
      <p:ext uri="{BB962C8B-B14F-4D97-AF65-F5344CB8AC3E}">
        <p14:creationId xmlns:p14="http://schemas.microsoft.com/office/powerpoint/2010/main" val="2238318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6">
            <a:extLst>
              <a:ext uri="{FF2B5EF4-FFF2-40B4-BE49-F238E27FC236}">
                <a16:creationId xmlns:a16="http://schemas.microsoft.com/office/drawing/2014/main" id="{4AC663BF-CAB4-4A15-8445-AB053665073A}"/>
              </a:ext>
            </a:extLst>
          </p:cNvPr>
          <p:cNvSpPr txBox="1"/>
          <p:nvPr/>
        </p:nvSpPr>
        <p:spPr>
          <a:xfrm>
            <a:off x="231790" y="539490"/>
            <a:ext cx="550556" cy="2387600"/>
          </a:xfrm>
          <a:prstGeom prst="rect">
            <a:avLst/>
          </a:prstGeom>
          <a:solidFill>
            <a:srgbClr val="36563C"/>
          </a:solidFill>
        </p:spPr>
        <p:txBody>
          <a:bodyPr vert="eaVert" wrap="square" lIns="0" tIns="59054" rIns="0" bIns="0" rtlCol="0" anchor="ctr">
            <a:noAutofit/>
          </a:bodyPr>
          <a:lstStyle/>
          <a:p>
            <a:pPr marL="2540" algn="ctr">
              <a:lnSpc>
                <a:spcPct val="100000"/>
              </a:lnSpc>
              <a:spcBef>
                <a:spcPts val="464"/>
              </a:spcBef>
            </a:pPr>
            <a:r>
              <a:rPr lang="ja-JP" altLang="en-US" sz="1600" b="1" spc="-5" dirty="0">
                <a:solidFill>
                  <a:srgbClr val="FFFFFF"/>
                </a:solidFill>
                <a:latin typeface="BIZ UDPゴシック" panose="020B0400000000000000" pitchFamily="50" charset="-128"/>
                <a:ea typeface="BIZ UDPゴシック" panose="020B0400000000000000" pitchFamily="50" charset="-128"/>
                <a:cs typeface="Microsoft YaHei UI"/>
              </a:rPr>
              <a:t>徳島県の観光情報サイト　阿波ナビ</a:t>
            </a:r>
            <a:endParaRPr sz="1600" dirty="0">
              <a:latin typeface="BIZ UDPゴシック" panose="020B0400000000000000" pitchFamily="50" charset="-128"/>
              <a:ea typeface="BIZ UDPゴシック" panose="020B0400000000000000" pitchFamily="50" charset="-128"/>
              <a:cs typeface="Microsoft YaHei UI"/>
            </a:endParaRPr>
          </a:p>
        </p:txBody>
      </p:sp>
      <p:pic>
        <p:nvPicPr>
          <p:cNvPr id="9" name="Picture 2">
            <a:extLst>
              <a:ext uri="{FF2B5EF4-FFF2-40B4-BE49-F238E27FC236}">
                <a16:creationId xmlns:a16="http://schemas.microsoft.com/office/drawing/2014/main" id="{E758BFB6-FCEC-4952-8044-88008F42C6C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21444" y="1721258"/>
            <a:ext cx="918245" cy="918245"/>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05837710-867D-4069-B460-C1A6D638E172}"/>
              </a:ext>
            </a:extLst>
          </p:cNvPr>
          <p:cNvSpPr txBox="1"/>
          <p:nvPr/>
        </p:nvSpPr>
        <p:spPr>
          <a:xfrm>
            <a:off x="2296020" y="1114578"/>
            <a:ext cx="2723655" cy="461665"/>
          </a:xfrm>
          <a:prstGeom prst="rect">
            <a:avLst/>
          </a:prstGeom>
          <a:noFill/>
        </p:spPr>
        <p:txBody>
          <a:bodyPr wrap="square" rtlCol="0">
            <a:spAutoFit/>
          </a:bodyPr>
          <a:lstStyle/>
          <a:p>
            <a:r>
              <a:rPr kumimoji="1" lang="ja-JP" altLang="en-US" sz="1400" b="1" dirty="0">
                <a:solidFill>
                  <a:srgbClr val="002060"/>
                </a:solidFill>
                <a:latin typeface="BIZ UDPゴシック" panose="020B0400000000000000" pitchFamily="50" charset="-128"/>
                <a:ea typeface="BIZ UDPゴシック" panose="020B0400000000000000" pitchFamily="50" charset="-128"/>
              </a:rPr>
              <a:t>徳島フォトギャラリー</a:t>
            </a:r>
            <a:r>
              <a:rPr kumimoji="1" lang="ja-JP" altLang="en-US" sz="1000" b="1" dirty="0">
                <a:solidFill>
                  <a:srgbClr val="002060"/>
                </a:solidFill>
                <a:latin typeface="BIZ UDPゴシック" panose="020B0400000000000000" pitchFamily="50" charset="-128"/>
                <a:ea typeface="BIZ UDPゴシック" panose="020B0400000000000000" pitchFamily="50" charset="-128"/>
              </a:rPr>
              <a:t>（「阿波ナビ」内）</a:t>
            </a:r>
            <a:endParaRPr kumimoji="1" lang="en-US" altLang="ja-JP" sz="1000" b="1" dirty="0">
              <a:solidFill>
                <a:srgbClr val="002060"/>
              </a:solidFill>
              <a:latin typeface="BIZ UDPゴシック" panose="020B0400000000000000" pitchFamily="50" charset="-128"/>
              <a:ea typeface="BIZ UDPゴシック" panose="020B0400000000000000" pitchFamily="50" charset="-128"/>
            </a:endParaRPr>
          </a:p>
          <a:p>
            <a:r>
              <a:rPr kumimoji="1" lang="en-US" altLang="ja-JP" sz="1000" dirty="0">
                <a:solidFill>
                  <a:srgbClr val="002060"/>
                </a:solidFill>
                <a:latin typeface="BIZ UDPゴシック" panose="020B0400000000000000" pitchFamily="50" charset="-128"/>
                <a:ea typeface="BIZ UDPゴシック" panose="020B0400000000000000" pitchFamily="50" charset="-128"/>
              </a:rPr>
              <a:t>※</a:t>
            </a:r>
            <a:r>
              <a:rPr kumimoji="1" lang="ja-JP" altLang="en-US" sz="1000" dirty="0">
                <a:solidFill>
                  <a:srgbClr val="002060"/>
                </a:solidFill>
                <a:latin typeface="BIZ UDPゴシック" panose="020B0400000000000000" pitchFamily="50" charset="-128"/>
                <a:ea typeface="BIZ UDPゴシック" panose="020B0400000000000000" pitchFamily="50" charset="-128"/>
              </a:rPr>
              <a:t>掲載写真を無料でご利用いただけます</a:t>
            </a:r>
            <a:endParaRPr kumimoji="1" lang="en-US" altLang="ja-JP" sz="1000" dirty="0">
              <a:solidFill>
                <a:srgbClr val="002060"/>
              </a:solidFill>
              <a:latin typeface="BIZ UDPゴシック" panose="020B0400000000000000" pitchFamily="50" charset="-128"/>
              <a:ea typeface="BIZ UDPゴシック" panose="020B0400000000000000" pitchFamily="50" charset="-128"/>
            </a:endParaRPr>
          </a:p>
        </p:txBody>
      </p:sp>
      <p:pic>
        <p:nvPicPr>
          <p:cNvPr id="11" name="図 10">
            <a:extLst>
              <a:ext uri="{FF2B5EF4-FFF2-40B4-BE49-F238E27FC236}">
                <a16:creationId xmlns:a16="http://schemas.microsoft.com/office/drawing/2014/main" id="{5203DBE9-2B58-40B4-A7F0-6DEF8A80D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5902" y="1721258"/>
            <a:ext cx="918245" cy="918245"/>
          </a:xfrm>
          <a:prstGeom prst="rect">
            <a:avLst/>
          </a:prstGeom>
        </p:spPr>
      </p:pic>
      <p:sp>
        <p:nvSpPr>
          <p:cNvPr id="21" name="object 15">
            <a:extLst>
              <a:ext uri="{FF2B5EF4-FFF2-40B4-BE49-F238E27FC236}">
                <a16:creationId xmlns:a16="http://schemas.microsoft.com/office/drawing/2014/main" id="{80400D65-B98C-4C69-949C-C10601EB7ACE}"/>
              </a:ext>
            </a:extLst>
          </p:cNvPr>
          <p:cNvSpPr txBox="1"/>
          <p:nvPr/>
        </p:nvSpPr>
        <p:spPr>
          <a:xfrm>
            <a:off x="5181824" y="1131114"/>
            <a:ext cx="2571257" cy="455894"/>
          </a:xfrm>
          <a:prstGeom prst="rect">
            <a:avLst/>
          </a:prstGeom>
        </p:spPr>
        <p:txBody>
          <a:bodyPr vert="horz" wrap="square" lIns="0" tIns="12065" rIns="0" bIns="0" rtlCol="0">
            <a:spAutoFit/>
          </a:bodyPr>
          <a:lstStyle/>
          <a:p>
            <a:pPr marL="12700" algn="ctr">
              <a:lnSpc>
                <a:spcPct val="100000"/>
              </a:lnSpc>
              <a:spcBef>
                <a:spcPts val="95"/>
              </a:spcBef>
            </a:pPr>
            <a:r>
              <a:rPr sz="1400" b="1" spc="-5" dirty="0">
                <a:solidFill>
                  <a:srgbClr val="002060"/>
                </a:solidFill>
                <a:latin typeface="BIZ UDPゴシック" panose="020B0400000000000000" pitchFamily="50" charset="-128"/>
                <a:ea typeface="BIZ UDPゴシック" panose="020B0400000000000000" pitchFamily="50" charset="-128"/>
                <a:cs typeface="Microsoft YaHei UI"/>
              </a:rPr>
              <a:t>徳島県観光協会</a:t>
            </a:r>
            <a:r>
              <a:rPr sz="1400" b="1" spc="-114" dirty="0">
                <a:solidFill>
                  <a:srgbClr val="002060"/>
                </a:solidFill>
                <a:latin typeface="BIZ UDPゴシック" panose="020B0400000000000000" pitchFamily="50" charset="-128"/>
                <a:ea typeface="BIZ UDPゴシック" panose="020B0400000000000000" pitchFamily="50" charset="-128"/>
                <a:cs typeface="Microsoft YaHei UI"/>
              </a:rPr>
              <a:t>の</a:t>
            </a:r>
            <a:endParaRPr lang="en-US" sz="1400" b="1" spc="-114" dirty="0">
              <a:solidFill>
                <a:srgbClr val="002060"/>
              </a:solidFill>
              <a:latin typeface="BIZ UDPゴシック" panose="020B0400000000000000" pitchFamily="50" charset="-128"/>
              <a:ea typeface="BIZ UDPゴシック" panose="020B0400000000000000" pitchFamily="50" charset="-128"/>
              <a:cs typeface="Microsoft YaHei UI"/>
            </a:endParaRPr>
          </a:p>
          <a:p>
            <a:pPr marL="12700" algn="ctr">
              <a:lnSpc>
                <a:spcPct val="100000"/>
              </a:lnSpc>
              <a:spcBef>
                <a:spcPts val="95"/>
              </a:spcBef>
            </a:pPr>
            <a:r>
              <a:rPr lang="ja-JP" altLang="en-US" sz="1400" b="1" spc="-5" dirty="0">
                <a:solidFill>
                  <a:srgbClr val="002060"/>
                </a:solidFill>
                <a:latin typeface="BIZ UDPゴシック" panose="020B0400000000000000" pitchFamily="50" charset="-128"/>
                <a:ea typeface="BIZ UDPゴシック" panose="020B0400000000000000" pitchFamily="50" charset="-128"/>
                <a:cs typeface="Microsoft YaHei UI"/>
              </a:rPr>
              <a:t>助成金 </a:t>
            </a:r>
            <a:r>
              <a:rPr sz="1400" b="1" spc="-5" dirty="0">
                <a:solidFill>
                  <a:srgbClr val="002060"/>
                </a:solidFill>
                <a:latin typeface="BIZ UDPゴシック" panose="020B0400000000000000" pitchFamily="50" charset="-128"/>
                <a:ea typeface="BIZ UDPゴシック" panose="020B0400000000000000" pitchFamily="50" charset="-128"/>
                <a:cs typeface="Microsoft YaHei UI"/>
              </a:rPr>
              <a:t>掲載</a:t>
            </a:r>
            <a:r>
              <a:rPr sz="1400" b="1" spc="-250" dirty="0">
                <a:solidFill>
                  <a:srgbClr val="002060"/>
                </a:solidFill>
                <a:latin typeface="BIZ UDPゴシック" panose="020B0400000000000000" pitchFamily="50" charset="-128"/>
                <a:ea typeface="BIZ UDPゴシック" panose="020B0400000000000000" pitchFamily="50" charset="-128"/>
                <a:cs typeface="Microsoft YaHei UI"/>
              </a:rPr>
              <a:t>ペ</a:t>
            </a:r>
            <a:r>
              <a:rPr sz="1400" b="1" spc="-165" dirty="0">
                <a:solidFill>
                  <a:srgbClr val="002060"/>
                </a:solidFill>
                <a:latin typeface="BIZ UDPゴシック" panose="020B0400000000000000" pitchFamily="50" charset="-128"/>
                <a:ea typeface="BIZ UDPゴシック" panose="020B0400000000000000" pitchFamily="50" charset="-128"/>
                <a:cs typeface="Microsoft YaHei UI"/>
              </a:rPr>
              <a:t>ー</a:t>
            </a:r>
            <a:r>
              <a:rPr sz="1400" b="1" spc="-210" dirty="0">
                <a:solidFill>
                  <a:srgbClr val="002060"/>
                </a:solidFill>
                <a:latin typeface="BIZ UDPゴシック" panose="020B0400000000000000" pitchFamily="50" charset="-128"/>
                <a:ea typeface="BIZ UDPゴシック" panose="020B0400000000000000" pitchFamily="50" charset="-128"/>
                <a:cs typeface="Microsoft YaHei UI"/>
              </a:rPr>
              <a:t>ジ</a:t>
            </a:r>
            <a:endParaRPr sz="1400" dirty="0">
              <a:solidFill>
                <a:srgbClr val="002060"/>
              </a:solidFill>
              <a:latin typeface="BIZ UDPゴシック" panose="020B0400000000000000" pitchFamily="50" charset="-128"/>
              <a:ea typeface="BIZ UDPゴシック" panose="020B0400000000000000" pitchFamily="50" charset="-128"/>
              <a:cs typeface="Microsoft YaHei UI"/>
            </a:endParaRPr>
          </a:p>
        </p:txBody>
      </p:sp>
      <p:pic>
        <p:nvPicPr>
          <p:cNvPr id="23" name="object 13">
            <a:extLst>
              <a:ext uri="{FF2B5EF4-FFF2-40B4-BE49-F238E27FC236}">
                <a16:creationId xmlns:a16="http://schemas.microsoft.com/office/drawing/2014/main" id="{89F84673-3E19-4074-8039-CD16491C2EF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249030" y="1816508"/>
            <a:ext cx="760949" cy="764190"/>
          </a:xfrm>
          <a:prstGeom prst="rect">
            <a:avLst/>
          </a:prstGeom>
          <a:solidFill>
            <a:srgbClr val="36563C"/>
          </a:solidFill>
        </p:spPr>
      </p:pic>
      <p:sp>
        <p:nvSpPr>
          <p:cNvPr id="24" name="object 14">
            <a:extLst>
              <a:ext uri="{FF2B5EF4-FFF2-40B4-BE49-F238E27FC236}">
                <a16:creationId xmlns:a16="http://schemas.microsoft.com/office/drawing/2014/main" id="{4F181297-9243-4AD4-B7AF-FC19BB08E163}"/>
              </a:ext>
            </a:extLst>
          </p:cNvPr>
          <p:cNvSpPr txBox="1"/>
          <p:nvPr/>
        </p:nvSpPr>
        <p:spPr>
          <a:xfrm>
            <a:off x="7477658" y="1125719"/>
            <a:ext cx="2318080" cy="455894"/>
          </a:xfrm>
          <a:prstGeom prst="rect">
            <a:avLst/>
          </a:prstGeom>
        </p:spPr>
        <p:txBody>
          <a:bodyPr vert="horz" wrap="square" lIns="0" tIns="12065" rIns="0" bIns="0" rtlCol="0">
            <a:spAutoFit/>
          </a:bodyPr>
          <a:lstStyle/>
          <a:p>
            <a:pPr marL="12700" marR="5080" algn="ctr">
              <a:lnSpc>
                <a:spcPct val="100000"/>
              </a:lnSpc>
              <a:spcBef>
                <a:spcPts val="95"/>
              </a:spcBef>
            </a:pPr>
            <a:r>
              <a:rPr sz="1400" b="1" spc="-5" dirty="0">
                <a:solidFill>
                  <a:srgbClr val="002060"/>
                </a:solidFill>
                <a:latin typeface="BIZ UDPゴシック" panose="020B0400000000000000" pitchFamily="50" charset="-128"/>
                <a:ea typeface="BIZ UDPゴシック" panose="020B0400000000000000" pitchFamily="50" charset="-128"/>
                <a:cs typeface="Microsoft YaHei UI"/>
              </a:rPr>
              <a:t>徳島空港利用促進協議会</a:t>
            </a:r>
            <a:r>
              <a:rPr sz="1400" b="1" spc="-114" dirty="0">
                <a:solidFill>
                  <a:srgbClr val="002060"/>
                </a:solidFill>
                <a:latin typeface="BIZ UDPゴシック" panose="020B0400000000000000" pitchFamily="50" charset="-128"/>
                <a:ea typeface="BIZ UDPゴシック" panose="020B0400000000000000" pitchFamily="50" charset="-128"/>
                <a:cs typeface="Microsoft YaHei UI"/>
              </a:rPr>
              <a:t>の</a:t>
            </a:r>
            <a:endParaRPr lang="en-US" sz="1400" b="1" spc="-114" dirty="0">
              <a:solidFill>
                <a:srgbClr val="002060"/>
              </a:solidFill>
              <a:latin typeface="BIZ UDPゴシック" panose="020B0400000000000000" pitchFamily="50" charset="-128"/>
              <a:ea typeface="BIZ UDPゴシック" panose="020B0400000000000000" pitchFamily="50" charset="-128"/>
              <a:cs typeface="Microsoft YaHei UI"/>
            </a:endParaRPr>
          </a:p>
          <a:p>
            <a:pPr marL="12700" marR="5080" algn="ctr">
              <a:lnSpc>
                <a:spcPct val="100000"/>
              </a:lnSpc>
              <a:spcBef>
                <a:spcPts val="95"/>
              </a:spcBef>
            </a:pPr>
            <a:r>
              <a:rPr sz="1400" b="1" spc="-114" dirty="0">
                <a:solidFill>
                  <a:srgbClr val="002060"/>
                </a:solidFill>
                <a:latin typeface="BIZ UDPゴシック" panose="020B0400000000000000" pitchFamily="50" charset="-128"/>
                <a:ea typeface="BIZ UDPゴシック" panose="020B0400000000000000" pitchFamily="50" charset="-128"/>
                <a:cs typeface="Microsoft YaHei UI"/>
              </a:rPr>
              <a:t> </a:t>
            </a:r>
            <a:r>
              <a:rPr sz="1400" b="1" spc="-5" dirty="0">
                <a:solidFill>
                  <a:srgbClr val="002060"/>
                </a:solidFill>
                <a:latin typeface="BIZ UDPゴシック" panose="020B0400000000000000" pitchFamily="50" charset="-128"/>
                <a:ea typeface="BIZ UDPゴシック" panose="020B0400000000000000" pitchFamily="50" charset="-128"/>
                <a:cs typeface="Microsoft YaHei UI"/>
              </a:rPr>
              <a:t>補助</a:t>
            </a:r>
            <a:r>
              <a:rPr lang="ja-JP" altLang="en-US" sz="1400" b="1" spc="-5" dirty="0">
                <a:solidFill>
                  <a:srgbClr val="002060"/>
                </a:solidFill>
                <a:latin typeface="BIZ UDPゴシック" panose="020B0400000000000000" pitchFamily="50" charset="-128"/>
                <a:ea typeface="BIZ UDPゴシック" panose="020B0400000000000000" pitchFamily="50" charset="-128"/>
                <a:cs typeface="Microsoft YaHei UI"/>
              </a:rPr>
              <a:t>制度 </a:t>
            </a:r>
            <a:r>
              <a:rPr sz="1400" b="1" spc="-5" dirty="0">
                <a:solidFill>
                  <a:srgbClr val="002060"/>
                </a:solidFill>
                <a:latin typeface="BIZ UDPゴシック" panose="020B0400000000000000" pitchFamily="50" charset="-128"/>
                <a:ea typeface="BIZ UDPゴシック" panose="020B0400000000000000" pitchFamily="50" charset="-128"/>
                <a:cs typeface="Microsoft YaHei UI"/>
              </a:rPr>
              <a:t>掲載</a:t>
            </a:r>
            <a:r>
              <a:rPr sz="1400" b="1" spc="-250" dirty="0">
                <a:solidFill>
                  <a:srgbClr val="002060"/>
                </a:solidFill>
                <a:latin typeface="BIZ UDPゴシック" panose="020B0400000000000000" pitchFamily="50" charset="-128"/>
                <a:ea typeface="BIZ UDPゴシック" panose="020B0400000000000000" pitchFamily="50" charset="-128"/>
                <a:cs typeface="Microsoft YaHei UI"/>
              </a:rPr>
              <a:t>ペ</a:t>
            </a:r>
            <a:r>
              <a:rPr sz="1400" b="1" spc="-165" dirty="0">
                <a:solidFill>
                  <a:srgbClr val="002060"/>
                </a:solidFill>
                <a:latin typeface="BIZ UDPゴシック" panose="020B0400000000000000" pitchFamily="50" charset="-128"/>
                <a:ea typeface="BIZ UDPゴシック" panose="020B0400000000000000" pitchFamily="50" charset="-128"/>
                <a:cs typeface="Microsoft YaHei UI"/>
              </a:rPr>
              <a:t>ー</a:t>
            </a:r>
            <a:r>
              <a:rPr sz="1400" b="1" spc="-210" dirty="0">
                <a:solidFill>
                  <a:srgbClr val="002060"/>
                </a:solidFill>
                <a:latin typeface="BIZ UDPゴシック" panose="020B0400000000000000" pitchFamily="50" charset="-128"/>
                <a:ea typeface="BIZ UDPゴシック" panose="020B0400000000000000" pitchFamily="50" charset="-128"/>
                <a:cs typeface="Microsoft YaHei UI"/>
              </a:rPr>
              <a:t>ジ</a:t>
            </a:r>
            <a:endParaRPr sz="1400" dirty="0">
              <a:solidFill>
                <a:srgbClr val="002060"/>
              </a:solidFill>
              <a:latin typeface="BIZ UDPゴシック" panose="020B0400000000000000" pitchFamily="50" charset="-128"/>
              <a:ea typeface="BIZ UDPゴシック" panose="020B0400000000000000" pitchFamily="50" charset="-128"/>
              <a:cs typeface="Microsoft YaHei UI"/>
            </a:endParaRPr>
          </a:p>
        </p:txBody>
      </p:sp>
      <p:sp>
        <p:nvSpPr>
          <p:cNvPr id="27" name="object 26">
            <a:extLst>
              <a:ext uri="{FF2B5EF4-FFF2-40B4-BE49-F238E27FC236}">
                <a16:creationId xmlns:a16="http://schemas.microsoft.com/office/drawing/2014/main" id="{D0B5EB66-B5E6-4DCE-B027-62E24C1F308C}"/>
              </a:ext>
            </a:extLst>
          </p:cNvPr>
          <p:cNvSpPr txBox="1"/>
          <p:nvPr/>
        </p:nvSpPr>
        <p:spPr>
          <a:xfrm>
            <a:off x="5113265" y="539490"/>
            <a:ext cx="550556" cy="2387600"/>
          </a:xfrm>
          <a:prstGeom prst="rect">
            <a:avLst/>
          </a:prstGeom>
          <a:solidFill>
            <a:srgbClr val="36563C"/>
          </a:solidFill>
        </p:spPr>
        <p:txBody>
          <a:bodyPr vert="eaVert" wrap="square" lIns="0" tIns="59054" rIns="0" bIns="0" rtlCol="0" anchor="ctr">
            <a:noAutofit/>
          </a:bodyPr>
          <a:lstStyle>
            <a:defPPr>
              <a:defRPr lang="en-US"/>
            </a:defPPr>
            <a:lvl1pPr marL="2540" algn="ctr">
              <a:lnSpc>
                <a:spcPct val="100000"/>
              </a:lnSpc>
              <a:spcBef>
                <a:spcPts val="464"/>
              </a:spcBef>
              <a:defRPr sz="1600" b="1" spc="-5">
                <a:solidFill>
                  <a:srgbClr val="FFFFFF"/>
                </a:solidFill>
                <a:latin typeface="BIZ UDPゴシック" panose="020B0400000000000000" pitchFamily="50" charset="-128"/>
                <a:ea typeface="BIZ UDPゴシック" panose="020B0400000000000000" pitchFamily="50" charset="-128"/>
                <a:cs typeface="Microsoft YaHei UI"/>
              </a:defRPr>
            </a:lvl1pPr>
          </a:lstStyle>
          <a:p>
            <a:r>
              <a:rPr lang="ja-JP" altLang="en-US" dirty="0"/>
              <a:t>助成・</a:t>
            </a:r>
            <a:r>
              <a:rPr dirty="0"/>
              <a:t>補助制度</a:t>
            </a:r>
          </a:p>
        </p:txBody>
      </p:sp>
      <p:pic>
        <p:nvPicPr>
          <p:cNvPr id="28" name="Picture 2">
            <a:extLst>
              <a:ext uri="{FF2B5EF4-FFF2-40B4-BE49-F238E27FC236}">
                <a16:creationId xmlns:a16="http://schemas.microsoft.com/office/drawing/2014/main" id="{B09973C1-2BBA-4241-B6FD-5D3474911C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1964" y="1721258"/>
            <a:ext cx="930975" cy="930975"/>
          </a:xfrm>
          <a:prstGeom prst="rect">
            <a:avLst/>
          </a:prstGeom>
          <a:solidFill>
            <a:srgbClr val="36563C"/>
          </a:solidFill>
        </p:spPr>
      </p:pic>
      <p:sp>
        <p:nvSpPr>
          <p:cNvPr id="29" name="正方形/長方形 28">
            <a:extLst>
              <a:ext uri="{FF2B5EF4-FFF2-40B4-BE49-F238E27FC236}">
                <a16:creationId xmlns:a16="http://schemas.microsoft.com/office/drawing/2014/main" id="{5415D2BC-D13F-43F7-8B92-20FBA0E71EAB}"/>
              </a:ext>
            </a:extLst>
          </p:cNvPr>
          <p:cNvSpPr/>
          <p:nvPr/>
        </p:nvSpPr>
        <p:spPr>
          <a:xfrm>
            <a:off x="0" y="5881985"/>
            <a:ext cx="9906000" cy="756417"/>
          </a:xfrm>
          <a:prstGeom prst="rect">
            <a:avLst/>
          </a:prstGeom>
          <a:solidFill>
            <a:srgbClr val="36563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ja-JP" altLang="en-US" sz="1463"/>
          </a:p>
        </p:txBody>
      </p:sp>
      <p:sp>
        <p:nvSpPr>
          <p:cNvPr id="30" name="object 3">
            <a:extLst>
              <a:ext uri="{FF2B5EF4-FFF2-40B4-BE49-F238E27FC236}">
                <a16:creationId xmlns:a16="http://schemas.microsoft.com/office/drawing/2014/main" id="{04502485-D423-4E7A-8B20-6DE321584F8A}"/>
              </a:ext>
            </a:extLst>
          </p:cNvPr>
          <p:cNvSpPr txBox="1"/>
          <p:nvPr/>
        </p:nvSpPr>
        <p:spPr>
          <a:xfrm>
            <a:off x="1050327" y="5946371"/>
            <a:ext cx="3148096" cy="648535"/>
          </a:xfrm>
          <a:prstGeom prst="rect">
            <a:avLst/>
          </a:prstGeom>
        </p:spPr>
        <p:txBody>
          <a:bodyPr vert="horz" wrap="square" lIns="0" tIns="9803" rIns="0" bIns="0" rtlCol="0">
            <a:spAutoFit/>
          </a:bodyPr>
          <a:lstStyle/>
          <a:p>
            <a:pPr marL="10319">
              <a:spcBef>
                <a:spcPts val="77"/>
              </a:spcBef>
            </a:pPr>
            <a:r>
              <a:rPr lang="zh-TW" altLang="en-US" sz="975" b="1" dirty="0">
                <a:solidFill>
                  <a:schemeClr val="bg1"/>
                </a:solidFill>
                <a:latin typeface="BIZ UDPゴシック" panose="020B0400000000000000" pitchFamily="50" charset="-128"/>
                <a:ea typeface="BIZ UDPゴシック" panose="020B0400000000000000" pitchFamily="50" charset="-128"/>
                <a:cs typeface="MS UI Gothic"/>
              </a:rPr>
              <a:t>徳島県徳島市万代町</a:t>
            </a:r>
            <a:r>
              <a:rPr lang="en-US" altLang="zh-TW" sz="975" b="1" dirty="0">
                <a:solidFill>
                  <a:schemeClr val="bg1"/>
                </a:solidFill>
                <a:latin typeface="BIZ UDPゴシック" panose="020B0400000000000000" pitchFamily="50" charset="-128"/>
                <a:ea typeface="BIZ UDPゴシック" panose="020B0400000000000000" pitchFamily="50" charset="-128"/>
                <a:cs typeface="MS UI Gothic"/>
              </a:rPr>
              <a:t>1</a:t>
            </a:r>
            <a:r>
              <a:rPr lang="zh-TW" altLang="en-US" sz="975" b="1" dirty="0">
                <a:solidFill>
                  <a:schemeClr val="bg1"/>
                </a:solidFill>
                <a:latin typeface="BIZ UDPゴシック" panose="020B0400000000000000" pitchFamily="50" charset="-128"/>
                <a:ea typeface="BIZ UDPゴシック" panose="020B0400000000000000" pitchFamily="50" charset="-128"/>
                <a:cs typeface="MS UI Gothic"/>
              </a:rPr>
              <a:t>丁目</a:t>
            </a:r>
            <a:r>
              <a:rPr lang="en-US" altLang="zh-TW" sz="975" b="1" dirty="0">
                <a:solidFill>
                  <a:schemeClr val="bg1"/>
                </a:solidFill>
                <a:latin typeface="BIZ UDPゴシック" panose="020B0400000000000000" pitchFamily="50" charset="-128"/>
                <a:ea typeface="BIZ UDPゴシック" panose="020B0400000000000000" pitchFamily="50" charset="-128"/>
                <a:cs typeface="MS UI Gothic"/>
              </a:rPr>
              <a:t>1</a:t>
            </a:r>
            <a:r>
              <a:rPr lang="zh-TW" altLang="en-US" sz="975" b="1" dirty="0">
                <a:solidFill>
                  <a:schemeClr val="bg1"/>
                </a:solidFill>
                <a:latin typeface="BIZ UDPゴシック" panose="020B0400000000000000" pitchFamily="50" charset="-128"/>
                <a:ea typeface="BIZ UDPゴシック" panose="020B0400000000000000" pitchFamily="50" charset="-128"/>
                <a:cs typeface="MS UI Gothic"/>
              </a:rPr>
              <a:t>番地 徳島県庁</a:t>
            </a:r>
            <a:r>
              <a:rPr lang="en-US" altLang="zh-TW" sz="975" b="1" dirty="0">
                <a:solidFill>
                  <a:schemeClr val="bg1"/>
                </a:solidFill>
                <a:latin typeface="BIZ UDPゴシック" panose="020B0400000000000000" pitchFamily="50" charset="-128"/>
                <a:ea typeface="BIZ UDPゴシック" panose="020B0400000000000000" pitchFamily="50" charset="-128"/>
                <a:cs typeface="MS UI Gothic"/>
              </a:rPr>
              <a:t>5</a:t>
            </a:r>
            <a:r>
              <a:rPr lang="zh-TW" altLang="en-US" sz="975" b="1" dirty="0">
                <a:solidFill>
                  <a:schemeClr val="bg1"/>
                </a:solidFill>
                <a:latin typeface="BIZ UDPゴシック" panose="020B0400000000000000" pitchFamily="50" charset="-128"/>
                <a:ea typeface="BIZ UDPゴシック" panose="020B0400000000000000" pitchFamily="50" charset="-128"/>
                <a:cs typeface="MS UI Gothic"/>
              </a:rPr>
              <a:t>階</a:t>
            </a:r>
            <a:endParaRPr lang="en-US" altLang="ja-JP" sz="975" b="1" dirty="0">
              <a:solidFill>
                <a:schemeClr val="bg1"/>
              </a:solidFill>
              <a:latin typeface="BIZ UDPゴシック" panose="020B0400000000000000" pitchFamily="50" charset="-128"/>
              <a:ea typeface="BIZ UDPゴシック" panose="020B0400000000000000" pitchFamily="50" charset="-128"/>
              <a:cs typeface="MS UI Gothic"/>
            </a:endParaRPr>
          </a:p>
          <a:p>
            <a:pPr marL="10319">
              <a:spcBef>
                <a:spcPts val="77"/>
              </a:spcBef>
            </a:pPr>
            <a:r>
              <a:rPr lang="ja-JP" altLang="en-US" sz="975" b="1" dirty="0">
                <a:solidFill>
                  <a:schemeClr val="bg1"/>
                </a:solidFill>
                <a:latin typeface="BIZ UDPゴシック" panose="020B0400000000000000" pitchFamily="50" charset="-128"/>
                <a:ea typeface="BIZ UDPゴシック" panose="020B0400000000000000" pitchFamily="50" charset="-128"/>
                <a:cs typeface="MS UI Gothic"/>
              </a:rPr>
              <a:t>徳島県観光スポーツ文化部観光誘客課</a:t>
            </a:r>
            <a:endParaRPr lang="en-US" altLang="ja-JP" sz="975" b="1" dirty="0">
              <a:solidFill>
                <a:schemeClr val="bg1"/>
              </a:solidFill>
              <a:latin typeface="BIZ UDPゴシック" panose="020B0400000000000000" pitchFamily="50" charset="-128"/>
              <a:ea typeface="BIZ UDPゴシック" panose="020B0400000000000000" pitchFamily="50" charset="-128"/>
              <a:cs typeface="MS UI Gothic"/>
            </a:endParaRPr>
          </a:p>
          <a:p>
            <a:pPr marL="10319">
              <a:spcBef>
                <a:spcPts val="77"/>
              </a:spcBef>
            </a:pPr>
            <a:r>
              <a:rPr lang="ja-JP" altLang="en-US" sz="975" b="1" dirty="0">
                <a:solidFill>
                  <a:schemeClr val="bg1"/>
                </a:solidFill>
                <a:latin typeface="BIZ UDPゴシック" panose="020B0400000000000000" pitchFamily="50" charset="-128"/>
                <a:ea typeface="BIZ UDPゴシック" panose="020B0400000000000000" pitchFamily="50" charset="-128"/>
                <a:cs typeface="MS UI Gothic"/>
              </a:rPr>
              <a:t>電　　　 話：</a:t>
            </a:r>
            <a:r>
              <a:rPr lang="en-US" altLang="ja-JP" sz="975" b="1" dirty="0">
                <a:solidFill>
                  <a:schemeClr val="bg1"/>
                </a:solidFill>
                <a:latin typeface="BIZ UDPゴシック" panose="020B0400000000000000" pitchFamily="50" charset="-128"/>
                <a:ea typeface="BIZ UDPゴシック" panose="020B0400000000000000" pitchFamily="50" charset="-128"/>
                <a:cs typeface="MS UI Gothic"/>
              </a:rPr>
              <a:t>088-621-2</a:t>
            </a:r>
            <a:r>
              <a:rPr lang="ja-JP" altLang="en-US" sz="975" b="1" dirty="0">
                <a:solidFill>
                  <a:schemeClr val="bg1"/>
                </a:solidFill>
                <a:latin typeface="BIZ UDPゴシック" panose="020B0400000000000000" pitchFamily="50" charset="-128"/>
                <a:ea typeface="BIZ UDPゴシック" panose="020B0400000000000000" pitchFamily="50" charset="-128"/>
                <a:cs typeface="MS UI Gothic"/>
              </a:rPr>
              <a:t>３４０</a:t>
            </a:r>
            <a:endParaRPr lang="en-US" altLang="ja-JP" sz="975" b="1" dirty="0">
              <a:solidFill>
                <a:schemeClr val="bg1"/>
              </a:solidFill>
              <a:latin typeface="BIZ UDPゴシック" panose="020B0400000000000000" pitchFamily="50" charset="-128"/>
              <a:ea typeface="BIZ UDPゴシック" panose="020B0400000000000000" pitchFamily="50" charset="-128"/>
              <a:cs typeface="MS UI Gothic"/>
            </a:endParaRPr>
          </a:p>
          <a:p>
            <a:pPr marL="10319">
              <a:spcBef>
                <a:spcPts val="77"/>
              </a:spcBef>
            </a:pPr>
            <a:r>
              <a:rPr lang="ja-JP" altLang="en-US" sz="975" b="1" dirty="0">
                <a:solidFill>
                  <a:schemeClr val="bg1"/>
                </a:solidFill>
                <a:latin typeface="BIZ UDPゴシック" panose="020B0400000000000000" pitchFamily="50" charset="-128"/>
                <a:ea typeface="BIZ UDPゴシック" panose="020B0400000000000000" pitchFamily="50" charset="-128"/>
                <a:cs typeface="MS UI Gothic"/>
              </a:rPr>
              <a:t>ファクシミリ：</a:t>
            </a:r>
            <a:r>
              <a:rPr lang="en-US" altLang="ja-JP" sz="975" b="1" dirty="0">
                <a:solidFill>
                  <a:schemeClr val="bg1"/>
                </a:solidFill>
                <a:latin typeface="BIZ UDPゴシック" panose="020B0400000000000000" pitchFamily="50" charset="-128"/>
                <a:ea typeface="BIZ UDPゴシック" panose="020B0400000000000000" pitchFamily="50" charset="-128"/>
                <a:cs typeface="MS UI Gothic"/>
              </a:rPr>
              <a:t>088-621-2851</a:t>
            </a:r>
          </a:p>
        </p:txBody>
      </p:sp>
      <p:sp>
        <p:nvSpPr>
          <p:cNvPr id="31" name="object 3">
            <a:extLst>
              <a:ext uri="{FF2B5EF4-FFF2-40B4-BE49-F238E27FC236}">
                <a16:creationId xmlns:a16="http://schemas.microsoft.com/office/drawing/2014/main" id="{D8E3FD4A-FE13-42FE-92E4-99C894806B55}"/>
              </a:ext>
            </a:extLst>
          </p:cNvPr>
          <p:cNvSpPr txBox="1"/>
          <p:nvPr/>
        </p:nvSpPr>
        <p:spPr>
          <a:xfrm>
            <a:off x="6313193" y="6124208"/>
            <a:ext cx="3515633" cy="322805"/>
          </a:xfrm>
          <a:prstGeom prst="rect">
            <a:avLst/>
          </a:prstGeom>
        </p:spPr>
        <p:txBody>
          <a:bodyPr vert="horz" wrap="square" lIns="0" tIns="9803" rIns="0" bIns="0" rtlCol="0">
            <a:spAutoFit/>
          </a:bodyPr>
          <a:lstStyle/>
          <a:p>
            <a:pPr marL="10319">
              <a:spcBef>
                <a:spcPts val="77"/>
              </a:spcBef>
            </a:pPr>
            <a:r>
              <a:rPr lang="en-US" altLang="ja-JP" sz="975" dirty="0">
                <a:solidFill>
                  <a:schemeClr val="bg1"/>
                </a:solidFill>
                <a:latin typeface="BIZ UDPゴシック" panose="020B0400000000000000" pitchFamily="50" charset="-128"/>
                <a:ea typeface="BIZ UDPゴシック" panose="020B0400000000000000" pitchFamily="50" charset="-128"/>
                <a:cs typeface="MS UI Gothic"/>
              </a:rPr>
              <a:t>※</a:t>
            </a:r>
            <a:r>
              <a:rPr lang="ja-JP" altLang="en-US" sz="975" dirty="0">
                <a:solidFill>
                  <a:schemeClr val="bg1"/>
                </a:solidFill>
                <a:latin typeface="BIZ UDPゴシック" panose="020B0400000000000000" pitchFamily="50" charset="-128"/>
                <a:ea typeface="BIZ UDPゴシック" panose="020B0400000000000000" pitchFamily="50" charset="-128"/>
                <a:cs typeface="MS UI Gothic"/>
              </a:rPr>
              <a:t>本書</a:t>
            </a:r>
            <a:r>
              <a:rPr lang="en-US" altLang="ja-JP" sz="975" dirty="0">
                <a:solidFill>
                  <a:schemeClr val="bg1"/>
                </a:solidFill>
                <a:latin typeface="BIZ UDPゴシック" panose="020B0400000000000000" pitchFamily="50" charset="-128"/>
                <a:ea typeface="BIZ UDPゴシック" panose="020B0400000000000000" pitchFamily="50" charset="-128"/>
                <a:cs typeface="MS UI Gothic"/>
              </a:rPr>
              <a:t>(</a:t>
            </a:r>
            <a:r>
              <a:rPr lang="ja-JP" altLang="en-US" sz="975" dirty="0">
                <a:solidFill>
                  <a:schemeClr val="bg1"/>
                </a:solidFill>
                <a:latin typeface="BIZ UDPゴシック" panose="020B0400000000000000" pitchFamily="50" charset="-128"/>
                <a:ea typeface="BIZ UDPゴシック" panose="020B0400000000000000" pitchFamily="50" charset="-128"/>
                <a:cs typeface="MS UI Gothic"/>
              </a:rPr>
              <a:t>データ</a:t>
            </a:r>
            <a:r>
              <a:rPr lang="en-US" altLang="ja-JP" sz="975" dirty="0">
                <a:solidFill>
                  <a:schemeClr val="bg1"/>
                </a:solidFill>
                <a:latin typeface="BIZ UDPゴシック" panose="020B0400000000000000" pitchFamily="50" charset="-128"/>
                <a:ea typeface="BIZ UDPゴシック" panose="020B0400000000000000" pitchFamily="50" charset="-128"/>
                <a:cs typeface="MS UI Gothic"/>
              </a:rPr>
              <a:t>)</a:t>
            </a:r>
            <a:r>
              <a:rPr lang="ja-JP" altLang="en-US" sz="975" dirty="0">
                <a:solidFill>
                  <a:schemeClr val="bg1"/>
                </a:solidFill>
                <a:latin typeface="BIZ UDPゴシック" panose="020B0400000000000000" pitchFamily="50" charset="-128"/>
                <a:ea typeface="BIZ UDPゴシック" panose="020B0400000000000000" pitchFamily="50" charset="-128"/>
                <a:cs typeface="MS UI Gothic"/>
              </a:rPr>
              <a:t>について、教育旅行企画提案のための　　</a:t>
            </a:r>
          </a:p>
          <a:p>
            <a:pPr marL="10319">
              <a:spcBef>
                <a:spcPts val="77"/>
              </a:spcBef>
            </a:pPr>
            <a:r>
              <a:rPr lang="ja-JP" altLang="en-US" sz="975" dirty="0">
                <a:solidFill>
                  <a:schemeClr val="bg1"/>
                </a:solidFill>
                <a:latin typeface="BIZ UDPゴシック" panose="020B0400000000000000" pitchFamily="50" charset="-128"/>
                <a:ea typeface="BIZ UDPゴシック" panose="020B0400000000000000" pitchFamily="50" charset="-128"/>
                <a:cs typeface="MS UI Gothic"/>
              </a:rPr>
              <a:t>　 営業活動以外にご利用されることは、ご遠慮ください。</a:t>
            </a:r>
          </a:p>
        </p:txBody>
      </p:sp>
      <p:pic>
        <p:nvPicPr>
          <p:cNvPr id="32" name="図 31">
            <a:extLst>
              <a:ext uri="{FF2B5EF4-FFF2-40B4-BE49-F238E27FC236}">
                <a16:creationId xmlns:a16="http://schemas.microsoft.com/office/drawing/2014/main" id="{8022AD98-D4A0-41D4-AFA5-12E525E6733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931" b="93348" l="8497" r="95207">
                        <a14:foregroundMark x1="16993" y1="80472" x2="16993" y2="80472"/>
                        <a14:foregroundMark x1="8497" y1="69742" x2="8497" y2="69742"/>
                        <a14:foregroundMark x1="55556" y1="48283" x2="55556" y2="48283"/>
                        <a14:foregroundMark x1="55556" y1="44850" x2="55556" y2="44850"/>
                        <a14:foregroundMark x1="51416" y1="44850" x2="51416" y2="44850"/>
                        <a14:foregroundMark x1="55556" y1="43348" x2="55556" y2="43348"/>
                        <a14:foregroundMark x1="58170" y1="78112" x2="58170" y2="78112"/>
                        <a14:foregroundMark x1="36166" y1="68240" x2="36166" y2="68240"/>
                        <a14:foregroundMark x1="32898" y1="68884" x2="32898" y2="68884"/>
                        <a14:foregroundMark x1="40087" y1="65665" x2="40087" y2="65665"/>
                        <a14:foregroundMark x1="40523" y1="77468" x2="40523" y2="77468"/>
                        <a14:foregroundMark x1="47712" y1="87768" x2="47712" y2="87768"/>
                        <a14:foregroundMark x1="47059" y1="92918" x2="47059" y2="92918"/>
                        <a14:foregroundMark x1="60131" y1="93348" x2="60131" y2="93348"/>
                        <a14:foregroundMark x1="60131" y1="89485" x2="60131" y2="89485"/>
                        <a14:foregroundMark x1="59477" y1="86910" x2="59477" y2="86910"/>
                        <a14:foregroundMark x1="49237" y1="90773" x2="49237" y2="90773"/>
                        <a14:foregroundMark x1="47277" y1="90129" x2="47277" y2="90129"/>
                        <a14:foregroundMark x1="39434" y1="77253" x2="39434" y2="77253"/>
                        <a14:foregroundMark x1="33987" y1="70386" x2="33987" y2="70386"/>
                        <a14:foregroundMark x1="52941" y1="47639" x2="52941" y2="47639"/>
                        <a14:foregroundMark x1="44009" y1="8155" x2="44009" y2="8155"/>
                        <a14:foregroundMark x1="51198" y1="4292" x2="51198" y2="4292"/>
                        <a14:foregroundMark x1="52505" y1="2361" x2="52505" y2="2361"/>
                        <a14:foregroundMark x1="80610" y1="48498" x2="80610" y2="48498"/>
                        <a14:foregroundMark x1="76688" y1="54077" x2="76688" y2="54077"/>
                        <a14:foregroundMark x1="78214" y1="58155" x2="78214" y2="58155"/>
                        <a14:foregroundMark x1="81917" y1="51717" x2="81917" y2="51717"/>
                        <a14:foregroundMark x1="85185" y1="45279" x2="85185" y2="45279"/>
                        <a14:foregroundMark x1="88671" y1="40558" x2="88671" y2="40558"/>
                        <a14:foregroundMark x1="89325" y1="39270" x2="89325" y2="39270"/>
                        <a14:foregroundMark x1="91721" y1="38841" x2="91721" y2="38841"/>
                        <a14:foregroundMark x1="91721" y1="41202" x2="91721" y2="41202"/>
                        <a14:foregroundMark x1="76253" y1="57296" x2="76253" y2="57296"/>
                        <a14:foregroundMark x1="95207" y1="39485" x2="95207" y2="39485"/>
                        <a14:foregroundMark x1="84532" y1="47854" x2="84532" y2="47854"/>
                        <a14:foregroundMark x1="51852" y1="1931" x2="51852" y2="1931"/>
                        <a14:backgroundMark x1="51634" y1="4506" x2="51634" y2="4506"/>
                        <a14:backgroundMark x1="51634" y1="5150" x2="51634" y2="5150"/>
                        <a14:backgroundMark x1="51198" y1="4936" x2="51198" y2="4936"/>
                        <a14:backgroundMark x1="51198" y1="4506" x2="51198" y2="4506"/>
                        <a14:backgroundMark x1="52941" y1="2361" x2="52941" y2="2361"/>
                        <a14:backgroundMark x1="52288" y1="3004" x2="52288" y2="3004"/>
                        <a14:backgroundMark x1="52505" y1="2575" x2="52505" y2="2575"/>
                      </a14:backgroundRemoval>
                    </a14:imgEffect>
                  </a14:imgLayer>
                </a14:imgProps>
              </a:ext>
              <a:ext uri="{28A0092B-C50C-407E-A947-70E740481C1C}">
                <a14:useLocalDpi xmlns:a14="http://schemas.microsoft.com/office/drawing/2010/main" val="0"/>
              </a:ext>
            </a:extLst>
          </a:blip>
          <a:stretch>
            <a:fillRect/>
          </a:stretch>
        </p:blipFill>
        <p:spPr>
          <a:xfrm>
            <a:off x="98439" y="5914059"/>
            <a:ext cx="656117" cy="665281"/>
          </a:xfrm>
          <a:prstGeom prst="rect">
            <a:avLst/>
          </a:prstGeom>
        </p:spPr>
      </p:pic>
      <p:pic>
        <p:nvPicPr>
          <p:cNvPr id="33" name="図 32">
            <a:extLst>
              <a:ext uri="{FF2B5EF4-FFF2-40B4-BE49-F238E27FC236}">
                <a16:creationId xmlns:a16="http://schemas.microsoft.com/office/drawing/2014/main" id="{51A4301E-2B7D-4D62-8C14-67078D0CF6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0324" y="3300796"/>
            <a:ext cx="1173887" cy="1408664"/>
          </a:xfrm>
          <a:prstGeom prst="rect">
            <a:avLst/>
          </a:prstGeom>
        </p:spPr>
      </p:pic>
      <p:sp>
        <p:nvSpPr>
          <p:cNvPr id="34" name="テキスト ボックス 33">
            <a:extLst>
              <a:ext uri="{FF2B5EF4-FFF2-40B4-BE49-F238E27FC236}">
                <a16:creationId xmlns:a16="http://schemas.microsoft.com/office/drawing/2014/main" id="{C7F8D349-13B1-4B76-905B-4A01B3A4415D}"/>
              </a:ext>
            </a:extLst>
          </p:cNvPr>
          <p:cNvSpPr txBox="1"/>
          <p:nvPr/>
        </p:nvSpPr>
        <p:spPr>
          <a:xfrm>
            <a:off x="1906704" y="3499841"/>
            <a:ext cx="2712580" cy="1938992"/>
          </a:xfrm>
          <a:prstGeom prst="rect">
            <a:avLst/>
          </a:prstGeom>
          <a:noFill/>
        </p:spPr>
        <p:txBody>
          <a:bodyPr wrap="square" rtlCol="0">
            <a:spAutoFit/>
          </a:bodyPr>
          <a:lstStyle/>
          <a:p>
            <a:pPr algn="just" fontAlgn="base"/>
            <a:r>
              <a:rPr lang="ja-JP" altLang="en-US" sz="1000" i="0" dirty="0">
                <a:effectLst/>
                <a:latin typeface="BIZ UDPゴシック" panose="020B0400000000000000" pitchFamily="50" charset="-128"/>
                <a:ea typeface="BIZ UDPゴシック" panose="020B0400000000000000" pitchFamily="50" charset="-128"/>
              </a:rPr>
              <a:t>「すだちくん」は、徳島県のマスコットとして、いろんな場面で活躍し、多くのファンがいる地域の人気者です。</a:t>
            </a:r>
            <a:endParaRPr lang="en-US" altLang="ja-JP" sz="1000" i="0" dirty="0">
              <a:effectLst/>
              <a:latin typeface="BIZ UDPゴシック" panose="020B0400000000000000" pitchFamily="50" charset="-128"/>
              <a:ea typeface="BIZ UDPゴシック" panose="020B0400000000000000" pitchFamily="50" charset="-128"/>
            </a:endParaRPr>
          </a:p>
          <a:p>
            <a:pPr algn="just" fontAlgn="base"/>
            <a:r>
              <a:rPr lang="ja-JP" altLang="en-US" sz="1000" i="0" dirty="0">
                <a:effectLst/>
                <a:latin typeface="BIZ UDPゴシック" panose="020B0400000000000000" pitchFamily="50" charset="-128"/>
                <a:ea typeface="BIZ UDPゴシック" panose="020B0400000000000000" pitchFamily="50" charset="-128"/>
              </a:rPr>
              <a:t>「すだちくん」のモチーフは、徳島の特産品</a:t>
            </a:r>
            <a:endParaRPr lang="en-US" altLang="ja-JP" sz="1000" i="0" dirty="0">
              <a:effectLst/>
              <a:latin typeface="BIZ UDPゴシック" panose="020B0400000000000000" pitchFamily="50" charset="-128"/>
              <a:ea typeface="BIZ UDPゴシック" panose="020B0400000000000000" pitchFamily="50" charset="-128"/>
            </a:endParaRPr>
          </a:p>
          <a:p>
            <a:pPr algn="just" fontAlgn="base"/>
            <a:r>
              <a:rPr lang="ja-JP" altLang="en-US" sz="1000" i="0" dirty="0">
                <a:effectLst/>
                <a:latin typeface="BIZ UDPゴシック" panose="020B0400000000000000" pitchFamily="50" charset="-128"/>
                <a:ea typeface="BIZ UDPゴシック" panose="020B0400000000000000" pitchFamily="50" charset="-128"/>
              </a:rPr>
              <a:t>「すだち」です。</a:t>
            </a:r>
            <a:endParaRPr lang="en-US" altLang="ja-JP" sz="1000" i="0" dirty="0">
              <a:effectLst/>
              <a:latin typeface="BIZ UDPゴシック" panose="020B0400000000000000" pitchFamily="50" charset="-128"/>
              <a:ea typeface="BIZ UDPゴシック" panose="020B0400000000000000" pitchFamily="50" charset="-128"/>
            </a:endParaRPr>
          </a:p>
          <a:p>
            <a:pPr algn="just" fontAlgn="base"/>
            <a:r>
              <a:rPr lang="ja-JP" altLang="en-US" sz="1000" i="0" dirty="0">
                <a:effectLst/>
                <a:latin typeface="BIZ UDPゴシック" panose="020B0400000000000000" pitchFamily="50" charset="-128"/>
                <a:ea typeface="BIZ UDPゴシック" panose="020B0400000000000000" pitchFamily="50" charset="-128"/>
              </a:rPr>
              <a:t>すだちは、さわやかな酸味と、すがすがしい香りが特長で、いろんな料理  を引き立てる名脇役です。「ビタミン」などが多く含まれています。</a:t>
            </a:r>
          </a:p>
          <a:p>
            <a:pPr algn="just" fontAlgn="base"/>
            <a:r>
              <a:rPr lang="ja-JP" altLang="en-US" sz="1000" i="0" dirty="0">
                <a:effectLst/>
                <a:latin typeface="BIZ UDPゴシック" panose="020B0400000000000000" pitchFamily="50" charset="-128"/>
                <a:ea typeface="BIZ UDPゴシック" panose="020B0400000000000000" pitchFamily="50" charset="-128"/>
              </a:rPr>
              <a:t>「すだちくん」は、みんなを元気にすることが大好きで、「愛くるしい笑顔」で、元気の源「ビタミン」を振りまき、自分も元気いっぱいに頑張っています。</a:t>
            </a:r>
          </a:p>
        </p:txBody>
      </p:sp>
      <p:sp>
        <p:nvSpPr>
          <p:cNvPr id="35" name="テキスト ボックス 34">
            <a:extLst>
              <a:ext uri="{FF2B5EF4-FFF2-40B4-BE49-F238E27FC236}">
                <a16:creationId xmlns:a16="http://schemas.microsoft.com/office/drawing/2014/main" id="{EF4353ED-6696-420F-8794-D1A9FA1080E8}"/>
              </a:ext>
            </a:extLst>
          </p:cNvPr>
          <p:cNvSpPr txBox="1"/>
          <p:nvPr/>
        </p:nvSpPr>
        <p:spPr>
          <a:xfrm>
            <a:off x="457317" y="5178072"/>
            <a:ext cx="1285929" cy="369332"/>
          </a:xfrm>
          <a:prstGeom prst="rect">
            <a:avLst/>
          </a:prstGeom>
          <a:noFill/>
        </p:spPr>
        <p:txBody>
          <a:bodyPr wrap="none" rtlCol="0">
            <a:spAutoFit/>
          </a:bodyPr>
          <a:lstStyle/>
          <a:p>
            <a:r>
              <a:rPr kumimoji="1" lang="ja-JP" altLang="en-US" b="1" dirty="0">
                <a:solidFill>
                  <a:srgbClr val="006633"/>
                </a:solidFill>
                <a:latin typeface="BIZ UDPゴシック" panose="020B0400000000000000" pitchFamily="50" charset="-128"/>
                <a:ea typeface="BIZ UDPゴシック" panose="020B0400000000000000" pitchFamily="50" charset="-128"/>
              </a:rPr>
              <a:t>すだちくん</a:t>
            </a:r>
          </a:p>
        </p:txBody>
      </p:sp>
      <p:grpSp>
        <p:nvGrpSpPr>
          <p:cNvPr id="36" name="グループ化 35">
            <a:extLst>
              <a:ext uri="{FF2B5EF4-FFF2-40B4-BE49-F238E27FC236}">
                <a16:creationId xmlns:a16="http://schemas.microsoft.com/office/drawing/2014/main" id="{FEA618C3-494C-4D6A-AF78-2DFC14525F08}"/>
              </a:ext>
            </a:extLst>
          </p:cNvPr>
          <p:cNvGrpSpPr/>
          <p:nvPr/>
        </p:nvGrpSpPr>
        <p:grpSpPr>
          <a:xfrm>
            <a:off x="5113265" y="3678410"/>
            <a:ext cx="4557762" cy="1830869"/>
            <a:chOff x="5796399" y="3518087"/>
            <a:chExt cx="4557762" cy="1830869"/>
          </a:xfrm>
        </p:grpSpPr>
        <p:sp>
          <p:nvSpPr>
            <p:cNvPr id="37" name="テキスト ボックス 36">
              <a:extLst>
                <a:ext uri="{FF2B5EF4-FFF2-40B4-BE49-F238E27FC236}">
                  <a16:creationId xmlns:a16="http://schemas.microsoft.com/office/drawing/2014/main" id="{DE49EA35-291C-4895-909E-950E654BF821}"/>
                </a:ext>
              </a:extLst>
            </p:cNvPr>
            <p:cNvSpPr txBox="1"/>
            <p:nvPr/>
          </p:nvSpPr>
          <p:spPr>
            <a:xfrm>
              <a:off x="8414137" y="3834000"/>
              <a:ext cx="1477158" cy="461665"/>
            </a:xfrm>
            <a:prstGeom prst="rect">
              <a:avLst/>
            </a:prstGeom>
            <a:solidFill>
              <a:schemeClr val="bg1"/>
            </a:solidFill>
          </p:spPr>
          <p:txBody>
            <a:bodyPr wrap="square" rtlCol="0">
              <a:spAutoFit/>
            </a:bodyPr>
            <a:lstStyle/>
            <a:p>
              <a:r>
                <a:rPr kumimoji="1" lang="ja-JP" altLang="en-US" sz="1200" b="1" dirty="0">
                  <a:solidFill>
                    <a:srgbClr val="006633"/>
                  </a:solidFill>
                  <a:latin typeface="BIZ UDPゴシック" panose="020B0400000000000000" pitchFamily="50" charset="-128"/>
                  <a:ea typeface="BIZ UDPゴシック" panose="020B0400000000000000" pitchFamily="50" charset="-128"/>
                </a:rPr>
                <a:t>すだちくん</a:t>
              </a:r>
              <a:endParaRPr kumimoji="1" lang="en-US" altLang="ja-JP" sz="1200" b="1" dirty="0">
                <a:solidFill>
                  <a:srgbClr val="006633"/>
                </a:solidFill>
                <a:latin typeface="BIZ UDPゴシック" panose="020B0400000000000000" pitchFamily="50" charset="-128"/>
                <a:ea typeface="BIZ UDPゴシック" panose="020B0400000000000000" pitchFamily="50" charset="-128"/>
              </a:endParaRPr>
            </a:p>
            <a:p>
              <a:r>
                <a:rPr kumimoji="1" lang="ja-JP" altLang="en-US" sz="1200" b="1" dirty="0">
                  <a:solidFill>
                    <a:srgbClr val="006633"/>
                  </a:solidFill>
                  <a:latin typeface="BIZ UDPゴシック" panose="020B0400000000000000" pitchFamily="50" charset="-128"/>
                  <a:ea typeface="BIZ UDPゴシック" panose="020B0400000000000000" pitchFamily="50" charset="-128"/>
                </a:rPr>
                <a:t>画像使用申請様式</a:t>
              </a:r>
              <a:endParaRPr kumimoji="1" lang="en-US" altLang="ja-JP" sz="1200" b="1" dirty="0">
                <a:solidFill>
                  <a:srgbClr val="006633"/>
                </a:solidFill>
                <a:latin typeface="BIZ UDPゴシック" panose="020B0400000000000000" pitchFamily="50" charset="-128"/>
                <a:ea typeface="BIZ UDPゴシック" panose="020B0400000000000000" pitchFamily="50" charset="-128"/>
              </a:endParaRPr>
            </a:p>
          </p:txBody>
        </p:sp>
        <p:pic>
          <p:nvPicPr>
            <p:cNvPr id="38" name="Picture 2" descr="https://qr.quel.jp/tmp/f73b0bfa4b83b3ad3d36bc16ac6ae5f6fc4ff668.png">
              <a:extLst>
                <a:ext uri="{FF2B5EF4-FFF2-40B4-BE49-F238E27FC236}">
                  <a16:creationId xmlns:a16="http://schemas.microsoft.com/office/drawing/2014/main" id="{C494F09B-980E-4FF6-9F2B-04C315F91B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9593" y="4246949"/>
              <a:ext cx="1102006" cy="1102007"/>
            </a:xfrm>
            <a:prstGeom prst="rect">
              <a:avLst/>
            </a:prstGeom>
            <a:noFill/>
            <a:extLst>
              <a:ext uri="{909E8E84-426E-40DD-AFC4-6F175D3DCCD1}">
                <a14:hiddenFill xmlns:a14="http://schemas.microsoft.com/office/drawing/2010/main">
                  <a:solidFill>
                    <a:srgbClr val="FFFFFF"/>
                  </a:solidFill>
                </a14:hiddenFill>
              </a:ext>
            </a:extLst>
          </p:spPr>
        </p:pic>
        <p:sp>
          <p:nvSpPr>
            <p:cNvPr id="39" name="テキスト ボックス 38">
              <a:extLst>
                <a:ext uri="{FF2B5EF4-FFF2-40B4-BE49-F238E27FC236}">
                  <a16:creationId xmlns:a16="http://schemas.microsoft.com/office/drawing/2014/main" id="{C2F4A164-7DF0-4CA3-9642-BFA0D383A3C6}"/>
                </a:ext>
              </a:extLst>
            </p:cNvPr>
            <p:cNvSpPr txBox="1"/>
            <p:nvPr/>
          </p:nvSpPr>
          <p:spPr>
            <a:xfrm>
              <a:off x="6559374" y="3847349"/>
              <a:ext cx="1477158" cy="461665"/>
            </a:xfrm>
            <a:prstGeom prst="rect">
              <a:avLst/>
            </a:prstGeom>
            <a:solidFill>
              <a:schemeClr val="bg1"/>
            </a:solidFill>
          </p:spPr>
          <p:txBody>
            <a:bodyPr wrap="square" rtlCol="0">
              <a:spAutoFit/>
            </a:bodyPr>
            <a:lstStyle/>
            <a:p>
              <a:r>
                <a:rPr kumimoji="1" lang="ja-JP" altLang="en-US" sz="1200" b="1" dirty="0">
                  <a:solidFill>
                    <a:srgbClr val="006633"/>
                  </a:solidFill>
                  <a:latin typeface="BIZ UDPゴシック" panose="020B0400000000000000" pitchFamily="50" charset="-128"/>
                  <a:ea typeface="BIZ UDPゴシック" panose="020B0400000000000000" pitchFamily="50" charset="-128"/>
                </a:rPr>
                <a:t>すだちくん</a:t>
              </a:r>
              <a:endParaRPr kumimoji="1" lang="en-US" altLang="ja-JP" sz="1200" b="1" dirty="0">
                <a:solidFill>
                  <a:srgbClr val="006633"/>
                </a:solidFill>
                <a:latin typeface="BIZ UDPゴシック" panose="020B0400000000000000" pitchFamily="50" charset="-128"/>
                <a:ea typeface="BIZ UDPゴシック" panose="020B0400000000000000" pitchFamily="50" charset="-128"/>
              </a:endParaRPr>
            </a:p>
            <a:p>
              <a:r>
                <a:rPr kumimoji="1" lang="ja-JP" altLang="en-US" sz="1200" b="1" dirty="0">
                  <a:solidFill>
                    <a:srgbClr val="006633"/>
                  </a:solidFill>
                  <a:latin typeface="BIZ UDPゴシック" panose="020B0400000000000000" pitchFamily="50" charset="-128"/>
                  <a:ea typeface="BIZ UDPゴシック" panose="020B0400000000000000" pitchFamily="50" charset="-128"/>
                </a:rPr>
                <a:t>オフィシャルサイト</a:t>
              </a:r>
              <a:endParaRPr kumimoji="1" lang="en-US" altLang="ja-JP" sz="1200" b="1" dirty="0">
                <a:solidFill>
                  <a:srgbClr val="006633"/>
                </a:solidFill>
                <a:latin typeface="BIZ UDPゴシック" panose="020B0400000000000000" pitchFamily="50" charset="-128"/>
                <a:ea typeface="BIZ UDPゴシック" panose="020B0400000000000000" pitchFamily="50" charset="-128"/>
              </a:endParaRPr>
            </a:p>
          </p:txBody>
        </p:sp>
        <p:pic>
          <p:nvPicPr>
            <p:cNvPr id="40" name="図 39">
              <a:extLst>
                <a:ext uri="{FF2B5EF4-FFF2-40B4-BE49-F238E27FC236}">
                  <a16:creationId xmlns:a16="http://schemas.microsoft.com/office/drawing/2014/main" id="{90B62FC7-A26B-46D9-9E0C-A270BD9CA6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43106" y="4246949"/>
              <a:ext cx="1102007" cy="1102007"/>
            </a:xfrm>
            <a:prstGeom prst="rect">
              <a:avLst/>
            </a:prstGeom>
          </p:spPr>
        </p:pic>
        <p:sp>
          <p:nvSpPr>
            <p:cNvPr id="41" name="object 26">
              <a:extLst>
                <a:ext uri="{FF2B5EF4-FFF2-40B4-BE49-F238E27FC236}">
                  <a16:creationId xmlns:a16="http://schemas.microsoft.com/office/drawing/2014/main" id="{C9D441AB-DFE8-44B9-9449-99AFADF69F15}"/>
                </a:ext>
              </a:extLst>
            </p:cNvPr>
            <p:cNvSpPr txBox="1"/>
            <p:nvPr/>
          </p:nvSpPr>
          <p:spPr>
            <a:xfrm>
              <a:off x="5796399" y="3518087"/>
              <a:ext cx="4557762" cy="261000"/>
            </a:xfrm>
            <a:prstGeom prst="rect">
              <a:avLst/>
            </a:prstGeom>
            <a:solidFill>
              <a:srgbClr val="00B72C"/>
            </a:solidFill>
          </p:spPr>
          <p:txBody>
            <a:bodyPr vert="horz" wrap="square" lIns="0" tIns="0" rIns="0" bIns="0" rtlCol="0" anchor="ctr" anchorCtr="0">
              <a:noAutofit/>
            </a:bodyPr>
            <a:lstStyle/>
            <a:p>
              <a:pPr marL="2540" algn="ctr">
                <a:lnSpc>
                  <a:spcPct val="100000"/>
                </a:lnSpc>
                <a:spcBef>
                  <a:spcPts val="464"/>
                </a:spcBef>
              </a:pPr>
              <a:r>
                <a:rPr lang="ja-JP" altLang="en-US" sz="1200" b="1" spc="-5" dirty="0">
                  <a:solidFill>
                    <a:srgbClr val="FFFFFF"/>
                  </a:solidFill>
                  <a:latin typeface="BIZ UDPゴシック" panose="020B0400000000000000" pitchFamily="50" charset="-128"/>
                  <a:ea typeface="BIZ UDPゴシック" panose="020B0400000000000000" pitchFamily="50" charset="-128"/>
                  <a:cs typeface="Microsoft YaHei UI"/>
                </a:rPr>
                <a:t>徳島県マスコットキャラクター　すだちくん</a:t>
              </a:r>
              <a:endParaRPr sz="1200" dirty="0">
                <a:latin typeface="BIZ UDPゴシック" panose="020B0400000000000000" pitchFamily="50" charset="-128"/>
                <a:ea typeface="BIZ UDPゴシック" panose="020B0400000000000000" pitchFamily="50" charset="-128"/>
                <a:cs typeface="Microsoft YaHei UI"/>
              </a:endParaRPr>
            </a:p>
          </p:txBody>
        </p:sp>
      </p:grpSp>
      <p:sp>
        <p:nvSpPr>
          <p:cNvPr id="43" name="テキスト ボックス 42">
            <a:extLst>
              <a:ext uri="{FF2B5EF4-FFF2-40B4-BE49-F238E27FC236}">
                <a16:creationId xmlns:a16="http://schemas.microsoft.com/office/drawing/2014/main" id="{2C16A518-2A42-401A-A0F5-848CDC99DE3F}"/>
              </a:ext>
            </a:extLst>
          </p:cNvPr>
          <p:cNvSpPr txBox="1"/>
          <p:nvPr/>
        </p:nvSpPr>
        <p:spPr>
          <a:xfrm>
            <a:off x="443944" y="-20370"/>
            <a:ext cx="5657619" cy="338554"/>
          </a:xfrm>
          <a:prstGeom prst="rect">
            <a:avLst/>
          </a:prstGeom>
          <a:noFill/>
        </p:spPr>
        <p:txBody>
          <a:bodyPr wrap="square" rtlCol="0">
            <a:spAutoFit/>
          </a:bodyPr>
          <a:lstStyle/>
          <a:p>
            <a:pPr lvl="0">
              <a:defRPr/>
            </a:pPr>
            <a:r>
              <a:rPr kumimoji="1" lang="ja-JP" altLang="en-US" sz="1600" b="1" dirty="0">
                <a:solidFill>
                  <a:prstClr val="white"/>
                </a:solidFill>
                <a:latin typeface="BIZ UDPゴシック" panose="020B0400000000000000" pitchFamily="50" charset="-128"/>
                <a:ea typeface="BIZ UDPゴシック" panose="020B0400000000000000" pitchFamily="50" charset="-128"/>
              </a:rPr>
              <a:t>データ集</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44" name="テキスト ボックス 43">
            <a:extLst>
              <a:ext uri="{FF2B5EF4-FFF2-40B4-BE49-F238E27FC236}">
                <a16:creationId xmlns:a16="http://schemas.microsoft.com/office/drawing/2014/main" id="{43810DB2-199F-4FC5-8146-1E8FDEF98627}"/>
              </a:ext>
            </a:extLst>
          </p:cNvPr>
          <p:cNvSpPr txBox="1"/>
          <p:nvPr/>
        </p:nvSpPr>
        <p:spPr>
          <a:xfrm>
            <a:off x="941660" y="1125343"/>
            <a:ext cx="967297" cy="307777"/>
          </a:xfrm>
          <a:prstGeom prst="rect">
            <a:avLst/>
          </a:prstGeom>
          <a:noFill/>
        </p:spPr>
        <p:txBody>
          <a:bodyPr wrap="square" rtlCol="0">
            <a:spAutoFit/>
          </a:bodyPr>
          <a:lstStyle/>
          <a:p>
            <a:r>
              <a:rPr kumimoji="1" lang="ja-JP" altLang="en-US" sz="1400" b="1" dirty="0">
                <a:solidFill>
                  <a:srgbClr val="002060"/>
                </a:solidFill>
                <a:latin typeface="BIZ UDPゴシック" panose="020B0400000000000000" pitchFamily="50" charset="-128"/>
                <a:ea typeface="BIZ UDPゴシック" panose="020B0400000000000000" pitchFamily="50" charset="-128"/>
              </a:rPr>
              <a:t>阿波ナビ</a:t>
            </a:r>
            <a:endParaRPr kumimoji="1" lang="en-US" altLang="ja-JP" sz="1000" dirty="0">
              <a:solidFill>
                <a:srgbClr val="002060"/>
              </a:solidFill>
              <a:latin typeface="BIZ UDPゴシック" panose="020B0400000000000000" pitchFamily="50" charset="-128"/>
              <a:ea typeface="BIZ UDPゴシック" panose="020B0400000000000000" pitchFamily="50" charset="-128"/>
            </a:endParaRPr>
          </a:p>
        </p:txBody>
      </p:sp>
      <p:sp>
        <p:nvSpPr>
          <p:cNvPr id="45" name="テキスト ボックス 44">
            <a:extLst>
              <a:ext uri="{FF2B5EF4-FFF2-40B4-BE49-F238E27FC236}">
                <a16:creationId xmlns:a16="http://schemas.microsoft.com/office/drawing/2014/main" id="{C43C374F-A0D2-4148-B858-C0E6B3BC5631}"/>
              </a:ext>
            </a:extLst>
          </p:cNvPr>
          <p:cNvSpPr txBox="1"/>
          <p:nvPr/>
        </p:nvSpPr>
        <p:spPr>
          <a:xfrm>
            <a:off x="380324" y="4816238"/>
            <a:ext cx="1526380" cy="415498"/>
          </a:xfrm>
          <a:prstGeom prst="rect">
            <a:avLst/>
          </a:prstGeom>
          <a:noFill/>
        </p:spPr>
        <p:txBody>
          <a:bodyPr wrap="none" rtlCol="0">
            <a:spAutoFit/>
          </a:bodyPr>
          <a:lstStyle/>
          <a:p>
            <a:r>
              <a:rPr kumimoji="1" lang="ja-JP" altLang="en-US" sz="1050" b="1" dirty="0">
                <a:solidFill>
                  <a:srgbClr val="006633"/>
                </a:solidFill>
                <a:latin typeface="BIZ UDPゴシック" panose="020B0400000000000000" pitchFamily="50" charset="-128"/>
                <a:ea typeface="BIZ UDPゴシック" panose="020B0400000000000000" pitchFamily="50" charset="-128"/>
              </a:rPr>
              <a:t>徳島県</a:t>
            </a:r>
            <a:endParaRPr kumimoji="1" lang="en-US" altLang="ja-JP" sz="1050" b="1" dirty="0">
              <a:solidFill>
                <a:srgbClr val="006633"/>
              </a:solidFill>
              <a:latin typeface="BIZ UDPゴシック" panose="020B0400000000000000" pitchFamily="50" charset="-128"/>
              <a:ea typeface="BIZ UDPゴシック" panose="020B0400000000000000" pitchFamily="50" charset="-128"/>
            </a:endParaRPr>
          </a:p>
          <a:p>
            <a:r>
              <a:rPr kumimoji="1" lang="ja-JP" altLang="en-US" sz="1050" b="1" dirty="0">
                <a:solidFill>
                  <a:srgbClr val="006633"/>
                </a:solidFill>
                <a:latin typeface="BIZ UDPゴシック" panose="020B0400000000000000" pitchFamily="50" charset="-128"/>
                <a:ea typeface="BIZ UDPゴシック" panose="020B0400000000000000" pitchFamily="50" charset="-128"/>
              </a:rPr>
              <a:t>マスコットキャラクター</a:t>
            </a:r>
          </a:p>
        </p:txBody>
      </p:sp>
    </p:spTree>
    <p:extLst>
      <p:ext uri="{BB962C8B-B14F-4D97-AF65-F5344CB8AC3E}">
        <p14:creationId xmlns:p14="http://schemas.microsoft.com/office/powerpoint/2010/main" val="46928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BC240BFD-280C-E766-4AE1-1F2515B46770}"/>
              </a:ext>
            </a:extLst>
          </p:cNvPr>
          <p:cNvSpPr txBox="1">
            <a:spLocks noChangeArrowheads="1"/>
          </p:cNvSpPr>
          <p:nvPr/>
        </p:nvSpPr>
        <p:spPr bwMode="auto">
          <a:xfrm>
            <a:off x="1380066" y="366485"/>
            <a:ext cx="8525933" cy="646331"/>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eaLnBrk="0" hangingPunct="0">
              <a:defRPr sz="2400">
                <a:solidFill>
                  <a:schemeClr val="tx2"/>
                </a:solidFill>
                <a:latin typeface="ＭＳ Ｐゴシック" pitchFamily="50" charset="-128"/>
                <a:ea typeface="ＭＳ Ｐゴシック" pitchFamily="50" charset="-128"/>
              </a:defRPr>
            </a:lvl1pPr>
            <a:lvl2pPr marL="742950" indent="-285750" eaLnBrk="0" hangingPunct="0">
              <a:defRPr sz="2400">
                <a:solidFill>
                  <a:schemeClr val="tx2"/>
                </a:solidFill>
                <a:latin typeface="ＭＳ Ｐゴシック" pitchFamily="50" charset="-128"/>
                <a:ea typeface="ＭＳ Ｐゴシック" pitchFamily="50" charset="-128"/>
              </a:defRPr>
            </a:lvl2pPr>
            <a:lvl3pPr marL="1143000" indent="-228600" eaLnBrk="0" hangingPunct="0">
              <a:defRPr sz="2400">
                <a:solidFill>
                  <a:schemeClr val="tx2"/>
                </a:solidFill>
                <a:latin typeface="ＭＳ Ｐゴシック" pitchFamily="50" charset="-128"/>
                <a:ea typeface="ＭＳ Ｐゴシック" pitchFamily="50" charset="-128"/>
              </a:defRPr>
            </a:lvl3pPr>
            <a:lvl4pPr marL="1600200" indent="-228600" eaLnBrk="0" hangingPunct="0">
              <a:defRPr sz="2400">
                <a:solidFill>
                  <a:schemeClr val="tx2"/>
                </a:solidFill>
                <a:latin typeface="ＭＳ Ｐゴシック" pitchFamily="50" charset="-128"/>
                <a:ea typeface="ＭＳ Ｐゴシック" pitchFamily="50" charset="-128"/>
              </a:defRPr>
            </a:lvl4pPr>
            <a:lvl5pPr marL="2057400" indent="-228600" eaLnBrk="0" hangingPunct="0">
              <a:defRPr sz="2400">
                <a:solidFill>
                  <a:schemeClr val="tx2"/>
                </a:solidFill>
                <a:latin typeface="ＭＳ Ｐゴシック" pitchFamily="50" charset="-128"/>
                <a:ea typeface="ＭＳ Ｐゴシック" pitchFamily="50" charset="-128"/>
              </a:defRPr>
            </a:lvl5pPr>
            <a:lvl6pPr marL="25146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6pPr>
            <a:lvl7pPr marL="29718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7pPr>
            <a:lvl8pPr marL="34290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8pPr>
            <a:lvl9pPr marL="38862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9pPr>
          </a:lstStyle>
          <a:p>
            <a:pPr algn="ctr"/>
            <a:r>
              <a:rPr kumimoji="1" lang="ja-JP" altLang="en-US" sz="1800" b="1" dirty="0">
                <a:solidFill>
                  <a:schemeClr val="tx1"/>
                </a:solidFill>
                <a:latin typeface="BIZ UDPゴシック" panose="020B0400000000000000" pitchFamily="50" charset="-128"/>
                <a:ea typeface="BIZ UDPゴシック" panose="020B0400000000000000" pitchFamily="50" charset="-128"/>
              </a:rPr>
              <a:t>地球が、日本が、自分たちの地域が、持続していくための</a:t>
            </a:r>
            <a:endParaRPr kumimoji="1" lang="en-US" altLang="ja-JP" sz="18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b="1" dirty="0">
                <a:solidFill>
                  <a:schemeClr val="tx1"/>
                </a:solidFill>
                <a:latin typeface="BIZ UDPゴシック" panose="020B0400000000000000" pitchFamily="50" charset="-128"/>
                <a:ea typeface="BIZ UDPゴシック" panose="020B0400000000000000" pitchFamily="50" charset="-128"/>
              </a:rPr>
              <a:t>ヒントが</a:t>
            </a:r>
            <a:r>
              <a:rPr kumimoji="0" lang="en-US" altLang="ja-JP" b="1" dirty="0">
                <a:solidFill>
                  <a:srgbClr val="C00000"/>
                </a:solidFill>
                <a:latin typeface="BIZ UDPゴシック" panose="020B0400000000000000" pitchFamily="50" charset="-128"/>
                <a:ea typeface="BIZ UDPゴシック" panose="020B0400000000000000" pitchFamily="50" charset="-128"/>
              </a:rPr>
              <a:t>SDG</a:t>
            </a:r>
            <a:r>
              <a:rPr kumimoji="0" lang="ja-JP" altLang="en-US" b="1" dirty="0">
                <a:solidFill>
                  <a:srgbClr val="C00000"/>
                </a:solidFill>
                <a:latin typeface="BIZ UDPゴシック" panose="020B0400000000000000" pitchFamily="50" charset="-128"/>
                <a:ea typeface="BIZ UDPゴシック" panose="020B0400000000000000" pitchFamily="50" charset="-128"/>
              </a:rPr>
              <a:t>ｓ先進県「徳島」</a:t>
            </a:r>
            <a:r>
              <a:rPr kumimoji="1" lang="ja-JP" altLang="en-US" b="1" dirty="0">
                <a:solidFill>
                  <a:schemeClr val="tx1"/>
                </a:solidFill>
                <a:latin typeface="BIZ UDPゴシック" panose="020B0400000000000000" pitchFamily="50" charset="-128"/>
                <a:ea typeface="BIZ UDPゴシック" panose="020B0400000000000000" pitchFamily="50" charset="-128"/>
              </a:rPr>
              <a:t>にあります。</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49A72411-1D16-B3FD-F649-D9464CD2F149}"/>
              </a:ext>
            </a:extLst>
          </p:cNvPr>
          <p:cNvSpPr txBox="1"/>
          <p:nvPr/>
        </p:nvSpPr>
        <p:spPr>
          <a:xfrm>
            <a:off x="194460" y="4970582"/>
            <a:ext cx="9523926" cy="1661993"/>
          </a:xfrm>
          <a:prstGeom prst="rect">
            <a:avLst/>
          </a:prstGeom>
          <a:solidFill>
            <a:srgbClr val="FFFFCC"/>
          </a:solidFill>
          <a:ln w="38100">
            <a:noFill/>
          </a:ln>
          <a:effectLst>
            <a:outerShdw blurRad="50800" dist="38100" dir="2700000" algn="tl" rotWithShape="0">
              <a:prstClr val="black">
                <a:alpha val="40000"/>
              </a:prstClr>
            </a:outerShdw>
          </a:effectLst>
        </p:spPr>
        <p:txBody>
          <a:bodyPr wrap="square" rtlCol="0">
            <a:spAutoFit/>
          </a:bodyPr>
          <a:lstStyle/>
          <a:p>
            <a:pPr algn="ctr"/>
            <a:r>
              <a:rPr lang="en-US" altLang="ja-JP" sz="2000" b="1" dirty="0">
                <a:latin typeface="BIZ UDPゴシック" panose="020B0400000000000000" pitchFamily="50" charset="-128"/>
                <a:ea typeface="BIZ UDPゴシック" panose="020B0400000000000000" pitchFamily="50" charset="-128"/>
              </a:rPr>
              <a:t>SDGs</a:t>
            </a:r>
            <a:r>
              <a:rPr lang="ja-JP" altLang="en-US" sz="2000" b="1" dirty="0">
                <a:latin typeface="BIZ UDPゴシック" panose="020B0400000000000000" pitchFamily="50" charset="-128"/>
                <a:ea typeface="BIZ UDPゴシック" panose="020B0400000000000000" pitchFamily="50" charset="-128"/>
              </a:rPr>
              <a:t>の学びに最適化された</a:t>
            </a:r>
            <a:r>
              <a:rPr kumimoji="1" lang="ja-JP" altLang="en-US" sz="2000" b="1" dirty="0">
                <a:latin typeface="BIZ UDPゴシック" panose="020B0400000000000000" pitchFamily="50" charset="-128"/>
                <a:ea typeface="BIZ UDPゴシック" panose="020B0400000000000000" pitchFamily="50" charset="-128"/>
              </a:rPr>
              <a:t>「徳島ならでは」のメリット</a:t>
            </a:r>
            <a:endParaRPr kumimoji="1" lang="en-US" altLang="ja-JP" sz="2000" b="1" dirty="0">
              <a:latin typeface="BIZ UDPゴシック" panose="020B0400000000000000" pitchFamily="50" charset="-128"/>
              <a:ea typeface="BIZ UDPゴシック" panose="020B0400000000000000" pitchFamily="50" charset="-128"/>
            </a:endParaRPr>
          </a:p>
          <a:p>
            <a:pPr algn="ctr"/>
            <a:endParaRPr kumimoji="1" lang="en-US" altLang="ja-JP" sz="800"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　　　　　１）人・モノ（自然）・コトから</a:t>
            </a:r>
            <a:r>
              <a:rPr kumimoji="1" lang="en-US" altLang="ja-JP" sz="1400" b="1" dirty="0">
                <a:latin typeface="BIZ UDPゴシック" panose="020B0400000000000000" pitchFamily="50" charset="-128"/>
                <a:ea typeface="BIZ UDPゴシック" panose="020B0400000000000000" pitchFamily="50" charset="-128"/>
              </a:rPr>
              <a:t>SDGs</a:t>
            </a:r>
            <a:r>
              <a:rPr kumimoji="1" lang="ja-JP" altLang="en-US" sz="1400" b="1" dirty="0">
                <a:latin typeface="BIZ UDPゴシック" panose="020B0400000000000000" pitchFamily="50" charset="-128"/>
                <a:ea typeface="BIZ UDPゴシック" panose="020B0400000000000000" pitchFamily="50" charset="-128"/>
              </a:rPr>
              <a:t>を体験</a:t>
            </a:r>
            <a:r>
              <a:rPr lang="ja-JP" altLang="en-US" sz="1400" b="1" dirty="0">
                <a:latin typeface="BIZ UDPゴシック" panose="020B0400000000000000" pitchFamily="50" charset="-128"/>
                <a:ea typeface="BIZ UDPゴシック" panose="020B0400000000000000" pitchFamily="50" charset="-128"/>
              </a:rPr>
              <a:t>できる</a:t>
            </a:r>
            <a:r>
              <a:rPr lang="ja-JP" altLang="en-US" b="1" dirty="0">
                <a:solidFill>
                  <a:srgbClr val="C00000"/>
                </a:solidFill>
                <a:effectLst>
                  <a:glow rad="127000">
                    <a:schemeClr val="bg1"/>
                  </a:glow>
                </a:effectLst>
                <a:latin typeface="BIZ UDPゴシック" panose="020B0400000000000000" pitchFamily="50" charset="-128"/>
                <a:ea typeface="BIZ UDPゴシック" panose="020B0400000000000000" pitchFamily="50" charset="-128"/>
              </a:rPr>
              <a:t>“</a:t>
            </a:r>
            <a:r>
              <a:rPr lang="en-US" altLang="ja-JP" b="1" dirty="0">
                <a:solidFill>
                  <a:srgbClr val="C00000"/>
                </a:solidFill>
                <a:effectLst>
                  <a:glow rad="127000">
                    <a:schemeClr val="bg1"/>
                  </a:glow>
                </a:effectLst>
                <a:latin typeface="BIZ UDPゴシック" panose="020B0400000000000000" pitchFamily="50" charset="-128"/>
                <a:ea typeface="BIZ UDPゴシック" panose="020B0400000000000000" pitchFamily="50" charset="-128"/>
              </a:rPr>
              <a:t>SDGs</a:t>
            </a:r>
            <a:r>
              <a:rPr lang="ja-JP" altLang="en-US" b="1" dirty="0">
                <a:solidFill>
                  <a:srgbClr val="C00000"/>
                </a:solidFill>
                <a:effectLst>
                  <a:glow rad="127000">
                    <a:schemeClr val="bg1"/>
                  </a:glow>
                </a:effectLst>
                <a:latin typeface="BIZ UDPゴシック" panose="020B0400000000000000" pitchFamily="50" charset="-128"/>
                <a:ea typeface="BIZ UDPゴシック" panose="020B0400000000000000" pitchFamily="50" charset="-128"/>
              </a:rPr>
              <a:t>実践の集中エリア”</a:t>
            </a:r>
            <a:endParaRPr lang="en-US" altLang="ja-JP"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　　　　　２）古来より取り組まれてきた徳島ならではの</a:t>
            </a:r>
            <a:r>
              <a:rPr kumimoji="1" lang="ja-JP" altLang="en-US" b="1" dirty="0">
                <a:solidFill>
                  <a:srgbClr val="C00000"/>
                </a:solidFill>
                <a:effectLst>
                  <a:glow rad="127000">
                    <a:schemeClr val="bg1"/>
                  </a:glow>
                </a:effectLst>
                <a:latin typeface="BIZ UDPゴシック" panose="020B0400000000000000" pitchFamily="50" charset="-128"/>
                <a:ea typeface="BIZ UDPゴシック" panose="020B0400000000000000" pitchFamily="50" charset="-128"/>
              </a:rPr>
              <a:t>“暮らしの</a:t>
            </a:r>
            <a:r>
              <a:rPr kumimoji="1" lang="en-US" altLang="ja-JP" b="1" dirty="0">
                <a:solidFill>
                  <a:srgbClr val="C00000"/>
                </a:solidFill>
                <a:effectLst>
                  <a:glow rad="127000">
                    <a:schemeClr val="bg1"/>
                  </a:glow>
                </a:effectLst>
                <a:latin typeface="BIZ UDPゴシック" panose="020B0400000000000000" pitchFamily="50" charset="-128"/>
                <a:ea typeface="BIZ UDPゴシック" panose="020B0400000000000000" pitchFamily="50" charset="-128"/>
              </a:rPr>
              <a:t>SDGs”</a:t>
            </a:r>
            <a:r>
              <a:rPr kumimoji="1" lang="ja-JP" altLang="en-US" sz="1400" b="1" dirty="0">
                <a:latin typeface="BIZ UDPゴシック" panose="020B0400000000000000" pitchFamily="50" charset="-128"/>
                <a:ea typeface="BIZ UDPゴシック" panose="020B0400000000000000" pitchFamily="50" charset="-128"/>
              </a:rPr>
              <a:t>を</a:t>
            </a:r>
            <a:r>
              <a:rPr lang="ja-JP" altLang="en-US" sz="1400" b="1" dirty="0">
                <a:latin typeface="BIZ UDPゴシック" panose="020B0400000000000000" pitchFamily="50" charset="-128"/>
                <a:ea typeface="BIZ UDPゴシック" panose="020B0400000000000000" pitchFamily="50" charset="-128"/>
              </a:rPr>
              <a:t>学べる</a:t>
            </a:r>
            <a:endParaRPr kumimoji="1" lang="en-US" altLang="ja-JP" sz="1400"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　　　　　３）“現地で学べる探究学習”を取り入れた</a:t>
            </a:r>
            <a:r>
              <a:rPr lang="ja-JP" altLang="en-US" b="1" dirty="0">
                <a:solidFill>
                  <a:srgbClr val="C00000"/>
                </a:solidFill>
                <a:effectLst>
                  <a:glow rad="127000">
                    <a:schemeClr val="bg1"/>
                  </a:glow>
                </a:effectLst>
                <a:latin typeface="BIZ UDPゴシック" panose="020B0400000000000000" pitchFamily="50" charset="-128"/>
                <a:ea typeface="BIZ UDPゴシック" panose="020B0400000000000000" pitchFamily="50" charset="-128"/>
              </a:rPr>
              <a:t>教育旅行</a:t>
            </a:r>
            <a:r>
              <a:rPr kumimoji="1" lang="ja-JP" altLang="en-US" b="1" dirty="0">
                <a:solidFill>
                  <a:srgbClr val="C00000"/>
                </a:solidFill>
                <a:effectLst>
                  <a:glow rad="127000">
                    <a:schemeClr val="bg1"/>
                  </a:glow>
                </a:effectLst>
                <a:latin typeface="BIZ UDPゴシック" panose="020B0400000000000000" pitchFamily="50" charset="-128"/>
                <a:ea typeface="BIZ UDPゴシック" panose="020B0400000000000000" pitchFamily="50" charset="-128"/>
              </a:rPr>
              <a:t>の豊富な経験と受け入れ体制</a:t>
            </a:r>
            <a:endParaRPr lang="en-US" altLang="ja-JP" b="1" dirty="0">
              <a:latin typeface="BIZ UDPゴシック" panose="020B0400000000000000" pitchFamily="50" charset="-128"/>
              <a:ea typeface="BIZ UDPゴシック" panose="020B0400000000000000" pitchFamily="50" charset="-128"/>
            </a:endParaRPr>
          </a:p>
          <a:p>
            <a:r>
              <a:rPr lang="ja-JP" altLang="en-US" sz="1400" b="1" dirty="0">
                <a:latin typeface="BIZ UDPゴシック" panose="020B0400000000000000" pitchFamily="50" charset="-128"/>
                <a:ea typeface="BIZ UDPゴシック" panose="020B0400000000000000" pitchFamily="50" charset="-128"/>
              </a:rPr>
              <a:t>　　　　　</a:t>
            </a:r>
            <a:r>
              <a:rPr lang="en-US" altLang="ja-JP" sz="1400" b="1" dirty="0">
                <a:latin typeface="BIZ UDPゴシック" panose="020B0400000000000000" pitchFamily="50" charset="-128"/>
                <a:ea typeface="BIZ UDPゴシック" panose="020B0400000000000000" pitchFamily="50" charset="-128"/>
              </a:rPr>
              <a:t>4</a:t>
            </a:r>
            <a:r>
              <a:rPr lang="ja-JP" altLang="en-US" sz="1400" b="1" dirty="0">
                <a:latin typeface="BIZ UDPゴシック" panose="020B0400000000000000" pitchFamily="50" charset="-128"/>
                <a:ea typeface="BIZ UDPゴシック" panose="020B0400000000000000" pitchFamily="50" charset="-128"/>
              </a:rPr>
              <a:t>）学生にとって良き思い出となる京阪神（京都、大阪、</a:t>
            </a:r>
            <a:r>
              <a:rPr lang="en-US" altLang="ja-JP" sz="1400" b="1" dirty="0">
                <a:latin typeface="BIZ UDPゴシック" panose="020B0400000000000000" pitchFamily="50" charset="-128"/>
                <a:ea typeface="BIZ UDPゴシック" panose="020B0400000000000000" pitchFamily="50" charset="-128"/>
              </a:rPr>
              <a:t>USJ</a:t>
            </a:r>
            <a:r>
              <a:rPr lang="ja-JP" altLang="en-US" sz="1400" b="1" dirty="0">
                <a:latin typeface="BIZ UDPゴシック" panose="020B0400000000000000" pitchFamily="50" charset="-128"/>
                <a:ea typeface="BIZ UDPゴシック" panose="020B0400000000000000" pitchFamily="50" charset="-128"/>
              </a:rPr>
              <a:t>等）との</a:t>
            </a:r>
            <a:r>
              <a:rPr lang="ja-JP" altLang="en-US" b="1" dirty="0">
                <a:solidFill>
                  <a:srgbClr val="C00000"/>
                </a:solidFill>
                <a:effectLst>
                  <a:glow rad="127000">
                    <a:schemeClr val="bg1"/>
                  </a:glow>
                </a:effectLst>
                <a:latin typeface="BIZ UDPゴシック" panose="020B0400000000000000" pitchFamily="50" charset="-128"/>
                <a:ea typeface="BIZ UDPゴシック" panose="020B0400000000000000" pitchFamily="50" charset="-128"/>
              </a:rPr>
              <a:t>アクセスの良さ</a:t>
            </a:r>
            <a:endParaRPr lang="en-US" altLang="ja-JP" b="1" dirty="0">
              <a:solidFill>
                <a:srgbClr val="C00000"/>
              </a:solidFill>
              <a:effectLst>
                <a:glow rad="127000">
                  <a:schemeClr val="bg1"/>
                </a:glow>
              </a:effectLst>
              <a:latin typeface="BIZ UDPゴシック" panose="020B0400000000000000" pitchFamily="50" charset="-128"/>
              <a:ea typeface="BIZ UDPゴシック" panose="020B0400000000000000" pitchFamily="50" charset="-128"/>
            </a:endParaRPr>
          </a:p>
        </p:txBody>
      </p:sp>
      <p:grpSp>
        <p:nvGrpSpPr>
          <p:cNvPr id="21" name="グループ化 20">
            <a:extLst>
              <a:ext uri="{FF2B5EF4-FFF2-40B4-BE49-F238E27FC236}">
                <a16:creationId xmlns:a16="http://schemas.microsoft.com/office/drawing/2014/main" id="{172DE447-F4DE-8B5D-D6A6-28C0C5ADB2D7}"/>
              </a:ext>
            </a:extLst>
          </p:cNvPr>
          <p:cNvGrpSpPr/>
          <p:nvPr/>
        </p:nvGrpSpPr>
        <p:grpSpPr>
          <a:xfrm>
            <a:off x="651386" y="1577462"/>
            <a:ext cx="8047458" cy="2675554"/>
            <a:chOff x="647489" y="1877249"/>
            <a:chExt cx="8735619" cy="2904348"/>
          </a:xfrm>
        </p:grpSpPr>
        <p:pic>
          <p:nvPicPr>
            <p:cNvPr id="9" name="図 8">
              <a:extLst>
                <a:ext uri="{FF2B5EF4-FFF2-40B4-BE49-F238E27FC236}">
                  <a16:creationId xmlns:a16="http://schemas.microsoft.com/office/drawing/2014/main" id="{5FCCDC13-D336-B2D5-096C-B332DEAF61E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645" b="96128" l="10000" r="90000">
                          <a14:foregroundMark x1="66531" y1="7973" x2="66531" y2="7973"/>
                          <a14:foregroundMark x1="70408" y1="19362" x2="70408" y2="19362"/>
                          <a14:foregroundMark x1="69082" y1="18907" x2="69082" y2="18907"/>
                          <a14:foregroundMark x1="69490" y1="19590" x2="69490" y2="19590"/>
                          <a14:foregroundMark x1="72347" y1="14123" x2="72347" y2="14123"/>
                          <a14:foregroundMark x1="71429" y1="15262" x2="71429" y2="15262"/>
                          <a14:foregroundMark x1="70816" y1="14351" x2="70816" y2="14351"/>
                          <a14:foregroundMark x1="73673" y1="15034" x2="73673" y2="15034"/>
                          <a14:foregroundMark x1="73469" y1="15718" x2="73469" y2="15718"/>
                          <a14:foregroundMark x1="69592" y1="5239" x2="69592" y2="5239"/>
                          <a14:foregroundMark x1="68163" y1="4100" x2="68163" y2="4100"/>
                          <a14:foregroundMark x1="69898" y1="36219" x2="69898" y2="36219"/>
                          <a14:foregroundMark x1="69286" y1="35991" x2="69286" y2="35991"/>
                          <a14:foregroundMark x1="51939" y1="91116" x2="51939" y2="91116"/>
                          <a14:foregroundMark x1="54082" y1="95216" x2="54082" y2="95216"/>
                          <a14:foregroundMark x1="54490" y1="96128" x2="54490" y2="96128"/>
                          <a14:foregroundMark x1="55918" y1="91572" x2="55918" y2="91572"/>
                          <a14:foregroundMark x1="77755" y1="56492" x2="77755" y2="56492"/>
                          <a14:foregroundMark x1="77959" y1="55809" x2="77959" y2="55809"/>
                          <a14:foregroundMark x1="78163" y1="55353" x2="78163" y2="55353"/>
                          <a14:foregroundMark x1="77449" y1="56492" x2="77449" y2="56492"/>
                          <a14:foregroundMark x1="77143" y1="56720" x2="77143" y2="56720"/>
                          <a14:foregroundMark x1="76939" y1="56492" x2="76939" y2="56492"/>
                        </a14:backgroundRemoval>
                      </a14:imgEffect>
                    </a14:imgLayer>
                  </a14:imgProps>
                </a:ext>
                <a:ext uri="{28A0092B-C50C-407E-A947-70E740481C1C}">
                  <a14:useLocalDpi xmlns:a14="http://schemas.microsoft.com/office/drawing/2010/main" val="0"/>
                </a:ext>
              </a:extLst>
            </a:blip>
            <a:srcRect l="20372" r="18829"/>
            <a:stretch/>
          </p:blipFill>
          <p:spPr>
            <a:xfrm>
              <a:off x="3601948" y="1877249"/>
              <a:ext cx="3170044" cy="2335622"/>
            </a:xfrm>
            <a:prstGeom prst="rect">
              <a:avLst/>
            </a:prstGeom>
            <a:effectLst>
              <a:glow rad="12700">
                <a:schemeClr val="bg1">
                  <a:lumMod val="50000"/>
                </a:schemeClr>
              </a:glow>
              <a:outerShdw blurRad="50800" dist="38100" dir="2700000" algn="tl" rotWithShape="0">
                <a:prstClr val="black">
                  <a:alpha val="40000"/>
                </a:prstClr>
              </a:outerShdw>
            </a:effectLst>
          </p:spPr>
        </p:pic>
        <p:sp>
          <p:nvSpPr>
            <p:cNvPr id="14" name="テキスト ボックス 13">
              <a:extLst>
                <a:ext uri="{FF2B5EF4-FFF2-40B4-BE49-F238E27FC236}">
                  <a16:creationId xmlns:a16="http://schemas.microsoft.com/office/drawing/2014/main" id="{B029024E-D422-409F-F2F6-53600171A241}"/>
                </a:ext>
              </a:extLst>
            </p:cNvPr>
            <p:cNvSpPr txBox="1"/>
            <p:nvPr/>
          </p:nvSpPr>
          <p:spPr>
            <a:xfrm>
              <a:off x="3526872" y="4247044"/>
              <a:ext cx="1996636" cy="534553"/>
            </a:xfrm>
            <a:prstGeom prst="rect">
              <a:avLst/>
            </a:prstGeom>
            <a:solidFill>
              <a:srgbClr val="0096D2"/>
            </a:solidFill>
            <a:ln w="57150">
              <a:solidFill>
                <a:srgbClr val="0096D2"/>
              </a:solidFill>
            </a:ln>
          </p:spPr>
          <p:txBody>
            <a:bodyPr wrap="square" rtlCol="0">
              <a:spAutoFit/>
            </a:bodyPr>
            <a:lstStyle/>
            <a:p>
              <a:pPr algn="ctr"/>
              <a:r>
                <a:rPr kumimoji="1" lang="ja-JP" altLang="en-US" sz="1400" b="1" dirty="0">
                  <a:solidFill>
                    <a:schemeClr val="bg1"/>
                  </a:solidFill>
                  <a:latin typeface="BIZ UDPゴシック" panose="020B0400000000000000" pitchFamily="50" charset="-128"/>
                  <a:ea typeface="BIZ UDPゴシック" panose="020B0400000000000000" pitchFamily="50" charset="-128"/>
                </a:rPr>
                <a:t>南部エリア</a:t>
              </a:r>
              <a:endParaRPr kumimoji="1" lang="en-US" altLang="ja-JP" sz="1400" b="1"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200" b="1" dirty="0">
                  <a:solidFill>
                    <a:schemeClr val="bg1"/>
                  </a:solidFill>
                  <a:latin typeface="BIZ UDPゴシック" panose="020B0400000000000000" pitchFamily="50" charset="-128"/>
                  <a:ea typeface="BIZ UDPゴシック" panose="020B0400000000000000" pitchFamily="50" charset="-128"/>
                </a:rPr>
                <a:t>みなみ阿波観光局</a:t>
              </a:r>
            </a:p>
          </p:txBody>
        </p:sp>
        <p:sp>
          <p:nvSpPr>
            <p:cNvPr id="15" name="テキスト ボックス 14">
              <a:extLst>
                <a:ext uri="{FF2B5EF4-FFF2-40B4-BE49-F238E27FC236}">
                  <a16:creationId xmlns:a16="http://schemas.microsoft.com/office/drawing/2014/main" id="{3AE7A26C-CA3D-2A27-5ABC-59EC6B15A239}"/>
                </a:ext>
              </a:extLst>
            </p:cNvPr>
            <p:cNvSpPr txBox="1"/>
            <p:nvPr/>
          </p:nvSpPr>
          <p:spPr>
            <a:xfrm>
              <a:off x="6851976" y="2106898"/>
              <a:ext cx="2531132" cy="534553"/>
            </a:xfrm>
            <a:prstGeom prst="rect">
              <a:avLst/>
            </a:prstGeom>
            <a:solidFill>
              <a:srgbClr val="FF6600"/>
            </a:solidFill>
            <a:ln w="57150">
              <a:solidFill>
                <a:srgbClr val="FF6600"/>
              </a:solidFill>
            </a:ln>
          </p:spPr>
          <p:txBody>
            <a:bodyPr wrap="square" rtlCol="0">
              <a:spAutoFit/>
            </a:bodyPr>
            <a:lstStyle/>
            <a:p>
              <a:pPr algn="ctr"/>
              <a:r>
                <a:rPr kumimoji="1" lang="ja-JP" altLang="en-US" sz="1400" b="1" dirty="0">
                  <a:solidFill>
                    <a:schemeClr val="bg1"/>
                  </a:solidFill>
                  <a:latin typeface="BIZ UDPゴシック" panose="020B0400000000000000" pitchFamily="50" charset="-128"/>
                  <a:ea typeface="BIZ UDPゴシック" panose="020B0400000000000000" pitchFamily="50" charset="-128"/>
                </a:rPr>
                <a:t>東部エリア</a:t>
              </a:r>
              <a:endParaRPr kumimoji="1" lang="en-US" altLang="ja-JP" sz="1400" b="1"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200" b="1" dirty="0">
                  <a:solidFill>
                    <a:schemeClr val="bg1"/>
                  </a:solidFill>
                  <a:latin typeface="BIZ UDPゴシック" panose="020B0400000000000000" pitchFamily="50" charset="-128"/>
                  <a:ea typeface="BIZ UDPゴシック" panose="020B0400000000000000" pitchFamily="50" charset="-128"/>
                </a:rPr>
                <a:t>イーストとくしま観光推進機構</a:t>
              </a:r>
            </a:p>
          </p:txBody>
        </p:sp>
        <p:sp>
          <p:nvSpPr>
            <p:cNvPr id="16" name="テキスト ボックス 15">
              <a:extLst>
                <a:ext uri="{FF2B5EF4-FFF2-40B4-BE49-F238E27FC236}">
                  <a16:creationId xmlns:a16="http://schemas.microsoft.com/office/drawing/2014/main" id="{9DB56EC1-7E20-D4BC-7811-D2E6FD494505}"/>
                </a:ext>
              </a:extLst>
            </p:cNvPr>
            <p:cNvSpPr txBox="1"/>
            <p:nvPr/>
          </p:nvSpPr>
          <p:spPr>
            <a:xfrm>
              <a:off x="647489" y="2180860"/>
              <a:ext cx="1996636" cy="534553"/>
            </a:xfrm>
            <a:prstGeom prst="rect">
              <a:avLst/>
            </a:prstGeom>
            <a:solidFill>
              <a:srgbClr val="00B050"/>
            </a:solidFill>
            <a:ln w="57150">
              <a:solidFill>
                <a:srgbClr val="00B050"/>
              </a:solidFill>
            </a:ln>
          </p:spPr>
          <p:txBody>
            <a:bodyPr wrap="square" rtlCol="0">
              <a:spAutoFit/>
            </a:bodyPr>
            <a:lstStyle/>
            <a:p>
              <a:pPr algn="ctr"/>
              <a:r>
                <a:rPr kumimoji="1" lang="ja-JP" altLang="en-US" sz="1400" b="1" dirty="0">
                  <a:solidFill>
                    <a:schemeClr val="bg1"/>
                  </a:solidFill>
                  <a:latin typeface="BIZ UDPゴシック" panose="020B0400000000000000" pitchFamily="50" charset="-128"/>
                  <a:ea typeface="BIZ UDPゴシック" panose="020B0400000000000000" pitchFamily="50" charset="-128"/>
                </a:rPr>
                <a:t>西部エリア</a:t>
              </a:r>
              <a:endParaRPr kumimoji="1" lang="en-US" altLang="ja-JP" sz="1400" b="1"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200" b="1" dirty="0">
                  <a:solidFill>
                    <a:schemeClr val="bg1"/>
                  </a:solidFill>
                  <a:latin typeface="BIZ UDPゴシック" panose="020B0400000000000000" pitchFamily="50" charset="-128"/>
                  <a:ea typeface="BIZ UDPゴシック" panose="020B0400000000000000" pitchFamily="50" charset="-128"/>
                </a:rPr>
                <a:t>そらの郷</a:t>
              </a:r>
            </a:p>
          </p:txBody>
        </p:sp>
      </p:grpSp>
      <p:sp>
        <p:nvSpPr>
          <p:cNvPr id="20" name="テキスト ボックス 19">
            <a:extLst>
              <a:ext uri="{FF2B5EF4-FFF2-40B4-BE49-F238E27FC236}">
                <a16:creationId xmlns:a16="http://schemas.microsoft.com/office/drawing/2014/main" id="{09E6C492-EEB6-2208-E1A8-820A21E37627}"/>
              </a:ext>
            </a:extLst>
          </p:cNvPr>
          <p:cNvSpPr txBox="1"/>
          <p:nvPr/>
        </p:nvSpPr>
        <p:spPr>
          <a:xfrm>
            <a:off x="575732" y="1054242"/>
            <a:ext cx="8906935" cy="523220"/>
          </a:xfrm>
          <a:prstGeom prst="rect">
            <a:avLst/>
          </a:prstGeom>
          <a:solidFill>
            <a:schemeClr val="accent6">
              <a:lumMod val="40000"/>
              <a:lumOff val="60000"/>
            </a:schemeClr>
          </a:solidFill>
        </p:spPr>
        <p:txBody>
          <a:bodyPr wrap="square" rtlCol="0">
            <a:spAutoFit/>
          </a:bodyPr>
          <a:lstStyle/>
          <a:p>
            <a:pPr algn="ctr"/>
            <a:r>
              <a:rPr kumimoji="1" lang="ja-JP" altLang="en-US" sz="1400" dirty="0">
                <a:latin typeface="BIZ UDPゴシック" panose="020B0400000000000000" pitchFamily="50" charset="-128"/>
                <a:ea typeface="BIZ UDPゴシック" panose="020B0400000000000000" pitchFamily="50" charset="-128"/>
              </a:rPr>
              <a:t>徳島県は３つのエリアで、それぞれの地域に個性ある自然や歴史文化や暮らしが存在しています。</a:t>
            </a:r>
            <a:endParaRPr kumimoji="1" lang="en-US" altLang="ja-JP" sz="1400" dirty="0">
              <a:latin typeface="BIZ UDPゴシック" panose="020B0400000000000000" pitchFamily="50" charset="-128"/>
              <a:ea typeface="BIZ UDPゴシック" panose="020B0400000000000000" pitchFamily="50" charset="-128"/>
            </a:endParaRPr>
          </a:p>
          <a:p>
            <a:pPr algn="ctr"/>
            <a:r>
              <a:rPr kumimoji="1" lang="ja-JP" altLang="en-US" sz="1400" dirty="0">
                <a:latin typeface="BIZ UDPゴシック" panose="020B0400000000000000" pitchFamily="50" charset="-128"/>
                <a:ea typeface="BIZ UDPゴシック" panose="020B0400000000000000" pitchFamily="50" charset="-128"/>
              </a:rPr>
              <a:t>また、それぞれのエリアの地域連携</a:t>
            </a:r>
            <a:r>
              <a:rPr kumimoji="1" lang="en-US" altLang="ja-JP" sz="1400" dirty="0">
                <a:latin typeface="BIZ UDPゴシック" panose="020B0400000000000000" pitchFamily="50" charset="-128"/>
                <a:ea typeface="BIZ UDPゴシック" panose="020B0400000000000000" pitchFamily="50" charset="-128"/>
              </a:rPr>
              <a:t>DMO</a:t>
            </a:r>
            <a:r>
              <a:rPr kumimoji="1" lang="ja-JP" altLang="en-US" sz="1400" dirty="0">
                <a:latin typeface="BIZ UDPゴシック" panose="020B0400000000000000" pitchFamily="50" charset="-128"/>
                <a:ea typeface="BIZ UDPゴシック" panose="020B0400000000000000" pitchFamily="50" charset="-128"/>
              </a:rPr>
              <a:t>が、教育旅行のエスコートをお手伝いします。</a:t>
            </a:r>
          </a:p>
        </p:txBody>
      </p:sp>
      <p:sp>
        <p:nvSpPr>
          <p:cNvPr id="10" name="Text Box 6">
            <a:extLst>
              <a:ext uri="{FF2B5EF4-FFF2-40B4-BE49-F238E27FC236}">
                <a16:creationId xmlns:a16="http://schemas.microsoft.com/office/drawing/2014/main" id="{1D1EA633-3D12-E8C6-49A8-64111217586B}"/>
              </a:ext>
            </a:extLst>
          </p:cNvPr>
          <p:cNvSpPr txBox="1">
            <a:spLocks noChangeArrowheads="1"/>
          </p:cNvSpPr>
          <p:nvPr/>
        </p:nvSpPr>
        <p:spPr bwMode="auto">
          <a:xfrm>
            <a:off x="651386" y="2452741"/>
            <a:ext cx="3515657" cy="1061829"/>
          </a:xfrm>
          <a:prstGeom prst="rect">
            <a:avLst/>
          </a:prstGeom>
          <a:noFill/>
          <a:ln>
            <a:noFill/>
          </a:ln>
          <a:effectLst/>
        </p:spPr>
        <p:txBody>
          <a:bodyPr wrap="square" lIns="0" tIns="0" rIns="0" bIns="0">
            <a:spAutoFit/>
          </a:bodyPr>
          <a:lstStyle>
            <a:lvl1pPr marL="457200" indent="-457200" eaLnBrk="0" hangingPunct="0">
              <a:defRPr sz="2400">
                <a:solidFill>
                  <a:schemeClr val="tx2"/>
                </a:solidFill>
                <a:latin typeface="ＭＳ Ｐゴシック" pitchFamily="50" charset="-128"/>
                <a:ea typeface="ＭＳ Ｐゴシック" pitchFamily="50" charset="-128"/>
              </a:defRPr>
            </a:lvl1pPr>
            <a:lvl2pPr marL="742950" indent="-285750" eaLnBrk="0" hangingPunct="0">
              <a:defRPr sz="2400">
                <a:solidFill>
                  <a:schemeClr val="tx2"/>
                </a:solidFill>
                <a:latin typeface="ＭＳ Ｐゴシック" pitchFamily="50" charset="-128"/>
                <a:ea typeface="ＭＳ Ｐゴシック" pitchFamily="50" charset="-128"/>
              </a:defRPr>
            </a:lvl2pPr>
            <a:lvl3pPr marL="1143000" indent="-228600" eaLnBrk="0" hangingPunct="0">
              <a:defRPr sz="2400">
                <a:solidFill>
                  <a:schemeClr val="tx2"/>
                </a:solidFill>
                <a:latin typeface="ＭＳ Ｐゴシック" pitchFamily="50" charset="-128"/>
                <a:ea typeface="ＭＳ Ｐゴシック" pitchFamily="50" charset="-128"/>
              </a:defRPr>
            </a:lvl3pPr>
            <a:lvl4pPr marL="1600200" indent="-228600" eaLnBrk="0" hangingPunct="0">
              <a:defRPr sz="2400">
                <a:solidFill>
                  <a:schemeClr val="tx2"/>
                </a:solidFill>
                <a:latin typeface="ＭＳ Ｐゴシック" pitchFamily="50" charset="-128"/>
                <a:ea typeface="ＭＳ Ｐゴシック" pitchFamily="50" charset="-128"/>
              </a:defRPr>
            </a:lvl4pPr>
            <a:lvl5pPr marL="2057400" indent="-228600" eaLnBrk="0" hangingPunct="0">
              <a:defRPr sz="2400">
                <a:solidFill>
                  <a:schemeClr val="tx2"/>
                </a:solidFill>
                <a:latin typeface="ＭＳ Ｐゴシック" pitchFamily="50" charset="-128"/>
                <a:ea typeface="ＭＳ Ｐゴシック" pitchFamily="50" charset="-128"/>
              </a:defRPr>
            </a:lvl5pPr>
            <a:lvl6pPr marL="25146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6pPr>
            <a:lvl7pPr marL="29718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7pPr>
            <a:lvl8pPr marL="34290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8pPr>
            <a:lvl9pPr marL="38862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9pPr>
          </a:lstStyle>
          <a:p>
            <a:pPr marL="457209" indent="-457209" defTabSz="914417" eaLnBrk="1" fontAlgn="base" hangingPunct="1">
              <a:spcBef>
                <a:spcPct val="0"/>
              </a:spcBef>
              <a:spcAft>
                <a:spcPct val="0"/>
              </a:spcAft>
              <a:defRPr/>
            </a:pPr>
            <a:r>
              <a:rPr lang="ja-JP" altLang="en-US" sz="16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大地と営む先人の</a:t>
            </a:r>
            <a:r>
              <a:rPr lang="ja-JP" altLang="en-US" sz="1600" b="1" kern="0"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徳</a:t>
            </a:r>
            <a:r>
              <a:rPr lang="ja-JP" altLang="en-US" sz="16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に学ぶ</a:t>
            </a:r>
            <a:r>
              <a:rPr lang="ja-JP" altLang="en-US" sz="12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　</a:t>
            </a:r>
            <a:endParaRPr lang="en-US" altLang="ja-JP" sz="12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marL="457209" indent="-457209" defTabSz="914417" eaLnBrk="1" fontAlgn="base" hangingPunct="1">
              <a:spcBef>
                <a:spcPct val="0"/>
              </a:spcBef>
              <a:spcAft>
                <a:spcPct val="0"/>
              </a:spcAft>
              <a:defRPr/>
            </a:pPr>
            <a:r>
              <a:rPr lang="en-US" altLang="ja-JP" sz="12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2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日本の原風景　そらの郷</a:t>
            </a:r>
            <a:r>
              <a:rPr lang="en-US" altLang="ja-JP" sz="12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a:t>
            </a:r>
            <a:endParaRPr lang="en-US" altLang="ja-JP" sz="1200"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marL="457209" indent="-457209" defTabSz="914417" eaLnBrk="1" fontAlgn="base" hangingPunct="1">
              <a:spcBef>
                <a:spcPct val="0"/>
              </a:spcBef>
              <a:spcAft>
                <a:spcPct val="0"/>
              </a:spcAft>
              <a:defRPr/>
            </a:pPr>
            <a:r>
              <a:rPr lang="en-US" altLang="ja-JP" sz="1000" kern="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000" kern="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探究ポイント</a:t>
            </a:r>
            <a:r>
              <a:rPr lang="en-US" altLang="ja-JP" sz="1000" kern="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a:t>
            </a:r>
          </a:p>
          <a:p>
            <a:pPr marL="457209" indent="-457209" defTabSz="914417" eaLnBrk="1" fontAlgn="base" hangingPunct="1">
              <a:spcBef>
                <a:spcPct val="0"/>
              </a:spcBef>
              <a:spcAft>
                <a:spcPct val="0"/>
              </a:spcAft>
              <a:defRPr/>
            </a:pPr>
            <a:r>
              <a:rPr lang="ja-JP" altLang="en-US" sz="1000"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・なぜ、急峻な山岳で持続可能な農業ができるのか？</a:t>
            </a:r>
          </a:p>
          <a:p>
            <a:pPr marL="457209" indent="-457209" defTabSz="914417" eaLnBrk="1" fontAlgn="base" hangingPunct="1">
              <a:spcBef>
                <a:spcPct val="0"/>
              </a:spcBef>
              <a:spcAft>
                <a:spcPct val="0"/>
              </a:spcAft>
              <a:defRPr/>
            </a:pPr>
            <a:r>
              <a:rPr lang="ja-JP" altLang="en-US" sz="1000"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・なぜ、「ほんものの田舎」が世界で注目されるのか？  </a:t>
            </a:r>
          </a:p>
          <a:p>
            <a:pPr marL="457209" indent="-457209" defTabSz="914417" eaLnBrk="1" fontAlgn="base" hangingPunct="1">
              <a:spcBef>
                <a:spcPct val="0"/>
              </a:spcBef>
              <a:spcAft>
                <a:spcPct val="0"/>
              </a:spcAft>
              <a:defRPr/>
            </a:pPr>
            <a:r>
              <a:rPr lang="ja-JP" altLang="en-US" sz="1000"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・豊かな暮らしとは何なのか？　</a:t>
            </a:r>
            <a:r>
              <a:rPr lang="ja-JP" altLang="en-US" sz="1000" kern="0"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100" b="1" kern="0"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100" b="1" kern="0" dirty="0">
                <a:solidFill>
                  <a:schemeClr val="bg1"/>
                </a:solidFill>
                <a:latin typeface="BIZ UDPゴシック" panose="020B0400000000000000" pitchFamily="50" charset="-128"/>
                <a:ea typeface="BIZ UDPゴシック" panose="020B0400000000000000" pitchFamily="50" charset="-128"/>
              </a:rPr>
              <a:t>　　　　　</a:t>
            </a:r>
            <a:endParaRPr lang="en-US" altLang="ja-JP" sz="1100" b="1" kern="0" dirty="0">
              <a:solidFill>
                <a:schemeClr val="bg1"/>
              </a:solidFill>
              <a:latin typeface="BIZ UDPゴシック" panose="020B0400000000000000" pitchFamily="50" charset="-128"/>
              <a:ea typeface="BIZ UDPゴシック" panose="020B0400000000000000" pitchFamily="50" charset="-128"/>
            </a:endParaRPr>
          </a:p>
        </p:txBody>
      </p:sp>
      <p:sp>
        <p:nvSpPr>
          <p:cNvPr id="12" name="Text Box 6">
            <a:extLst>
              <a:ext uri="{FF2B5EF4-FFF2-40B4-BE49-F238E27FC236}">
                <a16:creationId xmlns:a16="http://schemas.microsoft.com/office/drawing/2014/main" id="{0773DFDB-3E9A-E00E-41A9-DE6482966A17}"/>
              </a:ext>
            </a:extLst>
          </p:cNvPr>
          <p:cNvSpPr txBox="1">
            <a:spLocks noChangeArrowheads="1"/>
          </p:cNvSpPr>
          <p:nvPr/>
        </p:nvSpPr>
        <p:spPr bwMode="auto">
          <a:xfrm>
            <a:off x="6363531" y="2404061"/>
            <a:ext cx="3618678" cy="1046440"/>
          </a:xfrm>
          <a:prstGeom prst="rect">
            <a:avLst/>
          </a:prstGeom>
          <a:noFill/>
          <a:ln>
            <a:noFill/>
          </a:ln>
          <a:effectLst/>
        </p:spPr>
        <p:txBody>
          <a:bodyPr wrap="square" lIns="0" tIns="0" rIns="0" bIns="0">
            <a:spAutoFit/>
          </a:bodyPr>
          <a:lstStyle>
            <a:lvl1pPr marL="457200" indent="-457200" eaLnBrk="0" hangingPunct="0">
              <a:defRPr sz="2400">
                <a:solidFill>
                  <a:schemeClr val="tx2"/>
                </a:solidFill>
                <a:latin typeface="ＭＳ Ｐゴシック" pitchFamily="50" charset="-128"/>
                <a:ea typeface="ＭＳ Ｐゴシック" pitchFamily="50" charset="-128"/>
              </a:defRPr>
            </a:lvl1pPr>
            <a:lvl2pPr marL="742950" indent="-285750" eaLnBrk="0" hangingPunct="0">
              <a:defRPr sz="2400">
                <a:solidFill>
                  <a:schemeClr val="tx2"/>
                </a:solidFill>
                <a:latin typeface="ＭＳ Ｐゴシック" pitchFamily="50" charset="-128"/>
                <a:ea typeface="ＭＳ Ｐゴシック" pitchFamily="50" charset="-128"/>
              </a:defRPr>
            </a:lvl2pPr>
            <a:lvl3pPr marL="1143000" indent="-228600" eaLnBrk="0" hangingPunct="0">
              <a:defRPr sz="2400">
                <a:solidFill>
                  <a:schemeClr val="tx2"/>
                </a:solidFill>
                <a:latin typeface="ＭＳ Ｐゴシック" pitchFamily="50" charset="-128"/>
                <a:ea typeface="ＭＳ Ｐゴシック" pitchFamily="50" charset="-128"/>
              </a:defRPr>
            </a:lvl3pPr>
            <a:lvl4pPr marL="1600200" indent="-228600" eaLnBrk="0" hangingPunct="0">
              <a:defRPr sz="2400">
                <a:solidFill>
                  <a:schemeClr val="tx2"/>
                </a:solidFill>
                <a:latin typeface="ＭＳ Ｐゴシック" pitchFamily="50" charset="-128"/>
                <a:ea typeface="ＭＳ Ｐゴシック" pitchFamily="50" charset="-128"/>
              </a:defRPr>
            </a:lvl4pPr>
            <a:lvl5pPr marL="2057400" indent="-228600" eaLnBrk="0" hangingPunct="0">
              <a:defRPr sz="2400">
                <a:solidFill>
                  <a:schemeClr val="tx2"/>
                </a:solidFill>
                <a:latin typeface="ＭＳ Ｐゴシック" pitchFamily="50" charset="-128"/>
                <a:ea typeface="ＭＳ Ｐゴシック" pitchFamily="50" charset="-128"/>
              </a:defRPr>
            </a:lvl5pPr>
            <a:lvl6pPr marL="25146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6pPr>
            <a:lvl7pPr marL="29718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7pPr>
            <a:lvl8pPr marL="34290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8pPr>
            <a:lvl9pPr marL="38862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9pPr>
          </a:lstStyle>
          <a:p>
            <a:pPr marL="457209" indent="-457209" defTabSz="914417" eaLnBrk="1" fontAlgn="base" hangingPunct="1">
              <a:spcBef>
                <a:spcPct val="0"/>
              </a:spcBef>
              <a:spcAft>
                <a:spcPct val="0"/>
              </a:spcAft>
              <a:defRPr/>
            </a:pPr>
            <a:r>
              <a:rPr lang="ja-JP" altLang="en-US" sz="16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ゴミを「お</a:t>
            </a:r>
            <a:r>
              <a:rPr lang="ja-JP" altLang="en-US" sz="1600" b="1" kern="0"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得</a:t>
            </a:r>
            <a:r>
              <a:rPr lang="ja-JP" altLang="en-US" sz="16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」に資源に変える</a:t>
            </a:r>
            <a:endParaRPr lang="en-US" altLang="ja-JP" sz="16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marL="457209" indent="-457209" defTabSz="914417" eaLnBrk="1" fontAlgn="base" hangingPunct="1">
              <a:spcBef>
                <a:spcPct val="0"/>
              </a:spcBef>
              <a:spcAft>
                <a:spcPct val="0"/>
              </a:spcAft>
              <a:defRPr/>
            </a:pPr>
            <a:r>
              <a:rPr lang="en-US" altLang="ja-JP" sz="12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2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ゼロ・ウェイストタウン　上勝</a:t>
            </a:r>
            <a:r>
              <a:rPr lang="en-US" altLang="ja-JP" sz="12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a:t>
            </a:r>
          </a:p>
          <a:p>
            <a:pPr marL="457209" indent="-457209" defTabSz="914417" eaLnBrk="1" fontAlgn="base" hangingPunct="1">
              <a:spcBef>
                <a:spcPct val="0"/>
              </a:spcBef>
              <a:spcAft>
                <a:spcPct val="0"/>
              </a:spcAft>
              <a:defRPr/>
            </a:pPr>
            <a:r>
              <a:rPr lang="en-US" altLang="ja-JP" sz="1000" kern="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000" kern="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探究ポイント</a:t>
            </a:r>
            <a:r>
              <a:rPr lang="en-US" altLang="ja-JP" sz="1000" kern="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a:t>
            </a:r>
          </a:p>
          <a:p>
            <a:pPr marL="457209" indent="-457209" defTabSz="914417" eaLnBrk="1" fontAlgn="base" hangingPunct="1">
              <a:spcBef>
                <a:spcPct val="0"/>
              </a:spcBef>
              <a:spcAft>
                <a:spcPct val="0"/>
              </a:spcAft>
              <a:defRPr/>
            </a:pPr>
            <a:r>
              <a:rPr lang="ja-JP" altLang="en-US" sz="1000"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・なぜ、リサイクル率８０％以上を達成できたのか？</a:t>
            </a:r>
          </a:p>
          <a:p>
            <a:pPr marL="457209" indent="-457209" defTabSz="914417" eaLnBrk="1" fontAlgn="base" hangingPunct="1">
              <a:spcBef>
                <a:spcPct val="0"/>
              </a:spcBef>
              <a:spcAft>
                <a:spcPct val="0"/>
              </a:spcAft>
              <a:defRPr/>
            </a:pPr>
            <a:r>
              <a:rPr lang="ja-JP" altLang="en-US" sz="1000"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・なぜ、</a:t>
            </a:r>
            <a:r>
              <a:rPr lang="en-US" altLang="ja-JP" sz="1000"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000"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ゼロウェイスト宣言</a:t>
            </a:r>
            <a:r>
              <a:rPr lang="en-US" altLang="ja-JP" sz="1000"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000"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を行うことができたのか？</a:t>
            </a:r>
          </a:p>
          <a:p>
            <a:pPr marL="457209" indent="-457209" defTabSz="914417" eaLnBrk="1" fontAlgn="base" hangingPunct="1">
              <a:spcBef>
                <a:spcPct val="0"/>
              </a:spcBef>
              <a:spcAft>
                <a:spcPct val="0"/>
              </a:spcAft>
              <a:defRPr/>
            </a:pPr>
            <a:r>
              <a:rPr lang="ja-JP" altLang="en-US" sz="1000"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・町で暮らす人々は、どんな仕事をしているのか？</a:t>
            </a:r>
            <a:r>
              <a:rPr lang="ja-JP" altLang="en-US" sz="10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　</a:t>
            </a:r>
            <a:endParaRPr lang="en-US" altLang="ja-JP" sz="1000" b="1" kern="0" dirty="0">
              <a:solidFill>
                <a:schemeClr val="tx1"/>
              </a:solidFill>
              <a:latin typeface="BIZ UDPゴシック" panose="020B0400000000000000" pitchFamily="50" charset="-128"/>
              <a:ea typeface="BIZ UDPゴシック" panose="020B0400000000000000" pitchFamily="50" charset="-128"/>
            </a:endParaRPr>
          </a:p>
        </p:txBody>
      </p:sp>
      <p:sp>
        <p:nvSpPr>
          <p:cNvPr id="13" name="Text Box 6">
            <a:extLst>
              <a:ext uri="{FF2B5EF4-FFF2-40B4-BE49-F238E27FC236}">
                <a16:creationId xmlns:a16="http://schemas.microsoft.com/office/drawing/2014/main" id="{A1512B5A-0BDE-7EFA-67B4-6F7B0600F0D9}"/>
              </a:ext>
            </a:extLst>
          </p:cNvPr>
          <p:cNvSpPr txBox="1">
            <a:spLocks noChangeArrowheads="1"/>
          </p:cNvSpPr>
          <p:nvPr/>
        </p:nvSpPr>
        <p:spPr bwMode="auto">
          <a:xfrm>
            <a:off x="5293542" y="3819349"/>
            <a:ext cx="4258239" cy="1061829"/>
          </a:xfrm>
          <a:prstGeom prst="rect">
            <a:avLst/>
          </a:prstGeom>
          <a:noFill/>
          <a:ln>
            <a:noFill/>
          </a:ln>
          <a:effectLst/>
        </p:spPr>
        <p:txBody>
          <a:bodyPr wrap="square" lIns="0" tIns="0" rIns="0" bIns="0">
            <a:spAutoFit/>
          </a:bodyPr>
          <a:lstStyle>
            <a:lvl1pPr marL="457200" indent="-457200" eaLnBrk="0" hangingPunct="0">
              <a:defRPr sz="2400">
                <a:solidFill>
                  <a:schemeClr val="tx2"/>
                </a:solidFill>
                <a:latin typeface="ＭＳ Ｐゴシック" pitchFamily="50" charset="-128"/>
                <a:ea typeface="ＭＳ Ｐゴシック" pitchFamily="50" charset="-128"/>
              </a:defRPr>
            </a:lvl1pPr>
            <a:lvl2pPr marL="742950" indent="-285750" eaLnBrk="0" hangingPunct="0">
              <a:defRPr sz="2400">
                <a:solidFill>
                  <a:schemeClr val="tx2"/>
                </a:solidFill>
                <a:latin typeface="ＭＳ Ｐゴシック" pitchFamily="50" charset="-128"/>
                <a:ea typeface="ＭＳ Ｐゴシック" pitchFamily="50" charset="-128"/>
              </a:defRPr>
            </a:lvl2pPr>
            <a:lvl3pPr marL="1143000" indent="-228600" eaLnBrk="0" hangingPunct="0">
              <a:defRPr sz="2400">
                <a:solidFill>
                  <a:schemeClr val="tx2"/>
                </a:solidFill>
                <a:latin typeface="ＭＳ Ｐゴシック" pitchFamily="50" charset="-128"/>
                <a:ea typeface="ＭＳ Ｐゴシック" pitchFamily="50" charset="-128"/>
              </a:defRPr>
            </a:lvl3pPr>
            <a:lvl4pPr marL="1600200" indent="-228600" eaLnBrk="0" hangingPunct="0">
              <a:defRPr sz="2400">
                <a:solidFill>
                  <a:schemeClr val="tx2"/>
                </a:solidFill>
                <a:latin typeface="ＭＳ Ｐゴシック" pitchFamily="50" charset="-128"/>
                <a:ea typeface="ＭＳ Ｐゴシック" pitchFamily="50" charset="-128"/>
              </a:defRPr>
            </a:lvl4pPr>
            <a:lvl5pPr marL="2057400" indent="-228600" eaLnBrk="0" hangingPunct="0">
              <a:defRPr sz="2400">
                <a:solidFill>
                  <a:schemeClr val="tx2"/>
                </a:solidFill>
                <a:latin typeface="ＭＳ Ｐゴシック" pitchFamily="50" charset="-128"/>
                <a:ea typeface="ＭＳ Ｐゴシック" pitchFamily="50" charset="-128"/>
              </a:defRPr>
            </a:lvl5pPr>
            <a:lvl6pPr marL="25146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6pPr>
            <a:lvl7pPr marL="29718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7pPr>
            <a:lvl8pPr marL="34290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8pPr>
            <a:lvl9pPr marL="38862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9pPr>
          </a:lstStyle>
          <a:p>
            <a:pPr marL="457209" indent="-457209" defTabSz="914417" eaLnBrk="1" fontAlgn="base" hangingPunct="1">
              <a:spcBef>
                <a:spcPct val="0"/>
              </a:spcBef>
              <a:spcAft>
                <a:spcPct val="0"/>
              </a:spcAft>
              <a:defRPr/>
            </a:pPr>
            <a:r>
              <a:rPr lang="ja-JP" altLang="en-US" sz="1600" b="1" kern="0"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特</a:t>
            </a:r>
            <a:r>
              <a:rPr lang="ja-JP" altLang="en-US" sz="16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別なマリンスポーツ体験</a:t>
            </a:r>
            <a:endParaRPr lang="en-US" altLang="ja-JP" sz="16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marL="457209" indent="-457209" defTabSz="914417" eaLnBrk="1" fontAlgn="base" hangingPunct="1">
              <a:spcBef>
                <a:spcPct val="0"/>
              </a:spcBef>
              <a:spcAft>
                <a:spcPct val="0"/>
              </a:spcAft>
              <a:defRPr/>
            </a:pPr>
            <a:r>
              <a:rPr lang="en-US" altLang="ja-JP" sz="12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2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みなみ阿波（徳島県南部）</a:t>
            </a:r>
            <a:r>
              <a:rPr lang="en-US" altLang="ja-JP" sz="12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a:t>
            </a:r>
          </a:p>
          <a:p>
            <a:pPr marL="457209" indent="-457209" defTabSz="914417" eaLnBrk="1" fontAlgn="base" hangingPunct="1">
              <a:spcBef>
                <a:spcPct val="0"/>
              </a:spcBef>
              <a:spcAft>
                <a:spcPct val="0"/>
              </a:spcAft>
              <a:defRPr/>
            </a:pPr>
            <a:r>
              <a:rPr lang="en-US" altLang="ja-JP" sz="1000" kern="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000" kern="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探究ポイント</a:t>
            </a:r>
            <a:r>
              <a:rPr lang="en-US" altLang="ja-JP" sz="1000" kern="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a:t>
            </a:r>
          </a:p>
          <a:p>
            <a:pPr marL="457209" indent="-457209" defTabSz="914417" eaLnBrk="1" fontAlgn="base" hangingPunct="1">
              <a:spcBef>
                <a:spcPct val="0"/>
              </a:spcBef>
              <a:spcAft>
                <a:spcPct val="0"/>
              </a:spcAft>
              <a:defRPr/>
            </a:pPr>
            <a:r>
              <a:rPr lang="ja-JP" altLang="en-US" sz="1000"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・なぜ、みなみ阿波はマリンスポーツに適しているのか？</a:t>
            </a:r>
          </a:p>
          <a:p>
            <a:pPr marL="457209" indent="-457209" defTabSz="914417" eaLnBrk="1" fontAlgn="base" hangingPunct="1">
              <a:spcBef>
                <a:spcPct val="0"/>
              </a:spcBef>
              <a:spcAft>
                <a:spcPct val="0"/>
              </a:spcAft>
              <a:defRPr/>
            </a:pPr>
            <a:r>
              <a:rPr lang="ja-JP" altLang="en-US" sz="1000"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・どのように地元の人がマリンスポーツと関わっているのか？</a:t>
            </a:r>
          </a:p>
          <a:p>
            <a:pPr marL="457209" indent="-457209" defTabSz="914417" eaLnBrk="1" fontAlgn="base" hangingPunct="1">
              <a:spcBef>
                <a:spcPct val="0"/>
              </a:spcBef>
              <a:spcAft>
                <a:spcPct val="0"/>
              </a:spcAft>
              <a:defRPr/>
            </a:pPr>
            <a:r>
              <a:rPr lang="ja-JP" altLang="en-US" sz="1000"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・浜辺には、どんな生き物が生息しているのか？</a:t>
            </a:r>
            <a:r>
              <a:rPr lang="ja-JP" altLang="en-US" sz="10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1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100" b="1" kern="0"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100" b="1" kern="0" dirty="0">
                <a:solidFill>
                  <a:schemeClr val="bg1"/>
                </a:solidFill>
                <a:latin typeface="BIZ UDPゴシック" panose="020B0400000000000000" pitchFamily="50" charset="-128"/>
                <a:ea typeface="BIZ UDPゴシック" panose="020B0400000000000000" pitchFamily="50" charset="-128"/>
              </a:rPr>
              <a:t>　　　　　</a:t>
            </a:r>
            <a:endParaRPr lang="en-US" altLang="ja-JP" sz="1100" b="1" kern="0" dirty="0">
              <a:solidFill>
                <a:schemeClr val="bg1"/>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1DF61741-50B9-7A6E-791B-7305C924E942}"/>
              </a:ext>
            </a:extLst>
          </p:cNvPr>
          <p:cNvSpPr txBox="1"/>
          <p:nvPr/>
        </p:nvSpPr>
        <p:spPr>
          <a:xfrm>
            <a:off x="452438" y="-20370"/>
            <a:ext cx="5123007" cy="338554"/>
          </a:xfrm>
          <a:prstGeom prst="rect">
            <a:avLst/>
          </a:prstGeom>
          <a:noFill/>
        </p:spPr>
        <p:txBody>
          <a:bodyPr wrap="square" rtlCol="0">
            <a:spAutoFit/>
          </a:bodyPr>
          <a:lstStyle/>
          <a:p>
            <a:r>
              <a:rPr kumimoji="1" lang="en-US" altLang="ja-JP" sz="1600" b="1" dirty="0">
                <a:solidFill>
                  <a:schemeClr val="bg1"/>
                </a:solidFill>
                <a:latin typeface="BIZ UDPゴシック" panose="020B0400000000000000" pitchFamily="50" charset="-128"/>
                <a:ea typeface="BIZ UDPゴシック" panose="020B0400000000000000" pitchFamily="50" charset="-128"/>
              </a:rPr>
              <a:t>SDGs</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先進県「徳島」ならではのメリット</a:t>
            </a:r>
          </a:p>
        </p:txBody>
      </p:sp>
      <p:pic>
        <p:nvPicPr>
          <p:cNvPr id="25" name="図 24">
            <a:extLst>
              <a:ext uri="{FF2B5EF4-FFF2-40B4-BE49-F238E27FC236}">
                <a16:creationId xmlns:a16="http://schemas.microsoft.com/office/drawing/2014/main" id="{7294C505-960E-24F7-533A-068ECE3C03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0416" y="375556"/>
            <a:ext cx="1225735" cy="647395"/>
          </a:xfrm>
          <a:prstGeom prst="rect">
            <a:avLst/>
          </a:prstGeom>
        </p:spPr>
      </p:pic>
      <p:pic>
        <p:nvPicPr>
          <p:cNvPr id="2" name="図 1">
            <a:extLst>
              <a:ext uri="{FF2B5EF4-FFF2-40B4-BE49-F238E27FC236}">
                <a16:creationId xmlns:a16="http://schemas.microsoft.com/office/drawing/2014/main" id="{A9567841-5099-F7E7-C892-F325163DF7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2172" y="5116836"/>
            <a:ext cx="1148686" cy="1378424"/>
          </a:xfrm>
          <a:prstGeom prst="rect">
            <a:avLst/>
          </a:prstGeom>
        </p:spPr>
      </p:pic>
    </p:spTree>
    <p:extLst>
      <p:ext uri="{BB962C8B-B14F-4D97-AF65-F5344CB8AC3E}">
        <p14:creationId xmlns:p14="http://schemas.microsoft.com/office/powerpoint/2010/main" val="1583263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ABDCA32-3418-4267-9260-833D569FB3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a:fillRect/>
          </a:stretch>
        </p:blipFill>
        <p:spPr bwMode="auto">
          <a:xfrm>
            <a:off x="-11744" y="1011238"/>
            <a:ext cx="9917744" cy="5846762"/>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50F78CDF-4133-48FE-AA52-77C8A920E74E}"/>
              </a:ext>
            </a:extLst>
          </p:cNvPr>
          <p:cNvSpPr txBox="1"/>
          <p:nvPr/>
        </p:nvSpPr>
        <p:spPr>
          <a:xfrm>
            <a:off x="452438" y="-20370"/>
            <a:ext cx="2914418" cy="338554"/>
          </a:xfrm>
          <a:prstGeom prst="rect">
            <a:avLst/>
          </a:prstGeom>
          <a:noFill/>
        </p:spPr>
        <p:txBody>
          <a:bodyPr wrap="square" rtlCol="0">
            <a:spAutoFit/>
          </a:bodyPr>
          <a:lstStyle/>
          <a:p>
            <a:r>
              <a:rPr kumimoji="1" lang="en-US" altLang="ja-JP" sz="1600" b="1" dirty="0">
                <a:solidFill>
                  <a:schemeClr val="bg1"/>
                </a:solidFill>
                <a:latin typeface="BIZ UDPゴシック" panose="020B0400000000000000" pitchFamily="50" charset="-128"/>
                <a:ea typeface="BIZ UDPゴシック" panose="020B0400000000000000" pitchFamily="50" charset="-128"/>
              </a:rPr>
              <a:t>SDGs</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を学ぶ①　東部エリア　</a:t>
            </a:r>
          </a:p>
        </p:txBody>
      </p:sp>
      <p:sp>
        <p:nvSpPr>
          <p:cNvPr id="8" name="テキスト ボックス 7">
            <a:extLst>
              <a:ext uri="{FF2B5EF4-FFF2-40B4-BE49-F238E27FC236}">
                <a16:creationId xmlns:a16="http://schemas.microsoft.com/office/drawing/2014/main" id="{145CB246-AD02-452A-8C95-22AA2A4D2613}"/>
              </a:ext>
            </a:extLst>
          </p:cNvPr>
          <p:cNvSpPr txBox="1"/>
          <p:nvPr/>
        </p:nvSpPr>
        <p:spPr>
          <a:xfrm>
            <a:off x="4430" y="381135"/>
            <a:ext cx="594000" cy="592517"/>
          </a:xfrm>
          <a:prstGeom prst="rect">
            <a:avLst/>
          </a:prstGeom>
          <a:solidFill>
            <a:srgbClr val="F77014">
              <a:alpha val="10000"/>
            </a:srgbClr>
          </a:solidFill>
        </p:spPr>
        <p:txBody>
          <a:bodyPr wrap="square" rtlCol="0">
            <a:spAutoFit/>
          </a:bodyPr>
          <a:lstStyle/>
          <a:p>
            <a:pPr algn="ctr"/>
            <a:r>
              <a:rPr kumimoji="1" lang="ja-JP" altLang="en-US" sz="1600" b="1" dirty="0">
                <a:solidFill>
                  <a:srgbClr val="F77014"/>
                </a:solidFill>
                <a:latin typeface="BIZ UDPゴシック" panose="020B0400000000000000" pitchFamily="50" charset="-128"/>
                <a:ea typeface="BIZ UDPゴシック" panose="020B0400000000000000" pitchFamily="50" charset="-128"/>
              </a:rPr>
              <a:t>探究学習</a:t>
            </a:r>
            <a:endParaRPr lang="ja-JP" altLang="en-US" b="1" dirty="0">
              <a:solidFill>
                <a:srgbClr val="F77014"/>
              </a:solidFill>
              <a:effectLst>
                <a:glow rad="127000">
                  <a:schemeClr val="bg1"/>
                </a:glow>
              </a:effectLst>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B4E81084-962B-4B5C-84CB-577067432142}"/>
              </a:ext>
            </a:extLst>
          </p:cNvPr>
          <p:cNvSpPr/>
          <p:nvPr/>
        </p:nvSpPr>
        <p:spPr>
          <a:xfrm>
            <a:off x="7163088" y="399523"/>
            <a:ext cx="2742912" cy="430887"/>
          </a:xfrm>
          <a:prstGeom prst="rect">
            <a:avLst/>
          </a:prstGeom>
        </p:spPr>
        <p:txBody>
          <a:bodyPr wrap="square">
            <a:spAutoFit/>
          </a:bodyPr>
          <a:lstStyle/>
          <a:p>
            <a:pPr algn="ctr"/>
            <a:r>
              <a:rPr lang="en-US" altLang="ja-JP" sz="1100" dirty="0">
                <a:latin typeface="BIZ UDPゴシック" panose="020B0400000000000000" pitchFamily="50" charset="-128"/>
                <a:ea typeface="BIZ UDPゴシック" panose="020B0400000000000000" pitchFamily="50" charset="-128"/>
              </a:rPr>
              <a:t>JAPAN TRAVEL AWARDS 2022</a:t>
            </a:r>
          </a:p>
          <a:p>
            <a:pPr algn="ctr"/>
            <a:r>
              <a:rPr lang="ja-JP" altLang="en-US" sz="1100" dirty="0">
                <a:latin typeface="BIZ UDPゴシック" panose="020B0400000000000000" pitchFamily="50" charset="-128"/>
                <a:ea typeface="BIZ UDPゴシック" panose="020B0400000000000000" pitchFamily="50" charset="-128"/>
              </a:rPr>
              <a:t>サステナブル部門賞受賞</a:t>
            </a:r>
          </a:p>
        </p:txBody>
      </p:sp>
      <p:sp>
        <p:nvSpPr>
          <p:cNvPr id="10" name="テキスト ボックス 9">
            <a:extLst>
              <a:ext uri="{FF2B5EF4-FFF2-40B4-BE49-F238E27FC236}">
                <a16:creationId xmlns:a16="http://schemas.microsoft.com/office/drawing/2014/main" id="{3185C72C-1334-449A-9318-BE67D13B4747}"/>
              </a:ext>
            </a:extLst>
          </p:cNvPr>
          <p:cNvSpPr txBox="1"/>
          <p:nvPr/>
        </p:nvSpPr>
        <p:spPr>
          <a:xfrm>
            <a:off x="612944" y="463699"/>
            <a:ext cx="4112984" cy="400110"/>
          </a:xfrm>
          <a:prstGeom prst="rect">
            <a:avLst/>
          </a:prstGeom>
          <a:noFill/>
        </p:spPr>
        <p:txBody>
          <a:bodyPr wrap="square" rtlCol="0">
            <a:spAutoFit/>
          </a:bodyPr>
          <a:lstStyle/>
          <a:p>
            <a:r>
              <a:rPr lang="ja-JP" altLang="en-US" sz="2000" b="1" dirty="0">
                <a:effectLst>
                  <a:glow rad="127000">
                    <a:schemeClr val="bg1"/>
                  </a:glow>
                </a:effectLst>
                <a:latin typeface="BIZ UDPゴシック" panose="020B0400000000000000" pitchFamily="50" charset="-128"/>
                <a:ea typeface="BIZ UDPゴシック" panose="020B0400000000000000" pitchFamily="50" charset="-128"/>
              </a:rPr>
              <a:t>「ゼロ・ウェイストタウン　上勝町」</a:t>
            </a:r>
          </a:p>
        </p:txBody>
      </p:sp>
      <p:sp>
        <p:nvSpPr>
          <p:cNvPr id="16" name="正方形/長方形 15">
            <a:extLst>
              <a:ext uri="{FF2B5EF4-FFF2-40B4-BE49-F238E27FC236}">
                <a16:creationId xmlns:a16="http://schemas.microsoft.com/office/drawing/2014/main" id="{67C62840-936F-4C25-B1FA-8D0BB92A4431}"/>
              </a:ext>
            </a:extLst>
          </p:cNvPr>
          <p:cNvSpPr/>
          <p:nvPr/>
        </p:nvSpPr>
        <p:spPr>
          <a:xfrm>
            <a:off x="6321180" y="1126188"/>
            <a:ext cx="3497741" cy="216124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062086EB-5BF6-44C5-A11F-78B29E18ED68}"/>
              </a:ext>
            </a:extLst>
          </p:cNvPr>
          <p:cNvGrpSpPr/>
          <p:nvPr/>
        </p:nvGrpSpPr>
        <p:grpSpPr>
          <a:xfrm>
            <a:off x="6349173" y="1259031"/>
            <a:ext cx="2433680" cy="528006"/>
            <a:chOff x="3475672" y="3229973"/>
            <a:chExt cx="2433680" cy="528006"/>
          </a:xfrm>
        </p:grpSpPr>
        <p:pic>
          <p:nvPicPr>
            <p:cNvPr id="13" name="図 12">
              <a:extLst>
                <a:ext uri="{FF2B5EF4-FFF2-40B4-BE49-F238E27FC236}">
                  <a16:creationId xmlns:a16="http://schemas.microsoft.com/office/drawing/2014/main" id="{FB1D5511-B069-4FF0-8F60-2A54C84A5EE8}"/>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526973" y="3229973"/>
              <a:ext cx="2351263" cy="528006"/>
            </a:xfrm>
            <a:prstGeom prst="rect">
              <a:avLst/>
            </a:prstGeom>
          </p:spPr>
        </p:pic>
        <p:sp>
          <p:nvSpPr>
            <p:cNvPr id="11" name="正方形/長方形 10">
              <a:extLst>
                <a:ext uri="{FF2B5EF4-FFF2-40B4-BE49-F238E27FC236}">
                  <a16:creationId xmlns:a16="http://schemas.microsoft.com/office/drawing/2014/main" id="{F21B5731-DF24-4A8B-BCB0-FB71666E67A6}"/>
                </a:ext>
              </a:extLst>
            </p:cNvPr>
            <p:cNvSpPr/>
            <p:nvPr/>
          </p:nvSpPr>
          <p:spPr>
            <a:xfrm>
              <a:off x="3475672" y="3244334"/>
              <a:ext cx="2433680" cy="307777"/>
            </a:xfrm>
            <a:prstGeom prst="rect">
              <a:avLst/>
            </a:prstGeom>
          </p:spPr>
          <p:txBody>
            <a:bodyPr wrap="none">
              <a:spAutoFit/>
            </a:bodyPr>
            <a:lstStyle/>
            <a:p>
              <a:r>
                <a:rPr lang="ja-JP" altLang="en-US" sz="1400"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ゼロ・ウェイスト宣言</a:t>
              </a:r>
              <a:r>
                <a:rPr lang="ja-JP" altLang="en-US" sz="1400" dirty="0">
                  <a:latin typeface="BIZ UDPゴシック" panose="020B0400000000000000" pitchFamily="50" charset="-128"/>
                  <a:ea typeface="BIZ UDPゴシック" panose="020B0400000000000000" pitchFamily="50" charset="-128"/>
                </a:rPr>
                <a:t>」って？</a:t>
              </a:r>
            </a:p>
          </p:txBody>
        </p:sp>
      </p:grpSp>
      <p:pic>
        <p:nvPicPr>
          <p:cNvPr id="17" name="図 16">
            <a:extLst>
              <a:ext uri="{FF2B5EF4-FFF2-40B4-BE49-F238E27FC236}">
                <a16:creationId xmlns:a16="http://schemas.microsoft.com/office/drawing/2014/main" id="{24A55756-0EEE-49D2-AD7F-B4C67506A55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89610" y="377810"/>
            <a:ext cx="396562" cy="485999"/>
          </a:xfrm>
          <a:prstGeom prst="rect">
            <a:avLst/>
          </a:prstGeom>
        </p:spPr>
      </p:pic>
      <p:sp>
        <p:nvSpPr>
          <p:cNvPr id="2" name="正方形/長方形 1">
            <a:extLst>
              <a:ext uri="{FF2B5EF4-FFF2-40B4-BE49-F238E27FC236}">
                <a16:creationId xmlns:a16="http://schemas.microsoft.com/office/drawing/2014/main" id="{84350111-191F-1C0F-8798-58CAD1D8C789}"/>
              </a:ext>
            </a:extLst>
          </p:cNvPr>
          <p:cNvSpPr/>
          <p:nvPr/>
        </p:nvSpPr>
        <p:spPr>
          <a:xfrm>
            <a:off x="130625" y="1158874"/>
            <a:ext cx="5762175" cy="1167114"/>
          </a:xfrm>
          <a:prstGeom prst="rect">
            <a:avLst/>
          </a:prstGeom>
          <a:solidFill>
            <a:schemeClr val="tx2">
              <a:lumMod val="20000"/>
              <a:lumOff val="80000"/>
              <a:alpha val="70000"/>
            </a:schemeClr>
          </a:solidFill>
        </p:spPr>
        <p:txBody>
          <a:bodyPr wrap="square">
            <a:spAutoFit/>
          </a:bodyPr>
          <a:lstStyle/>
          <a:p>
            <a:pPr>
              <a:lnSpc>
                <a:spcPct val="120000"/>
              </a:lnSpc>
            </a:pPr>
            <a:r>
              <a:rPr lang="ja-JP" altLang="en-US" sz="1200" dirty="0">
                <a:effectLst>
                  <a:glow rad="127000">
                    <a:schemeClr val="bg1"/>
                  </a:glow>
                </a:effectLst>
                <a:latin typeface="BIZ UDPゴシック" panose="020B0400000000000000" pitchFamily="50" charset="-128"/>
                <a:ea typeface="BIZ UDPゴシック" panose="020B0400000000000000" pitchFamily="50" charset="-128"/>
              </a:rPr>
              <a:t>上勝町ゼロ・ウェイストセンターには、町民自らごみを持ち込み、可能な限りの分別、資源化が行われています。現在リサイクル率は</a:t>
            </a:r>
            <a:r>
              <a:rPr lang="en-US" altLang="ja-JP" sz="1200" dirty="0">
                <a:effectLst>
                  <a:glow rad="127000">
                    <a:schemeClr val="bg1"/>
                  </a:glow>
                </a:effectLst>
                <a:latin typeface="BIZ UDPゴシック" panose="020B0400000000000000" pitchFamily="50" charset="-128"/>
                <a:ea typeface="BIZ UDPゴシック" panose="020B0400000000000000" pitchFamily="50" charset="-128"/>
              </a:rPr>
              <a:t>80</a:t>
            </a:r>
            <a:r>
              <a:rPr lang="ja-JP" altLang="en-US" sz="1200" dirty="0">
                <a:effectLst>
                  <a:glow rad="127000">
                    <a:schemeClr val="bg1"/>
                  </a:glow>
                </a:effectLst>
                <a:latin typeface="BIZ UDPゴシック" panose="020B0400000000000000" pitchFamily="50" charset="-128"/>
                <a:ea typeface="BIZ UDPゴシック" panose="020B0400000000000000" pitchFamily="50" charset="-128"/>
              </a:rPr>
              <a:t>％を超え、国内はもちろん海外からも視察や取材が訪れるようになりました。</a:t>
            </a:r>
            <a:endParaRPr lang="en-US" altLang="ja-JP" sz="1200" dirty="0">
              <a:effectLst>
                <a:glow rad="127000">
                  <a:schemeClr val="bg1"/>
                </a:glow>
              </a:effectLst>
              <a:latin typeface="BIZ UDPゴシック" panose="020B0400000000000000" pitchFamily="50" charset="-128"/>
              <a:ea typeface="BIZ UDPゴシック" panose="020B0400000000000000" pitchFamily="50" charset="-128"/>
            </a:endParaRPr>
          </a:p>
          <a:p>
            <a:pPr>
              <a:lnSpc>
                <a:spcPct val="120000"/>
              </a:lnSpc>
            </a:pPr>
            <a:r>
              <a:rPr lang="ja-JP" altLang="en-US" sz="1200" dirty="0">
                <a:effectLst>
                  <a:glow rad="127000">
                    <a:schemeClr val="bg1"/>
                  </a:glow>
                </a:effectLst>
                <a:latin typeface="BIZ UDPゴシック" panose="020B0400000000000000" pitchFamily="50" charset="-128"/>
                <a:ea typeface="BIZ UDPゴシック" panose="020B0400000000000000" pitchFamily="50" charset="-128"/>
              </a:rPr>
              <a:t>この施設は、ゼロ・ウェイストの理念を学び、世界に広げていける施設を目指しており、</a:t>
            </a:r>
            <a:r>
              <a:rPr lang="en-US" altLang="ja-JP" sz="1200" b="1" dirty="0">
                <a:solidFill>
                  <a:srgbClr val="C00000"/>
                </a:solidFill>
                <a:effectLst>
                  <a:glow rad="127000">
                    <a:schemeClr val="bg1"/>
                  </a:glow>
                </a:effectLst>
                <a:latin typeface="BIZ UDPゴシック" panose="020B0400000000000000" pitchFamily="50" charset="-128"/>
                <a:ea typeface="BIZ UDPゴシック" panose="020B0400000000000000" pitchFamily="50" charset="-128"/>
              </a:rPr>
              <a:t>SDGs</a:t>
            </a:r>
            <a:r>
              <a:rPr lang="ja-JP" altLang="en-US" sz="1200" b="1" dirty="0">
                <a:solidFill>
                  <a:srgbClr val="C00000"/>
                </a:solidFill>
                <a:effectLst>
                  <a:glow rad="127000">
                    <a:schemeClr val="bg1"/>
                  </a:glow>
                </a:effectLst>
                <a:latin typeface="BIZ UDPゴシック" panose="020B0400000000000000" pitchFamily="50" charset="-128"/>
                <a:ea typeface="BIZ UDPゴシック" panose="020B0400000000000000" pitchFamily="50" charset="-128"/>
              </a:rPr>
              <a:t>を生活に息づかせ、持続できることの学びの場</a:t>
            </a:r>
            <a:r>
              <a:rPr lang="ja-JP" altLang="en-US" sz="1200" dirty="0">
                <a:effectLst>
                  <a:glow rad="127000">
                    <a:schemeClr val="bg1"/>
                  </a:glow>
                </a:effectLst>
                <a:latin typeface="BIZ UDPゴシック" panose="020B0400000000000000" pitchFamily="50" charset="-128"/>
                <a:ea typeface="BIZ UDPゴシック" panose="020B0400000000000000" pitchFamily="50" charset="-128"/>
              </a:rPr>
              <a:t>となります。</a:t>
            </a:r>
          </a:p>
        </p:txBody>
      </p:sp>
      <p:grpSp>
        <p:nvGrpSpPr>
          <p:cNvPr id="7" name="グループ化 6">
            <a:extLst>
              <a:ext uri="{FF2B5EF4-FFF2-40B4-BE49-F238E27FC236}">
                <a16:creationId xmlns:a16="http://schemas.microsoft.com/office/drawing/2014/main" id="{A451C579-9F93-B53E-49C0-EB9991D45ECA}"/>
              </a:ext>
            </a:extLst>
          </p:cNvPr>
          <p:cNvGrpSpPr/>
          <p:nvPr/>
        </p:nvGrpSpPr>
        <p:grpSpPr>
          <a:xfrm>
            <a:off x="6349173" y="1801398"/>
            <a:ext cx="3469748" cy="3420317"/>
            <a:chOff x="6349173" y="1801398"/>
            <a:chExt cx="3469748" cy="3420317"/>
          </a:xfrm>
        </p:grpSpPr>
        <p:sp>
          <p:nvSpPr>
            <p:cNvPr id="15" name="正方形/長方形 14">
              <a:extLst>
                <a:ext uri="{FF2B5EF4-FFF2-40B4-BE49-F238E27FC236}">
                  <a16:creationId xmlns:a16="http://schemas.microsoft.com/office/drawing/2014/main" id="{4D518CBC-93FD-430F-876E-B969424DB870}"/>
                </a:ext>
              </a:extLst>
            </p:cNvPr>
            <p:cNvSpPr/>
            <p:nvPr/>
          </p:nvSpPr>
          <p:spPr>
            <a:xfrm>
              <a:off x="6349173" y="1801398"/>
              <a:ext cx="3469748" cy="1615827"/>
            </a:xfrm>
            <a:prstGeom prst="rect">
              <a:avLst/>
            </a:prstGeom>
          </p:spPr>
          <p:txBody>
            <a:bodyPr wrap="square">
              <a:spAutoFit/>
            </a:bodyPr>
            <a:lstStyle/>
            <a:p>
              <a:r>
                <a:rPr lang="ja-JP" altLang="en-US" sz="1000" dirty="0">
                  <a:latin typeface="BIZ UDPゴシック" panose="020B0400000000000000" pitchFamily="50" charset="-128"/>
                  <a:ea typeface="BIZ UDPゴシック" panose="020B0400000000000000" pitchFamily="50" charset="-128"/>
                </a:rPr>
                <a:t>徳島市から約１時間、人口約</a:t>
              </a:r>
              <a:r>
                <a:rPr lang="en-US" altLang="ja-JP" sz="1000" dirty="0">
                  <a:latin typeface="BIZ UDPゴシック" panose="020B0400000000000000" pitchFamily="50" charset="-128"/>
                  <a:ea typeface="BIZ UDPゴシック" panose="020B0400000000000000" pitchFamily="50" charset="-128"/>
                </a:rPr>
                <a:t>1,</a:t>
              </a:r>
              <a:r>
                <a:rPr lang="ja-JP" altLang="en-US" sz="1000" dirty="0">
                  <a:latin typeface="BIZ UDPゴシック" panose="020B0400000000000000" pitchFamily="50" charset="-128"/>
                  <a:ea typeface="BIZ UDPゴシック" panose="020B0400000000000000" pitchFamily="50" charset="-128"/>
                </a:rPr>
                <a:t>３</a:t>
              </a:r>
              <a:r>
                <a:rPr lang="en-US" altLang="ja-JP" sz="1000" dirty="0">
                  <a:latin typeface="BIZ UDPゴシック" panose="020B0400000000000000" pitchFamily="50" charset="-128"/>
                  <a:ea typeface="BIZ UDPゴシック" panose="020B0400000000000000" pitchFamily="50" charset="-128"/>
                </a:rPr>
                <a:t>00</a:t>
              </a:r>
              <a:r>
                <a:rPr lang="ja-JP" altLang="en-US" sz="1000" dirty="0">
                  <a:latin typeface="BIZ UDPゴシック" panose="020B0400000000000000" pitchFamily="50" charset="-128"/>
                  <a:ea typeface="BIZ UDPゴシック" panose="020B0400000000000000" pitchFamily="50" charset="-128"/>
                </a:rPr>
                <a:t>人という徳島県上勝町は、</a:t>
              </a:r>
              <a:r>
                <a:rPr lang="en-US" altLang="ja-JP" sz="1000" dirty="0">
                  <a:latin typeface="BIZ UDPゴシック" panose="020B0400000000000000" pitchFamily="50" charset="-128"/>
                  <a:ea typeface="BIZ UDPゴシック" panose="020B0400000000000000" pitchFamily="50" charset="-128"/>
                </a:rPr>
                <a:t>2003</a:t>
              </a:r>
              <a:r>
                <a:rPr lang="ja-JP" altLang="en-US" sz="1000" dirty="0">
                  <a:latin typeface="BIZ UDPゴシック" panose="020B0400000000000000" pitchFamily="50" charset="-128"/>
                  <a:ea typeface="BIZ UDPゴシック" panose="020B0400000000000000" pitchFamily="50" charset="-128"/>
                </a:rPr>
                <a:t>年に日本初の「ゼロ・ウェイスト宣言」を行った町。</a:t>
              </a:r>
            </a:p>
            <a:p>
              <a:r>
                <a:rPr lang="ja-JP" altLang="en-US" sz="1000" dirty="0">
                  <a:latin typeface="BIZ UDPゴシック" panose="020B0400000000000000" pitchFamily="50" charset="-128"/>
                  <a:ea typeface="BIZ UDPゴシック" panose="020B0400000000000000" pitchFamily="50" charset="-128"/>
                </a:rPr>
                <a:t>ゼロ･ウェイストとは、無駄、浪費、ごみをなくすという意味です。</a:t>
              </a:r>
            </a:p>
            <a:p>
              <a:r>
                <a:rPr lang="ja-JP" altLang="en-US" sz="1000" dirty="0">
                  <a:latin typeface="BIZ UDPゴシック" panose="020B0400000000000000" pitchFamily="50" charset="-128"/>
                  <a:ea typeface="BIZ UDPゴシック" panose="020B0400000000000000" pitchFamily="50" charset="-128"/>
                </a:rPr>
                <a:t>出てきた廃棄物をどう処理するかではなく、そもそもごみを生み出さないようにしようという考え方です。</a:t>
              </a:r>
              <a:endParaRPr lang="en-US" altLang="ja-JP" sz="1000" dirty="0">
                <a:latin typeface="BIZ UDPゴシック" panose="020B0400000000000000" pitchFamily="50" charset="-128"/>
                <a:ea typeface="BIZ UDPゴシック" panose="020B0400000000000000" pitchFamily="50" charset="-128"/>
              </a:endParaRPr>
            </a:p>
            <a:p>
              <a:r>
                <a:rPr lang="ja-JP" altLang="en-US" sz="1000" dirty="0">
                  <a:latin typeface="BIZ UDPゴシック" panose="020B0400000000000000" pitchFamily="50" charset="-128"/>
                  <a:ea typeface="BIZ UDPゴシック" panose="020B0400000000000000" pitchFamily="50" charset="-128"/>
                </a:rPr>
                <a:t>小さな町の大きな挑戦は世界から注目され、上勝町では町民一人一人がごみ削減に努めリサイクル率 </a:t>
              </a:r>
              <a:r>
                <a:rPr lang="en-US" altLang="ja-JP" sz="1000" dirty="0">
                  <a:latin typeface="BIZ UDPゴシック" panose="020B0400000000000000" pitchFamily="50" charset="-128"/>
                  <a:ea typeface="BIZ UDPゴシック" panose="020B0400000000000000" pitchFamily="50" charset="-128"/>
                </a:rPr>
                <a:t>80</a:t>
              </a:r>
              <a:r>
                <a:rPr lang="ja-JP" altLang="en-US" sz="1000" dirty="0">
                  <a:latin typeface="BIZ UDPゴシック" panose="020B0400000000000000" pitchFamily="50" charset="-128"/>
                  <a:ea typeface="BIZ UDPゴシック" panose="020B0400000000000000" pitchFamily="50" charset="-128"/>
                </a:rPr>
                <a:t>％以上を達成し、持続可能な社会への道筋を示しました。</a:t>
              </a:r>
              <a:endParaRPr lang="en-US" altLang="ja-JP" sz="1000" dirty="0">
                <a:latin typeface="BIZ UDPゴシック" panose="020B0400000000000000" pitchFamily="50" charset="-128"/>
                <a:ea typeface="BIZ UDPゴシック" panose="020B0400000000000000" pitchFamily="50" charset="-128"/>
              </a:endParaRPr>
            </a:p>
            <a:p>
              <a:endParaRPr lang="ja-JP" altLang="en-US" sz="900" dirty="0">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DA2AA2AB-8559-3AB8-E40B-50F7B8624E6B}"/>
                </a:ext>
              </a:extLst>
            </p:cNvPr>
            <p:cNvPicPr>
              <a:picLocks/>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355746" y="3287430"/>
              <a:ext cx="3425208" cy="1934285"/>
            </a:xfrm>
            <a:prstGeom prst="rect">
              <a:avLst/>
            </a:prstGeom>
            <a:ln w="38100">
              <a:solidFill>
                <a:schemeClr val="bg1"/>
              </a:solidFill>
            </a:ln>
          </p:spPr>
        </p:pic>
      </p:grpSp>
    </p:spTree>
    <p:extLst>
      <p:ext uri="{BB962C8B-B14F-4D97-AF65-F5344CB8AC3E}">
        <p14:creationId xmlns:p14="http://schemas.microsoft.com/office/powerpoint/2010/main" val="870519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F01F5DE2-6AA8-0D63-EB2D-38E0E8FC2F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95695"/>
            <a:ext cx="4621187" cy="2606323"/>
          </a:xfrm>
          <a:prstGeom prst="rect">
            <a:avLst/>
          </a:prstGeom>
        </p:spPr>
      </p:pic>
      <p:sp>
        <p:nvSpPr>
          <p:cNvPr id="6" name="テキスト ボックス 5">
            <a:extLst>
              <a:ext uri="{FF2B5EF4-FFF2-40B4-BE49-F238E27FC236}">
                <a16:creationId xmlns:a16="http://schemas.microsoft.com/office/drawing/2014/main" id="{8F2FB427-D102-4E29-8FDE-21A7773E6187}"/>
              </a:ext>
            </a:extLst>
          </p:cNvPr>
          <p:cNvSpPr txBox="1"/>
          <p:nvPr/>
        </p:nvSpPr>
        <p:spPr>
          <a:xfrm>
            <a:off x="452438" y="-20370"/>
            <a:ext cx="2914418" cy="338554"/>
          </a:xfrm>
          <a:prstGeom prst="rect">
            <a:avLst/>
          </a:prstGeom>
          <a:noFill/>
        </p:spPr>
        <p:txBody>
          <a:bodyPr wrap="square" rtlCol="0">
            <a:spAutoFit/>
          </a:bodyPr>
          <a:lstStyle/>
          <a:p>
            <a:r>
              <a:rPr kumimoji="1" lang="en-US" altLang="ja-JP" sz="1600" b="1" dirty="0">
                <a:solidFill>
                  <a:schemeClr val="bg1"/>
                </a:solidFill>
                <a:latin typeface="BIZ UDPゴシック" panose="020B0400000000000000" pitchFamily="50" charset="-128"/>
                <a:ea typeface="BIZ UDPゴシック" panose="020B0400000000000000" pitchFamily="50" charset="-128"/>
              </a:rPr>
              <a:t>SDGs</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を学ぶ①　東部エリア　</a:t>
            </a:r>
          </a:p>
        </p:txBody>
      </p:sp>
      <p:sp>
        <p:nvSpPr>
          <p:cNvPr id="8" name="テキスト ボックス 7">
            <a:extLst>
              <a:ext uri="{FF2B5EF4-FFF2-40B4-BE49-F238E27FC236}">
                <a16:creationId xmlns:a16="http://schemas.microsoft.com/office/drawing/2014/main" id="{8D98E11C-2068-4314-BC49-29B24EA318C9}"/>
              </a:ext>
            </a:extLst>
          </p:cNvPr>
          <p:cNvSpPr txBox="1"/>
          <p:nvPr/>
        </p:nvSpPr>
        <p:spPr>
          <a:xfrm>
            <a:off x="4430" y="381135"/>
            <a:ext cx="594000" cy="592517"/>
          </a:xfrm>
          <a:prstGeom prst="rect">
            <a:avLst/>
          </a:prstGeom>
          <a:solidFill>
            <a:srgbClr val="F77014">
              <a:alpha val="10000"/>
            </a:srgbClr>
          </a:solidFill>
        </p:spPr>
        <p:txBody>
          <a:bodyPr wrap="square" rtlCol="0">
            <a:spAutoFit/>
          </a:bodyPr>
          <a:lstStyle/>
          <a:p>
            <a:pPr algn="ctr"/>
            <a:r>
              <a:rPr kumimoji="1" lang="ja-JP" altLang="en-US" sz="1600" b="1" dirty="0">
                <a:solidFill>
                  <a:srgbClr val="F77014"/>
                </a:solidFill>
                <a:latin typeface="BIZ UDPゴシック" panose="020B0400000000000000" pitchFamily="50" charset="-128"/>
                <a:ea typeface="BIZ UDPゴシック" panose="020B0400000000000000" pitchFamily="50" charset="-128"/>
              </a:rPr>
              <a:t>探究学習</a:t>
            </a:r>
            <a:endParaRPr lang="ja-JP" altLang="en-US" b="1" dirty="0">
              <a:solidFill>
                <a:srgbClr val="F77014"/>
              </a:solidFill>
              <a:effectLst>
                <a:glow rad="127000">
                  <a:schemeClr val="bg1"/>
                </a:glow>
              </a:effectLst>
              <a:latin typeface="BIZ UDPゴシック" panose="020B0400000000000000" pitchFamily="50" charset="-128"/>
              <a:ea typeface="BIZ UDPゴシック" panose="020B0400000000000000" pitchFamily="50" charset="-128"/>
            </a:endParaRPr>
          </a:p>
        </p:txBody>
      </p:sp>
      <p:pic>
        <p:nvPicPr>
          <p:cNvPr id="20" name="図 19">
            <a:extLst>
              <a:ext uri="{FF2B5EF4-FFF2-40B4-BE49-F238E27FC236}">
                <a16:creationId xmlns:a16="http://schemas.microsoft.com/office/drawing/2014/main" id="{C24D6E8D-3276-431B-91DC-F6183A81442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33551" y="3309358"/>
            <a:ext cx="1933295" cy="1981030"/>
          </a:xfrm>
          <a:prstGeom prst="rect">
            <a:avLst/>
          </a:prstGeom>
        </p:spPr>
      </p:pic>
      <p:sp>
        <p:nvSpPr>
          <p:cNvPr id="21" name="正方形/長方形 20">
            <a:extLst>
              <a:ext uri="{FF2B5EF4-FFF2-40B4-BE49-F238E27FC236}">
                <a16:creationId xmlns:a16="http://schemas.microsoft.com/office/drawing/2014/main" id="{61323CF4-501F-45F4-9F9F-39EFD6BF80B3}"/>
              </a:ext>
            </a:extLst>
          </p:cNvPr>
          <p:cNvSpPr/>
          <p:nvPr/>
        </p:nvSpPr>
        <p:spPr>
          <a:xfrm>
            <a:off x="6596906" y="3265783"/>
            <a:ext cx="3239800" cy="1200329"/>
          </a:xfrm>
          <a:prstGeom prst="rect">
            <a:avLst/>
          </a:prstGeom>
        </p:spPr>
        <p:txBody>
          <a:bodyPr wrap="square">
            <a:spAutoFit/>
          </a:bodyPr>
          <a:lstStyle/>
          <a:p>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受付</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　</a:t>
            </a:r>
            <a:r>
              <a:rPr lang="en-US" altLang="ja-JP" sz="900" dirty="0">
                <a:latin typeface="BIZ UDPゴシック" panose="020B0400000000000000" pitchFamily="50" charset="-128"/>
                <a:ea typeface="BIZ UDPゴシック" panose="020B0400000000000000" pitchFamily="50" charset="-128"/>
              </a:rPr>
              <a:t>9:00〜17:00</a:t>
            </a:r>
          </a:p>
          <a:p>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ゴミステーション</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月</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金　 </a:t>
            </a:r>
            <a:r>
              <a:rPr lang="en-US" altLang="ja-JP" sz="900" dirty="0">
                <a:latin typeface="BIZ UDPゴシック" panose="020B0400000000000000" pitchFamily="50" charset="-128"/>
                <a:ea typeface="BIZ UDPゴシック" panose="020B0400000000000000" pitchFamily="50" charset="-128"/>
              </a:rPr>
              <a:t>7:30〜14:00</a:t>
            </a:r>
          </a:p>
          <a:p>
            <a:r>
              <a:rPr lang="ja-JP" altLang="en-US" sz="900" dirty="0">
                <a:latin typeface="BIZ UDPゴシック" panose="020B0400000000000000" pitchFamily="50" charset="-128"/>
                <a:ea typeface="BIZ UDPゴシック" panose="020B0400000000000000" pitchFamily="50" charset="-128"/>
              </a:rPr>
              <a:t>　　　　　　　　　　　　  土・日　 </a:t>
            </a:r>
            <a:r>
              <a:rPr lang="en-US" altLang="ja-JP" sz="900" dirty="0">
                <a:latin typeface="BIZ UDPゴシック" panose="020B0400000000000000" pitchFamily="50" charset="-128"/>
                <a:ea typeface="BIZ UDPゴシック" panose="020B0400000000000000" pitchFamily="50" charset="-128"/>
              </a:rPr>
              <a:t>7:30〜15:30</a:t>
            </a:r>
          </a:p>
          <a:p>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ごみの中間処理場</a:t>
            </a:r>
            <a:r>
              <a:rPr lang="en-US" altLang="ja-JP" sz="900" dirty="0">
                <a:latin typeface="BIZ UDPゴシック" panose="020B0400000000000000" pitchFamily="50" charset="-128"/>
                <a:ea typeface="BIZ UDPゴシック" panose="020B0400000000000000" pitchFamily="50" charset="-128"/>
              </a:rPr>
              <a:t>】</a:t>
            </a:r>
            <a:endParaRPr lang="ja-JP" altLang="en-US" sz="900" dirty="0">
              <a:latin typeface="BIZ UDPゴシック" panose="020B0400000000000000" pitchFamily="50" charset="-128"/>
              <a:ea typeface="BIZ UDPゴシック" panose="020B0400000000000000" pitchFamily="50" charset="-128"/>
            </a:endParaRPr>
          </a:p>
          <a:p>
            <a:r>
              <a:rPr lang="ja-JP" altLang="en-US" sz="900" dirty="0">
                <a:latin typeface="BIZ UDPゴシック" panose="020B0400000000000000" pitchFamily="50" charset="-128"/>
                <a:ea typeface="BIZ UDPゴシック" panose="020B0400000000000000" pitchFamily="50" charset="-128"/>
              </a:rPr>
              <a:t>　上勝町民は自らごみを持ち込み</a:t>
            </a:r>
            <a:r>
              <a:rPr lang="en-US" altLang="ja-JP" sz="900" dirty="0">
                <a:latin typeface="BIZ UDPゴシック" panose="020B0400000000000000" pitchFamily="50" charset="-128"/>
                <a:ea typeface="BIZ UDPゴシック" panose="020B0400000000000000" pitchFamily="50" charset="-128"/>
              </a:rPr>
              <a:t>13</a:t>
            </a:r>
            <a:r>
              <a:rPr lang="ja-JP" altLang="en-US" sz="900" dirty="0">
                <a:latin typeface="BIZ UDPゴシック" panose="020B0400000000000000" pitchFamily="50" charset="-128"/>
                <a:ea typeface="BIZ UDPゴシック" panose="020B0400000000000000" pitchFamily="50" charset="-128"/>
              </a:rPr>
              <a:t>種類</a:t>
            </a:r>
            <a:r>
              <a:rPr lang="en-US" altLang="ja-JP" sz="900" dirty="0">
                <a:latin typeface="BIZ UDPゴシック" panose="020B0400000000000000" pitchFamily="50" charset="-128"/>
                <a:ea typeface="BIZ UDPゴシック" panose="020B0400000000000000" pitchFamily="50" charset="-128"/>
              </a:rPr>
              <a:t>43</a:t>
            </a:r>
            <a:r>
              <a:rPr lang="ja-JP" altLang="en-US" sz="900" dirty="0">
                <a:latin typeface="BIZ UDPゴシック" panose="020B0400000000000000" pitchFamily="50" charset="-128"/>
                <a:ea typeface="BIZ UDPゴシック" panose="020B0400000000000000" pitchFamily="50" charset="-128"/>
              </a:rPr>
              <a:t>分別を行います。</a:t>
            </a:r>
            <a:endParaRPr lang="en-US" altLang="ja-JP" sz="900" dirty="0">
              <a:latin typeface="BIZ UDPゴシック" panose="020B0400000000000000" pitchFamily="50" charset="-128"/>
              <a:ea typeface="BIZ UDPゴシック" panose="020B0400000000000000" pitchFamily="50" charset="-128"/>
            </a:endParaRPr>
          </a:p>
          <a:p>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くるくるショップ</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　</a:t>
            </a:r>
            <a:r>
              <a:rPr lang="en-US" altLang="ja-JP" sz="900" dirty="0">
                <a:latin typeface="BIZ UDPゴシック" panose="020B0400000000000000" pitchFamily="50" charset="-128"/>
                <a:ea typeface="BIZ UDPゴシック" panose="020B0400000000000000" pitchFamily="50" charset="-128"/>
              </a:rPr>
              <a:t>9:00〜17:00</a:t>
            </a:r>
          </a:p>
          <a:p>
            <a:r>
              <a:rPr lang="ja-JP" altLang="en-US" sz="900" dirty="0">
                <a:latin typeface="BIZ UDPゴシック" panose="020B0400000000000000" pitchFamily="50" charset="-128"/>
                <a:ea typeface="BIZ UDPゴシック" panose="020B0400000000000000" pitchFamily="50" charset="-128"/>
              </a:rPr>
              <a:t>　まだ使えるものを無料で持ち込み、持ち帰れる施設。</a:t>
            </a:r>
          </a:p>
          <a:p>
            <a:r>
              <a:rPr lang="ja-JP" altLang="en-US" sz="900" dirty="0">
                <a:latin typeface="BIZ UDPゴシック" panose="020B0400000000000000" pitchFamily="50" charset="-128"/>
                <a:ea typeface="BIZ UDPゴシック" panose="020B0400000000000000" pitchFamily="50" charset="-128"/>
              </a:rPr>
              <a:t>　（町外の方は持ち帰りのみ可）</a:t>
            </a:r>
          </a:p>
        </p:txBody>
      </p:sp>
      <p:sp>
        <p:nvSpPr>
          <p:cNvPr id="2" name="正方形/長方形 1">
            <a:extLst>
              <a:ext uri="{FF2B5EF4-FFF2-40B4-BE49-F238E27FC236}">
                <a16:creationId xmlns:a16="http://schemas.microsoft.com/office/drawing/2014/main" id="{B6061079-8049-4327-BDEE-F8E4F4A6E1DE}"/>
              </a:ext>
            </a:extLst>
          </p:cNvPr>
          <p:cNvSpPr/>
          <p:nvPr/>
        </p:nvSpPr>
        <p:spPr>
          <a:xfrm>
            <a:off x="6615045" y="5463024"/>
            <a:ext cx="3405378" cy="1169551"/>
          </a:xfrm>
          <a:prstGeom prst="rect">
            <a:avLst/>
          </a:prstGeom>
        </p:spPr>
        <p:txBody>
          <a:bodyPr wrap="square">
            <a:spAutoFit/>
          </a:bodyPr>
          <a:lstStyle/>
          <a:p>
            <a:r>
              <a:rPr lang="ja-JP" altLang="en-US" sz="1000" dirty="0">
                <a:latin typeface="BIZ UDPゴシック" panose="020B0400000000000000" pitchFamily="50" charset="-128"/>
                <a:ea typeface="BIZ UDPゴシック" panose="020B0400000000000000" pitchFamily="50" charset="-128"/>
              </a:rPr>
              <a:t>▪体験期間：通年</a:t>
            </a:r>
          </a:p>
          <a:p>
            <a:r>
              <a:rPr lang="ja-JP" altLang="en-US" sz="1000" dirty="0">
                <a:latin typeface="BIZ UDPゴシック" panose="020B0400000000000000" pitchFamily="50" charset="-128"/>
                <a:ea typeface="BIZ UDPゴシック" panose="020B0400000000000000" pitchFamily="50" charset="-128"/>
              </a:rPr>
              <a:t>▪体験時間：約</a:t>
            </a:r>
            <a:r>
              <a:rPr lang="en-US" altLang="ja-JP" sz="1000" dirty="0">
                <a:latin typeface="BIZ UDPゴシック" panose="020B0400000000000000" pitchFamily="50" charset="-128"/>
                <a:ea typeface="BIZ UDPゴシック" panose="020B0400000000000000" pitchFamily="50" charset="-128"/>
              </a:rPr>
              <a:t>45</a:t>
            </a:r>
            <a:r>
              <a:rPr lang="ja-JP" altLang="en-US" sz="1000" dirty="0">
                <a:latin typeface="BIZ UDPゴシック" panose="020B0400000000000000" pitchFamily="50" charset="-128"/>
                <a:ea typeface="BIZ UDPゴシック" panose="020B0400000000000000" pitchFamily="50" charset="-128"/>
              </a:rPr>
              <a:t>分</a:t>
            </a:r>
          </a:p>
          <a:p>
            <a:r>
              <a:rPr lang="ja-JP" altLang="en-US" sz="1000" dirty="0">
                <a:latin typeface="BIZ UDPゴシック" panose="020B0400000000000000" pitchFamily="50" charset="-128"/>
                <a:ea typeface="BIZ UDPゴシック" panose="020B0400000000000000" pitchFamily="50" charset="-128"/>
              </a:rPr>
              <a:t>▪受入人数：</a:t>
            </a:r>
            <a:r>
              <a:rPr lang="en-US" altLang="ja-JP" sz="1000" dirty="0">
                <a:latin typeface="BIZ UDPゴシック" panose="020B0400000000000000" pitchFamily="50" charset="-128"/>
                <a:ea typeface="BIZ UDPゴシック" panose="020B0400000000000000" pitchFamily="50" charset="-128"/>
              </a:rPr>
              <a:t>50</a:t>
            </a:r>
            <a:r>
              <a:rPr lang="ja-JP" altLang="en-US" sz="1000" dirty="0">
                <a:latin typeface="BIZ UDPゴシック" panose="020B0400000000000000" pitchFamily="50" charset="-128"/>
                <a:ea typeface="BIZ UDPゴシック" panose="020B0400000000000000" pitchFamily="50" charset="-128"/>
              </a:rPr>
              <a:t>名（</a:t>
            </a:r>
            <a:r>
              <a:rPr lang="en-US" altLang="ja-JP" sz="1000" dirty="0">
                <a:latin typeface="BIZ UDPゴシック" panose="020B0400000000000000" pitchFamily="50" charset="-128"/>
                <a:ea typeface="BIZ UDPゴシック" panose="020B0400000000000000" pitchFamily="50" charset="-128"/>
              </a:rPr>
              <a:t>50</a:t>
            </a:r>
            <a:r>
              <a:rPr lang="ja-JP" altLang="en-US" sz="1000" dirty="0">
                <a:latin typeface="BIZ UDPゴシック" panose="020B0400000000000000" pitchFamily="50" charset="-128"/>
                <a:ea typeface="BIZ UDPゴシック" panose="020B0400000000000000" pitchFamily="50" charset="-128"/>
              </a:rPr>
              <a:t>名以上は要相談）</a:t>
            </a:r>
          </a:p>
          <a:p>
            <a:r>
              <a:rPr lang="ja-JP" altLang="en-US" sz="1000" dirty="0">
                <a:latin typeface="BIZ UDPゴシック" panose="020B0400000000000000" pitchFamily="50" charset="-128"/>
                <a:ea typeface="BIZ UDPゴシック" panose="020B0400000000000000" pitchFamily="50" charset="-128"/>
              </a:rPr>
              <a:t>▪金額： </a:t>
            </a:r>
            <a:r>
              <a:rPr lang="en-US" altLang="ja-JP" sz="1000" dirty="0">
                <a:latin typeface="BIZ UDPゴシック" panose="020B0400000000000000" pitchFamily="50" charset="-128"/>
                <a:ea typeface="BIZ UDPゴシック" panose="020B0400000000000000" pitchFamily="50" charset="-128"/>
              </a:rPr>
              <a:t>※</a:t>
            </a:r>
            <a:r>
              <a:rPr lang="ja-JP" altLang="en-US" sz="1000" dirty="0">
                <a:latin typeface="BIZ UDPゴシック" panose="020B0400000000000000" pitchFamily="50" charset="-128"/>
                <a:ea typeface="BIZ UDPゴシック" panose="020B0400000000000000" pitchFamily="50" charset="-128"/>
              </a:rPr>
              <a:t>お問合せください</a:t>
            </a:r>
          </a:p>
          <a:p>
            <a:r>
              <a:rPr lang="ja-JP" altLang="en-US" sz="1000" dirty="0">
                <a:latin typeface="BIZ UDPゴシック" panose="020B0400000000000000" pitchFamily="50" charset="-128"/>
                <a:ea typeface="BIZ UDPゴシック" panose="020B0400000000000000" pitchFamily="50" charset="-128"/>
              </a:rPr>
              <a:t>▪住所：徳島県勝浦郡上勝町大字福原字下日浦７番地２</a:t>
            </a:r>
          </a:p>
          <a:p>
            <a:r>
              <a:rPr lang="ja-JP" altLang="en-US" sz="1000" dirty="0">
                <a:latin typeface="BIZ UDPゴシック" panose="020B0400000000000000" pitchFamily="50" charset="-128"/>
                <a:ea typeface="BIZ UDPゴシック" panose="020B0400000000000000" pitchFamily="50" charset="-128"/>
              </a:rPr>
              <a:t>▪連絡先：イーストとくしま観光推進機構</a:t>
            </a:r>
          </a:p>
          <a:p>
            <a:r>
              <a:rPr lang="ja-JP" altLang="en-US" sz="1000" dirty="0">
                <a:latin typeface="BIZ UDPゴシック" panose="020B0400000000000000" pitchFamily="50" charset="-128"/>
                <a:ea typeface="BIZ UDPゴシック" panose="020B0400000000000000" pitchFamily="50" charset="-128"/>
              </a:rPr>
              <a:t>▪</a:t>
            </a:r>
            <a:r>
              <a:rPr lang="en-US" altLang="ja-JP" sz="1000" dirty="0">
                <a:latin typeface="BIZ UDPゴシック" panose="020B0400000000000000" pitchFamily="50" charset="-128"/>
                <a:ea typeface="BIZ UDPゴシック" panose="020B0400000000000000" pitchFamily="50" charset="-128"/>
              </a:rPr>
              <a:t>TEL 088-678-2811</a:t>
            </a:r>
            <a:endParaRPr lang="ja-JP" altLang="en-US" sz="1000" dirty="0">
              <a:latin typeface="BIZ UDPゴシック" panose="020B0400000000000000" pitchFamily="50" charset="-128"/>
              <a:ea typeface="BIZ UDPゴシック" panose="020B0400000000000000" pitchFamily="50" charset="-128"/>
            </a:endParaRPr>
          </a:p>
        </p:txBody>
      </p:sp>
      <p:grpSp>
        <p:nvGrpSpPr>
          <p:cNvPr id="27" name="グループ化 26">
            <a:extLst>
              <a:ext uri="{FF2B5EF4-FFF2-40B4-BE49-F238E27FC236}">
                <a16:creationId xmlns:a16="http://schemas.microsoft.com/office/drawing/2014/main" id="{926270D8-3449-5CE0-E1E3-A37BE45D2FF5}"/>
              </a:ext>
            </a:extLst>
          </p:cNvPr>
          <p:cNvGrpSpPr/>
          <p:nvPr/>
        </p:nvGrpSpPr>
        <p:grpSpPr>
          <a:xfrm>
            <a:off x="95555" y="1068902"/>
            <a:ext cx="9775374" cy="2162984"/>
            <a:chOff x="130628" y="1055046"/>
            <a:chExt cx="9644746" cy="2134081"/>
          </a:xfrm>
        </p:grpSpPr>
        <p:pic>
          <p:nvPicPr>
            <p:cNvPr id="1026" name="Picture 2" descr="Card image">
              <a:extLst>
                <a:ext uri="{FF2B5EF4-FFF2-40B4-BE49-F238E27FC236}">
                  <a16:creationId xmlns:a16="http://schemas.microsoft.com/office/drawing/2014/main" id="{58CA0A18-77C9-4F19-96A6-A8946D07FB24}"/>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30628" y="1055046"/>
              <a:ext cx="3198814" cy="21325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d image">
              <a:extLst>
                <a:ext uri="{FF2B5EF4-FFF2-40B4-BE49-F238E27FC236}">
                  <a16:creationId xmlns:a16="http://schemas.microsoft.com/office/drawing/2014/main" id="{2E6553E0-01B4-43B1-B29F-0B1CE42D0D36}"/>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354748" y="1055048"/>
              <a:ext cx="3196506" cy="21325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rd image">
              <a:extLst>
                <a:ext uri="{FF2B5EF4-FFF2-40B4-BE49-F238E27FC236}">
                  <a16:creationId xmlns:a16="http://schemas.microsoft.com/office/drawing/2014/main" id="{66F78EB6-1512-4A2B-B930-A2C6814D2893}"/>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576560" y="1055047"/>
              <a:ext cx="3198814" cy="213408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正方形/長方形 13">
            <a:extLst>
              <a:ext uri="{FF2B5EF4-FFF2-40B4-BE49-F238E27FC236}">
                <a16:creationId xmlns:a16="http://schemas.microsoft.com/office/drawing/2014/main" id="{A4C988D0-8C2B-4B27-81D9-908AB0D6D5EB}"/>
              </a:ext>
            </a:extLst>
          </p:cNvPr>
          <p:cNvSpPr/>
          <p:nvPr/>
        </p:nvSpPr>
        <p:spPr>
          <a:xfrm>
            <a:off x="677613" y="301917"/>
            <a:ext cx="4095421" cy="400110"/>
          </a:xfrm>
          <a:prstGeom prst="rect">
            <a:avLst/>
          </a:prstGeom>
          <a:noFill/>
        </p:spPr>
        <p:txBody>
          <a:bodyPr wrap="square" rtlCol="0">
            <a:spAutoFit/>
          </a:bodyPr>
          <a:lstStyle/>
          <a:p>
            <a:r>
              <a:rPr lang="ja-JP" altLang="en-US" sz="2000" b="1" dirty="0">
                <a:solidFill>
                  <a:srgbClr val="FF6600"/>
                </a:solidFill>
                <a:effectLst>
                  <a:glow rad="127000">
                    <a:schemeClr val="bg1"/>
                  </a:glow>
                </a:effectLst>
                <a:latin typeface="BIZ UDPゴシック" panose="020B0400000000000000" pitchFamily="50" charset="-128"/>
                <a:ea typeface="BIZ UDPゴシック" panose="020B0400000000000000" pitchFamily="50" charset="-128"/>
              </a:rPr>
              <a:t>「上勝町ゼロ・ウェイストセンター」</a:t>
            </a:r>
          </a:p>
        </p:txBody>
      </p:sp>
      <p:sp>
        <p:nvSpPr>
          <p:cNvPr id="5" name="正方形/長方形 4">
            <a:extLst>
              <a:ext uri="{FF2B5EF4-FFF2-40B4-BE49-F238E27FC236}">
                <a16:creationId xmlns:a16="http://schemas.microsoft.com/office/drawing/2014/main" id="{AB20DEB1-7E99-4034-9F88-628FEFD4E9EA}"/>
              </a:ext>
            </a:extLst>
          </p:cNvPr>
          <p:cNvSpPr/>
          <p:nvPr/>
        </p:nvSpPr>
        <p:spPr>
          <a:xfrm>
            <a:off x="6628790" y="4572001"/>
            <a:ext cx="3146584" cy="205101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32" name="Picture 8" descr="お問い合わせ / ご予約 | パンゲアフィールド | KAMIKATSU ...">
            <a:extLst>
              <a:ext uri="{FF2B5EF4-FFF2-40B4-BE49-F238E27FC236}">
                <a16:creationId xmlns:a16="http://schemas.microsoft.com/office/drawing/2014/main" id="{5A8ED5F3-CA57-497B-AA21-DFB022B55A93}"/>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033781" y="4870848"/>
            <a:ext cx="582548" cy="578665"/>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FF32DDAD-8BE7-4AC3-9DBC-B084A949D0B1}"/>
              </a:ext>
            </a:extLst>
          </p:cNvPr>
          <p:cNvSpPr/>
          <p:nvPr/>
        </p:nvSpPr>
        <p:spPr>
          <a:xfrm>
            <a:off x="6601909" y="4591557"/>
            <a:ext cx="1446293" cy="276999"/>
          </a:xfrm>
          <a:prstGeom prst="rect">
            <a:avLst/>
          </a:prstGeom>
        </p:spPr>
        <p:txBody>
          <a:bodyPr wrap="square">
            <a:spAutoFit/>
          </a:bodyPr>
          <a:lstStyle/>
          <a:p>
            <a:r>
              <a:rPr lang="ja-JP" altLang="en-US" sz="1200" b="1" dirty="0">
                <a:latin typeface="BIZ UDPゴシック" panose="020B0400000000000000" pitchFamily="50" charset="-128"/>
                <a:ea typeface="BIZ UDPゴシック" panose="020B0400000000000000" pitchFamily="50" charset="-128"/>
              </a:rPr>
              <a:t>合同会社パンゲア</a:t>
            </a:r>
          </a:p>
        </p:txBody>
      </p:sp>
      <p:sp>
        <p:nvSpPr>
          <p:cNvPr id="17" name="正方形/長方形 16">
            <a:extLst>
              <a:ext uri="{FF2B5EF4-FFF2-40B4-BE49-F238E27FC236}">
                <a16:creationId xmlns:a16="http://schemas.microsoft.com/office/drawing/2014/main" id="{13CF65D0-D1C7-45A5-BB09-334426987A9E}"/>
              </a:ext>
            </a:extLst>
          </p:cNvPr>
          <p:cNvSpPr/>
          <p:nvPr/>
        </p:nvSpPr>
        <p:spPr>
          <a:xfrm>
            <a:off x="8902081" y="5394215"/>
            <a:ext cx="1115954" cy="400110"/>
          </a:xfrm>
          <a:prstGeom prst="rect">
            <a:avLst/>
          </a:prstGeom>
        </p:spPr>
        <p:txBody>
          <a:bodyPr wrap="square">
            <a:spAutoFit/>
          </a:bodyPr>
          <a:lstStyle/>
          <a:p>
            <a:r>
              <a:rPr lang="en-US" altLang="ja-JP" sz="1000" dirty="0">
                <a:latin typeface="BIZ UDPゴシック" panose="020B0400000000000000" pitchFamily="50" charset="-128"/>
                <a:ea typeface="BIZ UDPゴシック" panose="020B0400000000000000" pitchFamily="50" charset="-128"/>
              </a:rPr>
              <a:t>CEO </a:t>
            </a:r>
          </a:p>
          <a:p>
            <a:r>
              <a:rPr lang="ja-JP" altLang="en-US" sz="1000" dirty="0">
                <a:latin typeface="BIZ UDPゴシック" panose="020B0400000000000000" pitchFamily="50" charset="-128"/>
                <a:ea typeface="BIZ UDPゴシック" panose="020B0400000000000000" pitchFamily="50" charset="-128"/>
              </a:rPr>
              <a:t>野々山 聡 氏</a:t>
            </a:r>
          </a:p>
        </p:txBody>
      </p:sp>
      <p:grpSp>
        <p:nvGrpSpPr>
          <p:cNvPr id="16" name="グループ化 15">
            <a:extLst>
              <a:ext uri="{FF2B5EF4-FFF2-40B4-BE49-F238E27FC236}">
                <a16:creationId xmlns:a16="http://schemas.microsoft.com/office/drawing/2014/main" id="{23F0279A-12AD-E242-5C2E-B5329DFA9C1B}"/>
              </a:ext>
            </a:extLst>
          </p:cNvPr>
          <p:cNvGrpSpPr/>
          <p:nvPr/>
        </p:nvGrpSpPr>
        <p:grpSpPr>
          <a:xfrm>
            <a:off x="8447404" y="341453"/>
            <a:ext cx="1354250" cy="669783"/>
            <a:chOff x="6266140" y="2914989"/>
            <a:chExt cx="953626" cy="471643"/>
          </a:xfrm>
        </p:grpSpPr>
        <p:pic>
          <p:nvPicPr>
            <p:cNvPr id="24" name="図 23">
              <a:extLst>
                <a:ext uri="{FF2B5EF4-FFF2-40B4-BE49-F238E27FC236}">
                  <a16:creationId xmlns:a16="http://schemas.microsoft.com/office/drawing/2014/main" id="{94E61157-02A9-EB94-4530-982A5A4DE2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6140" y="2915449"/>
              <a:ext cx="469683" cy="471183"/>
            </a:xfrm>
            <a:prstGeom prst="rect">
              <a:avLst/>
            </a:prstGeom>
          </p:spPr>
        </p:pic>
        <p:pic>
          <p:nvPicPr>
            <p:cNvPr id="25" name="図 24">
              <a:extLst>
                <a:ext uri="{FF2B5EF4-FFF2-40B4-BE49-F238E27FC236}">
                  <a16:creationId xmlns:a16="http://schemas.microsoft.com/office/drawing/2014/main" id="{31F91272-1DE7-9EEC-E09A-E41A6BB2CA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43385" y="2914989"/>
              <a:ext cx="476381" cy="471643"/>
            </a:xfrm>
            <a:prstGeom prst="rect">
              <a:avLst/>
            </a:prstGeom>
          </p:spPr>
        </p:pic>
      </p:grpSp>
      <p:sp>
        <p:nvSpPr>
          <p:cNvPr id="19" name="テキスト ボックス 18">
            <a:extLst>
              <a:ext uri="{FF2B5EF4-FFF2-40B4-BE49-F238E27FC236}">
                <a16:creationId xmlns:a16="http://schemas.microsoft.com/office/drawing/2014/main" id="{D3D457C4-25C7-AEF4-297C-52C8B9DAD444}"/>
              </a:ext>
            </a:extLst>
          </p:cNvPr>
          <p:cNvSpPr txBox="1"/>
          <p:nvPr/>
        </p:nvSpPr>
        <p:spPr>
          <a:xfrm>
            <a:off x="768357" y="663955"/>
            <a:ext cx="6928964" cy="369332"/>
          </a:xfrm>
          <a:prstGeom prst="rect">
            <a:avLst/>
          </a:prstGeom>
          <a:noFill/>
        </p:spPr>
        <p:txBody>
          <a:bodyPr wrap="square" rtlCol="0">
            <a:spAutoFit/>
          </a:bodyPr>
          <a:lstStyle/>
          <a:p>
            <a:r>
              <a:rPr kumimoji="1" lang="ja-JP" altLang="en-US" b="1" dirty="0">
                <a:latin typeface="BIZ UDPゴシック" panose="020B0400000000000000" pitchFamily="50" charset="-128"/>
                <a:ea typeface="BIZ UDPゴシック" panose="020B0400000000000000" pitchFamily="50" charset="-128"/>
              </a:rPr>
              <a:t>持続可能なリサイクルの実現に必要なことを学ぶことができます</a:t>
            </a:r>
          </a:p>
        </p:txBody>
      </p:sp>
      <p:sp>
        <p:nvSpPr>
          <p:cNvPr id="26" name="テキスト ボックス 25">
            <a:extLst>
              <a:ext uri="{FF2B5EF4-FFF2-40B4-BE49-F238E27FC236}">
                <a16:creationId xmlns:a16="http://schemas.microsoft.com/office/drawing/2014/main" id="{E6F555C2-AA5B-2689-469C-52E3A0B5E61E}"/>
              </a:ext>
            </a:extLst>
          </p:cNvPr>
          <p:cNvSpPr txBox="1"/>
          <p:nvPr/>
        </p:nvSpPr>
        <p:spPr>
          <a:xfrm>
            <a:off x="29533" y="5733676"/>
            <a:ext cx="4500562" cy="646331"/>
          </a:xfrm>
          <a:prstGeom prst="rect">
            <a:avLst/>
          </a:prstGeom>
          <a:noFill/>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上勝町の取り組みを学んでいただく、視察＆体験プログラム。</a:t>
            </a:r>
          </a:p>
          <a:p>
            <a:r>
              <a:rPr kumimoji="1" lang="ja-JP" altLang="en-US" sz="1200" dirty="0">
                <a:latin typeface="BIZ UDPゴシック" panose="020B0400000000000000" pitchFamily="50" charset="-128"/>
                <a:ea typeface="BIZ UDPゴシック" panose="020B0400000000000000" pitchFamily="50" charset="-128"/>
              </a:rPr>
              <a:t>「葉っぱビジネス」、ゼロ・ウェイストの歴史・分別の仕組み、上勝町</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の生活、地方が抱えている課題、取り組み等を体験いただきます。</a:t>
            </a:r>
          </a:p>
        </p:txBody>
      </p:sp>
      <p:pic>
        <p:nvPicPr>
          <p:cNvPr id="29" name="図 28">
            <a:extLst>
              <a:ext uri="{FF2B5EF4-FFF2-40B4-BE49-F238E27FC236}">
                <a16:creationId xmlns:a16="http://schemas.microsoft.com/office/drawing/2014/main" id="{18FD7463-11DE-5109-E611-BFDEAB2A81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33550" y="5357097"/>
            <a:ext cx="1895811" cy="1261366"/>
          </a:xfrm>
          <a:prstGeom prst="rect">
            <a:avLst/>
          </a:prstGeom>
        </p:spPr>
      </p:pic>
      <p:sp>
        <p:nvSpPr>
          <p:cNvPr id="30" name="テキスト ボックス 29">
            <a:extLst>
              <a:ext uri="{FF2B5EF4-FFF2-40B4-BE49-F238E27FC236}">
                <a16:creationId xmlns:a16="http://schemas.microsoft.com/office/drawing/2014/main" id="{C0A34EE9-A760-E013-513C-BD0BECBA2566}"/>
              </a:ext>
            </a:extLst>
          </p:cNvPr>
          <p:cNvSpPr txBox="1"/>
          <p:nvPr/>
        </p:nvSpPr>
        <p:spPr>
          <a:xfrm>
            <a:off x="1861916" y="3021967"/>
            <a:ext cx="1488602" cy="215444"/>
          </a:xfrm>
          <a:prstGeom prst="rect">
            <a:avLst/>
          </a:prstGeom>
          <a:noFill/>
        </p:spPr>
        <p:txBody>
          <a:bodyPr wrap="square" rtlCol="0">
            <a:spAutoFit/>
          </a:bodyPr>
          <a:lstStyle/>
          <a:p>
            <a:pPr algn="r" fontAlgn="base"/>
            <a:r>
              <a:rPr lang="ja-JP" altLang="en-US" sz="800" b="1" i="0" dirty="0">
                <a:solidFill>
                  <a:schemeClr val="bg1"/>
                </a:solidFill>
                <a:effectLst>
                  <a:glow rad="50800">
                    <a:schemeClr val="tx1"/>
                  </a:glow>
                </a:effectLst>
                <a:latin typeface="BIZ UDPゴシック" panose="020B0400000000000000" pitchFamily="50" charset="-128"/>
                <a:ea typeface="BIZ UDPゴシック" panose="020B0400000000000000" pitchFamily="50" charset="-128"/>
              </a:rPr>
              <a:t>ゴミステーション</a:t>
            </a:r>
            <a:endParaRPr lang="en-US" altLang="ja-JP" sz="800" b="0" i="0" dirty="0">
              <a:solidFill>
                <a:schemeClr val="bg1"/>
              </a:solidFill>
              <a:effectLst>
                <a:glow rad="50800">
                  <a:schemeClr val="tx1"/>
                </a:glow>
              </a:effectLst>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2E92B2E5-6E79-CF8E-E516-5D173F4BE22F}"/>
              </a:ext>
            </a:extLst>
          </p:cNvPr>
          <p:cNvSpPr txBox="1"/>
          <p:nvPr/>
        </p:nvSpPr>
        <p:spPr>
          <a:xfrm>
            <a:off x="5158298" y="2988189"/>
            <a:ext cx="1446508" cy="215444"/>
          </a:xfrm>
          <a:prstGeom prst="rect">
            <a:avLst/>
          </a:prstGeom>
          <a:noFill/>
        </p:spPr>
        <p:txBody>
          <a:bodyPr wrap="square" rtlCol="0">
            <a:spAutoFit/>
          </a:bodyPr>
          <a:lstStyle/>
          <a:p>
            <a:pPr algn="r" fontAlgn="base"/>
            <a:r>
              <a:rPr lang="ja-JP" altLang="en-US" sz="800" b="1" dirty="0">
                <a:solidFill>
                  <a:schemeClr val="bg1"/>
                </a:solidFill>
                <a:effectLst>
                  <a:glow rad="50800">
                    <a:schemeClr val="tx1"/>
                  </a:glow>
                </a:effectLst>
                <a:latin typeface="BIZ UDPゴシック" panose="020B0400000000000000" pitchFamily="50" charset="-128"/>
                <a:ea typeface="BIZ UDPゴシック" panose="020B0400000000000000" pitchFamily="50" charset="-128"/>
              </a:rPr>
              <a:t>くるくるショップ</a:t>
            </a:r>
            <a:endParaRPr lang="en-US" altLang="ja-JP" sz="800" b="0" i="0" dirty="0">
              <a:solidFill>
                <a:schemeClr val="bg1"/>
              </a:solidFill>
              <a:effectLst>
                <a:glow rad="50800">
                  <a:schemeClr val="tx1"/>
                </a:glow>
              </a:effectLst>
              <a:latin typeface="BIZ UDPゴシック" panose="020B0400000000000000" pitchFamily="50" charset="-128"/>
              <a:ea typeface="BIZ UDPゴシック" panose="020B0400000000000000" pitchFamily="50" charset="-128"/>
            </a:endParaRPr>
          </a:p>
        </p:txBody>
      </p:sp>
      <p:sp>
        <p:nvSpPr>
          <p:cNvPr id="1024" name="テキスト ボックス 1023">
            <a:extLst>
              <a:ext uri="{FF2B5EF4-FFF2-40B4-BE49-F238E27FC236}">
                <a16:creationId xmlns:a16="http://schemas.microsoft.com/office/drawing/2014/main" id="{69F6F840-8FFA-9CF6-F78D-A51EF1B0CBB2}"/>
              </a:ext>
            </a:extLst>
          </p:cNvPr>
          <p:cNvSpPr txBox="1"/>
          <p:nvPr/>
        </p:nvSpPr>
        <p:spPr>
          <a:xfrm>
            <a:off x="8780904" y="2988189"/>
            <a:ext cx="1043840" cy="215444"/>
          </a:xfrm>
          <a:prstGeom prst="rect">
            <a:avLst/>
          </a:prstGeom>
          <a:noFill/>
        </p:spPr>
        <p:txBody>
          <a:bodyPr wrap="square" rtlCol="0">
            <a:spAutoFit/>
          </a:bodyPr>
          <a:lstStyle/>
          <a:p>
            <a:pPr algn="r" fontAlgn="base"/>
            <a:r>
              <a:rPr lang="ja-JP" altLang="en-US" sz="800" b="1" dirty="0">
                <a:solidFill>
                  <a:schemeClr val="bg1"/>
                </a:solidFill>
                <a:effectLst>
                  <a:glow rad="50800">
                    <a:schemeClr val="tx1"/>
                  </a:glow>
                </a:effectLst>
                <a:latin typeface="BIZ UDPゴシック" panose="020B0400000000000000" pitchFamily="50" charset="-128"/>
                <a:ea typeface="BIZ UDPゴシック" panose="020B0400000000000000" pitchFamily="50" charset="-128"/>
              </a:rPr>
              <a:t>宿泊棟</a:t>
            </a:r>
            <a:endParaRPr lang="en-US" altLang="ja-JP" sz="800" b="0" i="0" dirty="0">
              <a:solidFill>
                <a:schemeClr val="bg1"/>
              </a:solidFill>
              <a:effectLst>
                <a:glow rad="50800">
                  <a:schemeClr val="tx1"/>
                </a:glow>
              </a:effectLst>
              <a:latin typeface="BIZ UDPゴシック" panose="020B0400000000000000" pitchFamily="50" charset="-128"/>
              <a:ea typeface="BIZ UDPゴシック" panose="020B0400000000000000" pitchFamily="50" charset="-128"/>
            </a:endParaRPr>
          </a:p>
        </p:txBody>
      </p:sp>
      <p:pic>
        <p:nvPicPr>
          <p:cNvPr id="4" name="図 3" descr="山の前に立っている男性&#10;&#10;AI 生成コンテンツは誤りを含む可能性があります。">
            <a:extLst>
              <a:ext uri="{FF2B5EF4-FFF2-40B4-BE49-F238E27FC236}">
                <a16:creationId xmlns:a16="http://schemas.microsoft.com/office/drawing/2014/main" id="{145B0226-422B-F8DD-AC3C-672CF557CB76}"/>
              </a:ext>
            </a:extLst>
          </p:cNvPr>
          <p:cNvPicPr>
            <a:picLocks noChangeAspect="1"/>
          </p:cNvPicPr>
          <p:nvPr/>
        </p:nvPicPr>
        <p:blipFill>
          <a:blip r:embed="rId11">
            <a:extLst>
              <a:ext uri="{28A0092B-C50C-407E-A947-70E740481C1C}">
                <a14:useLocalDpi xmlns:a14="http://schemas.microsoft.com/office/drawing/2010/main" val="0"/>
              </a:ext>
            </a:extLst>
          </a:blip>
          <a:srcRect l="14327" t="16921"/>
          <a:stretch>
            <a:fillRect/>
          </a:stretch>
        </p:blipFill>
        <p:spPr>
          <a:xfrm>
            <a:off x="7996087" y="4614452"/>
            <a:ext cx="956184" cy="1190256"/>
          </a:xfrm>
          <a:prstGeom prst="rect">
            <a:avLst/>
          </a:prstGeom>
        </p:spPr>
      </p:pic>
    </p:spTree>
    <p:extLst>
      <p:ext uri="{BB962C8B-B14F-4D97-AF65-F5344CB8AC3E}">
        <p14:creationId xmlns:p14="http://schemas.microsoft.com/office/powerpoint/2010/main" val="2950108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A321BDD-A3BA-48DC-9FAD-218D4EC975C0}"/>
              </a:ext>
            </a:extLst>
          </p:cNvPr>
          <p:cNvSpPr txBox="1"/>
          <p:nvPr/>
        </p:nvSpPr>
        <p:spPr>
          <a:xfrm>
            <a:off x="463004" y="-28313"/>
            <a:ext cx="2914418" cy="338554"/>
          </a:xfrm>
          <a:prstGeom prst="rect">
            <a:avLst/>
          </a:prstGeom>
          <a:noFill/>
        </p:spPr>
        <p:txBody>
          <a:bodyPr wrap="square" rtlCol="0">
            <a:spAutoFit/>
          </a:bodyPr>
          <a:lstStyle/>
          <a:p>
            <a:r>
              <a:rPr kumimoji="1" lang="en-US" altLang="ja-JP" sz="1600" b="1" dirty="0">
                <a:solidFill>
                  <a:schemeClr val="bg1"/>
                </a:solidFill>
                <a:latin typeface="BIZ UDPゴシック" panose="020B0400000000000000" pitchFamily="50" charset="-128"/>
                <a:ea typeface="BIZ UDPゴシック" panose="020B0400000000000000" pitchFamily="50" charset="-128"/>
              </a:rPr>
              <a:t>SDGs</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を学ぶ②　西部エリア　</a:t>
            </a:r>
          </a:p>
        </p:txBody>
      </p:sp>
      <p:sp>
        <p:nvSpPr>
          <p:cNvPr id="8" name="テキスト ボックス 7">
            <a:extLst>
              <a:ext uri="{FF2B5EF4-FFF2-40B4-BE49-F238E27FC236}">
                <a16:creationId xmlns:a16="http://schemas.microsoft.com/office/drawing/2014/main" id="{332D2CE9-3A86-4027-B1CE-7F0FD731D91F}"/>
              </a:ext>
            </a:extLst>
          </p:cNvPr>
          <p:cNvSpPr txBox="1"/>
          <p:nvPr/>
        </p:nvSpPr>
        <p:spPr>
          <a:xfrm>
            <a:off x="4430" y="381135"/>
            <a:ext cx="594000" cy="592517"/>
          </a:xfrm>
          <a:prstGeom prst="rect">
            <a:avLst/>
          </a:prstGeom>
          <a:solidFill>
            <a:schemeClr val="accent2">
              <a:alpha val="10000"/>
            </a:schemeClr>
          </a:solidFill>
        </p:spPr>
        <p:txBody>
          <a:bodyPr wrap="square" rtlCol="0">
            <a:spAutoFit/>
          </a:bodyPr>
          <a:lstStyle/>
          <a:p>
            <a:pPr algn="ctr"/>
            <a:r>
              <a:rPr kumimoji="1" lang="ja-JP" altLang="en-US" sz="1600" b="1" dirty="0">
                <a:solidFill>
                  <a:srgbClr val="F77014"/>
                </a:solidFill>
                <a:latin typeface="BIZ UDPゴシック" panose="020B0400000000000000" pitchFamily="50" charset="-128"/>
                <a:ea typeface="BIZ UDPゴシック" panose="020B0400000000000000" pitchFamily="50" charset="-128"/>
              </a:rPr>
              <a:t>探究学習</a:t>
            </a:r>
            <a:endParaRPr lang="ja-JP" altLang="en-US" b="1" dirty="0">
              <a:solidFill>
                <a:srgbClr val="F77014"/>
              </a:solidFill>
              <a:effectLst>
                <a:glow rad="127000">
                  <a:schemeClr val="bg1"/>
                </a:glow>
              </a:effectLst>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A99A2317-BD27-4F41-9BD9-4E11D472FEEF}"/>
              </a:ext>
            </a:extLst>
          </p:cNvPr>
          <p:cNvSpPr txBox="1"/>
          <p:nvPr/>
        </p:nvSpPr>
        <p:spPr>
          <a:xfrm>
            <a:off x="612944" y="463699"/>
            <a:ext cx="4112984" cy="400110"/>
          </a:xfrm>
          <a:prstGeom prst="rect">
            <a:avLst/>
          </a:prstGeom>
          <a:noFill/>
        </p:spPr>
        <p:txBody>
          <a:bodyPr wrap="square" rtlCol="0">
            <a:spAutoFit/>
          </a:bodyPr>
          <a:lstStyle/>
          <a:p>
            <a:r>
              <a:rPr lang="ja-JP" altLang="en-US" sz="2000" b="1" dirty="0">
                <a:effectLst>
                  <a:glow rad="127000">
                    <a:schemeClr val="bg1"/>
                  </a:glow>
                </a:effectLst>
                <a:latin typeface="BIZ UDPゴシック" panose="020B0400000000000000" pitchFamily="50" charset="-128"/>
                <a:ea typeface="BIZ UDPゴシック" panose="020B0400000000000000" pitchFamily="50" charset="-128"/>
              </a:rPr>
              <a:t>「日本の原風景　そらの郷」</a:t>
            </a:r>
          </a:p>
        </p:txBody>
      </p:sp>
      <p:sp>
        <p:nvSpPr>
          <p:cNvPr id="2" name="正方形/長方形 1">
            <a:extLst>
              <a:ext uri="{FF2B5EF4-FFF2-40B4-BE49-F238E27FC236}">
                <a16:creationId xmlns:a16="http://schemas.microsoft.com/office/drawing/2014/main" id="{2A56583F-92DE-497A-87B8-47158101D1C2}"/>
              </a:ext>
            </a:extLst>
          </p:cNvPr>
          <p:cNvSpPr/>
          <p:nvPr/>
        </p:nvSpPr>
        <p:spPr>
          <a:xfrm>
            <a:off x="6893667" y="2039969"/>
            <a:ext cx="2350246" cy="276999"/>
          </a:xfrm>
          <a:prstGeom prst="rect">
            <a:avLst/>
          </a:prstGeom>
        </p:spPr>
        <p:txBody>
          <a:bodyPr wrap="square">
            <a:spAutoFit/>
          </a:bodyPr>
          <a:lstStyle/>
          <a:p>
            <a:r>
              <a:rPr lang="ja-JP" altLang="en-US" sz="1200" b="1" dirty="0">
                <a:solidFill>
                  <a:srgbClr val="C00000"/>
                </a:solidFill>
                <a:latin typeface="BIZ UDPゴシック" panose="020B0400000000000000" pitchFamily="50" charset="-128"/>
                <a:ea typeface="BIZ UDPゴシック" panose="020B0400000000000000" pitchFamily="50" charset="-128"/>
              </a:rPr>
              <a:t>ジャパントラベルアワードとは？</a:t>
            </a:r>
          </a:p>
        </p:txBody>
      </p:sp>
      <p:sp>
        <p:nvSpPr>
          <p:cNvPr id="3" name="正方形/長方形 2">
            <a:extLst>
              <a:ext uri="{FF2B5EF4-FFF2-40B4-BE49-F238E27FC236}">
                <a16:creationId xmlns:a16="http://schemas.microsoft.com/office/drawing/2014/main" id="{9777ED25-D06F-4452-AF8D-ECB83E0C54C4}"/>
              </a:ext>
            </a:extLst>
          </p:cNvPr>
          <p:cNvSpPr/>
          <p:nvPr/>
        </p:nvSpPr>
        <p:spPr>
          <a:xfrm>
            <a:off x="3942221" y="5828225"/>
            <a:ext cx="2854683" cy="646331"/>
          </a:xfrm>
          <a:prstGeom prst="rect">
            <a:avLst/>
          </a:prstGeom>
        </p:spPr>
        <p:txBody>
          <a:bodyPr wrap="square">
            <a:spAutoFit/>
          </a:bodyPr>
          <a:lstStyle/>
          <a:p>
            <a:r>
              <a:rPr lang="ja-JP" altLang="en-US" sz="900" dirty="0">
                <a:latin typeface="BIZ UDPゴシック" panose="020B0400000000000000" pitchFamily="50" charset="-128"/>
                <a:ea typeface="BIZ UDPゴシック" panose="020B0400000000000000" pitchFamily="50" charset="-128"/>
              </a:rPr>
              <a:t>次世代に受け継がれるべき重要な伝統的農業（林業、水産業を含む）や生物多様性、伝統知識、農村文化、農業景観などを全体として認定し、その保全と持続的な活用を図るものです。</a:t>
            </a:r>
          </a:p>
        </p:txBody>
      </p:sp>
      <p:pic>
        <p:nvPicPr>
          <p:cNvPr id="14" name="図 13">
            <a:extLst>
              <a:ext uri="{FF2B5EF4-FFF2-40B4-BE49-F238E27FC236}">
                <a16:creationId xmlns:a16="http://schemas.microsoft.com/office/drawing/2014/main" id="{5A2D4B5C-B20E-4678-8C3A-6DE79CEE91E7}"/>
              </a:ext>
            </a:extLst>
          </p:cNvPr>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498043" y="301774"/>
            <a:ext cx="1027632" cy="754744"/>
          </a:xfrm>
          <a:prstGeom prst="rect">
            <a:avLst/>
          </a:prstGeom>
        </p:spPr>
      </p:pic>
      <p:sp>
        <p:nvSpPr>
          <p:cNvPr id="16" name="正方形/長方形 15">
            <a:extLst>
              <a:ext uri="{FF2B5EF4-FFF2-40B4-BE49-F238E27FC236}">
                <a16:creationId xmlns:a16="http://schemas.microsoft.com/office/drawing/2014/main" id="{54A76652-0827-437A-B695-B6C8667010DB}"/>
              </a:ext>
            </a:extLst>
          </p:cNvPr>
          <p:cNvSpPr/>
          <p:nvPr/>
        </p:nvSpPr>
        <p:spPr>
          <a:xfrm>
            <a:off x="3764450" y="1056518"/>
            <a:ext cx="5761225" cy="954107"/>
          </a:xfrm>
          <a:prstGeom prst="rect">
            <a:avLst/>
          </a:prstGeom>
        </p:spPr>
        <p:txBody>
          <a:bodyPr wrap="square">
            <a:spAutoFit/>
          </a:bodyPr>
          <a:lstStyle/>
          <a:p>
            <a:r>
              <a:rPr lang="ja-JP" altLang="en-US" sz="1400" dirty="0">
                <a:latin typeface="BIZ UDPゴシック" panose="020B0400000000000000" pitchFamily="50" charset="-128"/>
                <a:ea typeface="BIZ UDPゴシック" panose="020B0400000000000000" pitchFamily="50" charset="-128"/>
              </a:rPr>
              <a:t>四国の中央に位置するにし阿波（美馬市、三好市、つるぎ町、東みよし町）エリアです。西日本第</a:t>
            </a:r>
            <a:r>
              <a:rPr lang="en-US" altLang="ja-JP" sz="1400" dirty="0">
                <a:latin typeface="BIZ UDPゴシック" panose="020B0400000000000000" pitchFamily="50" charset="-128"/>
                <a:ea typeface="BIZ UDPゴシック" panose="020B0400000000000000" pitchFamily="50" charset="-128"/>
              </a:rPr>
              <a:t>2</a:t>
            </a:r>
            <a:r>
              <a:rPr lang="ja-JP" altLang="en-US" sz="1400" dirty="0">
                <a:latin typeface="BIZ UDPゴシック" panose="020B0400000000000000" pitchFamily="50" charset="-128"/>
                <a:ea typeface="BIZ UDPゴシック" panose="020B0400000000000000" pitchFamily="50" charset="-128"/>
              </a:rPr>
              <a:t>の高峰「剣山」など山々に囲まれた集落が点在する「にし阿波」は、初めて訪れてもどこか昔懐かしい日本の原風景が残っています。</a:t>
            </a:r>
          </a:p>
        </p:txBody>
      </p:sp>
      <p:sp>
        <p:nvSpPr>
          <p:cNvPr id="23" name="正方形/長方形 22">
            <a:extLst>
              <a:ext uri="{FF2B5EF4-FFF2-40B4-BE49-F238E27FC236}">
                <a16:creationId xmlns:a16="http://schemas.microsoft.com/office/drawing/2014/main" id="{E4E2824A-0C68-4E14-AA3C-221CF43C62BE}"/>
              </a:ext>
            </a:extLst>
          </p:cNvPr>
          <p:cNvSpPr/>
          <p:nvPr/>
        </p:nvSpPr>
        <p:spPr>
          <a:xfrm>
            <a:off x="6842864" y="2522886"/>
            <a:ext cx="2540179" cy="923330"/>
          </a:xfrm>
          <a:prstGeom prst="rect">
            <a:avLst/>
          </a:prstGeom>
        </p:spPr>
        <p:txBody>
          <a:bodyPr wrap="square">
            <a:spAutoFit/>
          </a:bodyPr>
          <a:lstStyle/>
          <a:p>
            <a:r>
              <a:rPr lang="en-US" altLang="ja-JP" sz="900" dirty="0">
                <a:latin typeface="BIZ UDPゴシック" panose="020B0400000000000000" pitchFamily="50" charset="-128"/>
                <a:ea typeface="BIZ UDPゴシック" panose="020B0400000000000000" pitchFamily="50" charset="-128"/>
              </a:rPr>
              <a:t>2021</a:t>
            </a:r>
            <a:r>
              <a:rPr lang="ja-JP" altLang="en-US" sz="900" dirty="0">
                <a:latin typeface="BIZ UDPゴシック" panose="020B0400000000000000" pitchFamily="50" charset="-128"/>
                <a:ea typeface="BIZ UDPゴシック" panose="020B0400000000000000" pitchFamily="50" charset="-128"/>
              </a:rPr>
              <a:t>年に発足した「観光からより良い社会をつくる」ことを目的としたアワード。 観光における </a:t>
            </a:r>
            <a:r>
              <a:rPr lang="en-US" altLang="ja-JP" sz="900" dirty="0">
                <a:latin typeface="BIZ UDPゴシック" panose="020B0400000000000000" pitchFamily="50" charset="-128"/>
                <a:ea typeface="BIZ UDPゴシック" panose="020B0400000000000000" pitchFamily="50" charset="-128"/>
              </a:rPr>
              <a:t>DEI</a:t>
            </a:r>
            <a:r>
              <a:rPr lang="ja-JP" altLang="en-US" sz="900" dirty="0">
                <a:latin typeface="BIZ UDPゴシック" panose="020B0400000000000000" pitchFamily="50" charset="-128"/>
                <a:ea typeface="BIZ UDPゴシック" panose="020B0400000000000000" pitchFamily="50" charset="-128"/>
              </a:rPr>
              <a:t>（多様性、公平性、包括性）、サステナビリティ、インバウンドへの取組みを審査し、 ただの観光地ではない「感動地」に相応しい地域や企業を発見・表彰し、世界へ発信しています。</a:t>
            </a:r>
          </a:p>
        </p:txBody>
      </p:sp>
      <p:pic>
        <p:nvPicPr>
          <p:cNvPr id="26" name="図 25">
            <a:extLst>
              <a:ext uri="{FF2B5EF4-FFF2-40B4-BE49-F238E27FC236}">
                <a16:creationId xmlns:a16="http://schemas.microsoft.com/office/drawing/2014/main" id="{45823543-FE67-48F3-92D2-70D8AE7BE91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43093" y="2324265"/>
            <a:ext cx="2451394" cy="258557"/>
          </a:xfrm>
          <a:prstGeom prst="rect">
            <a:avLst/>
          </a:prstGeom>
        </p:spPr>
      </p:pic>
      <p:pic>
        <p:nvPicPr>
          <p:cNvPr id="27" name="図 26">
            <a:extLst>
              <a:ext uri="{FF2B5EF4-FFF2-40B4-BE49-F238E27FC236}">
                <a16:creationId xmlns:a16="http://schemas.microsoft.com/office/drawing/2014/main" id="{B3A14CD3-5D89-44E6-83C6-D0D853D2E0E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08070" y="5671023"/>
            <a:ext cx="2307669" cy="258557"/>
          </a:xfrm>
          <a:prstGeom prst="rect">
            <a:avLst/>
          </a:prstGeom>
        </p:spPr>
      </p:pic>
      <p:sp>
        <p:nvSpPr>
          <p:cNvPr id="28" name="正方形/長方形 27">
            <a:extLst>
              <a:ext uri="{FF2B5EF4-FFF2-40B4-BE49-F238E27FC236}">
                <a16:creationId xmlns:a16="http://schemas.microsoft.com/office/drawing/2014/main" id="{B2704BFB-7B13-4590-A17F-51FE66FCA6DC}"/>
              </a:ext>
            </a:extLst>
          </p:cNvPr>
          <p:cNvSpPr/>
          <p:nvPr/>
        </p:nvSpPr>
        <p:spPr>
          <a:xfrm>
            <a:off x="3984562" y="5406467"/>
            <a:ext cx="2231177" cy="276999"/>
          </a:xfrm>
          <a:prstGeom prst="rect">
            <a:avLst/>
          </a:prstGeom>
        </p:spPr>
        <p:txBody>
          <a:bodyPr wrap="square">
            <a:spAutoFit/>
          </a:bodyPr>
          <a:lstStyle/>
          <a:p>
            <a:r>
              <a:rPr lang="ja-JP" altLang="en-US" sz="1200" b="1" dirty="0">
                <a:solidFill>
                  <a:srgbClr val="C00000"/>
                </a:solidFill>
                <a:latin typeface="BIZ UDPゴシック" panose="020B0400000000000000" pitchFamily="50" charset="-128"/>
                <a:ea typeface="BIZ UDPゴシック" panose="020B0400000000000000" pitchFamily="50" charset="-128"/>
              </a:rPr>
              <a:t>世界農業遺産（</a:t>
            </a:r>
            <a:r>
              <a:rPr lang="en-US" altLang="ja-JP" sz="1200" b="1" dirty="0">
                <a:solidFill>
                  <a:srgbClr val="C00000"/>
                </a:solidFill>
                <a:latin typeface="BIZ UDPゴシック" panose="020B0400000000000000" pitchFamily="50" charset="-128"/>
                <a:ea typeface="BIZ UDPゴシック" panose="020B0400000000000000" pitchFamily="50" charset="-128"/>
              </a:rPr>
              <a:t>GIAHS</a:t>
            </a:r>
            <a:r>
              <a:rPr lang="ja-JP" altLang="en-US" sz="1200" b="1" dirty="0">
                <a:solidFill>
                  <a:srgbClr val="C00000"/>
                </a:solidFill>
                <a:latin typeface="BIZ UDPゴシック" panose="020B0400000000000000" pitchFamily="50" charset="-128"/>
                <a:ea typeface="BIZ UDPゴシック" panose="020B0400000000000000" pitchFamily="50" charset="-128"/>
              </a:rPr>
              <a:t>）とは</a:t>
            </a:r>
            <a:endParaRPr lang="en-US" altLang="ja-JP" sz="1200" b="1" dirty="0">
              <a:solidFill>
                <a:srgbClr val="C00000"/>
              </a:solidFill>
              <a:latin typeface="BIZ UDPゴシック" panose="020B0400000000000000" pitchFamily="50" charset="-128"/>
              <a:ea typeface="BIZ UDPゴシック" panose="020B0400000000000000" pitchFamily="50" charset="-128"/>
            </a:endParaRPr>
          </a:p>
        </p:txBody>
      </p:sp>
      <p:pic>
        <p:nvPicPr>
          <p:cNvPr id="21" name="図 20">
            <a:extLst>
              <a:ext uri="{FF2B5EF4-FFF2-40B4-BE49-F238E27FC236}">
                <a16:creationId xmlns:a16="http://schemas.microsoft.com/office/drawing/2014/main" id="{0BD6C660-24DA-41F0-9DD1-DDABB4142D6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806714" y="419348"/>
            <a:ext cx="1146286" cy="556119"/>
          </a:xfrm>
          <a:prstGeom prst="rect">
            <a:avLst/>
          </a:prstGeom>
        </p:spPr>
      </p:pic>
      <p:pic>
        <p:nvPicPr>
          <p:cNvPr id="22" name="図 21">
            <a:extLst>
              <a:ext uri="{FF2B5EF4-FFF2-40B4-BE49-F238E27FC236}">
                <a16:creationId xmlns:a16="http://schemas.microsoft.com/office/drawing/2014/main" id="{519C94FC-5F88-4D14-8A20-CA8B41ABB4D4}"/>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855425" y="3449269"/>
            <a:ext cx="2439062" cy="1626042"/>
          </a:xfrm>
          <a:prstGeom prst="rect">
            <a:avLst/>
          </a:prstGeom>
        </p:spPr>
      </p:pic>
      <p:pic>
        <p:nvPicPr>
          <p:cNvPr id="4" name="図 3">
            <a:extLst>
              <a:ext uri="{FF2B5EF4-FFF2-40B4-BE49-F238E27FC236}">
                <a16:creationId xmlns:a16="http://schemas.microsoft.com/office/drawing/2014/main" id="{4EDFA68F-AFC6-4576-A927-93CD5B3C1251}"/>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855423" y="5060542"/>
            <a:ext cx="2439061" cy="1535366"/>
          </a:xfrm>
          <a:prstGeom prst="rect">
            <a:avLst/>
          </a:prstGeom>
        </p:spPr>
      </p:pic>
      <p:sp>
        <p:nvSpPr>
          <p:cNvPr id="24" name="正方形/長方形 23">
            <a:extLst>
              <a:ext uri="{FF2B5EF4-FFF2-40B4-BE49-F238E27FC236}">
                <a16:creationId xmlns:a16="http://schemas.microsoft.com/office/drawing/2014/main" id="{B8F765C9-4CD2-482A-A301-ADE01F7D343B}"/>
              </a:ext>
            </a:extLst>
          </p:cNvPr>
          <p:cNvSpPr/>
          <p:nvPr/>
        </p:nvSpPr>
        <p:spPr>
          <a:xfrm>
            <a:off x="3869651" y="2484680"/>
            <a:ext cx="2796933" cy="646331"/>
          </a:xfrm>
          <a:prstGeom prst="rect">
            <a:avLst/>
          </a:prstGeom>
        </p:spPr>
        <p:txBody>
          <a:bodyPr wrap="square">
            <a:spAutoFit/>
          </a:bodyPr>
          <a:lstStyle/>
          <a:p>
            <a:r>
              <a:rPr lang="ja-JP" altLang="en-US" sz="900" dirty="0">
                <a:latin typeface="BIZ UDPゴシック" panose="020B0400000000000000" pitchFamily="50" charset="-128"/>
                <a:ea typeface="BIZ UDPゴシック" panose="020B0400000000000000" pitchFamily="50" charset="-128"/>
              </a:rPr>
              <a:t>「にし阿波地域」は、急峻な傾斜地を多く有し、山々の斜面にはりつくように形成された集落、田畑、採草地、里山の美しい景観とそこで営まれる、自然と調和した人々の暮らしが「日本の原風景」と称されています。</a:t>
            </a:r>
          </a:p>
        </p:txBody>
      </p:sp>
      <p:pic>
        <p:nvPicPr>
          <p:cNvPr id="25" name="図 24">
            <a:extLst>
              <a:ext uri="{FF2B5EF4-FFF2-40B4-BE49-F238E27FC236}">
                <a16:creationId xmlns:a16="http://schemas.microsoft.com/office/drawing/2014/main" id="{83D8F276-E919-408F-8EC3-69C90AEAF032}"/>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823395" y="2324265"/>
            <a:ext cx="2527886" cy="258557"/>
          </a:xfrm>
          <a:prstGeom prst="rect">
            <a:avLst/>
          </a:prstGeom>
        </p:spPr>
      </p:pic>
      <p:sp>
        <p:nvSpPr>
          <p:cNvPr id="29" name="正方形/長方形 28">
            <a:extLst>
              <a:ext uri="{FF2B5EF4-FFF2-40B4-BE49-F238E27FC236}">
                <a16:creationId xmlns:a16="http://schemas.microsoft.com/office/drawing/2014/main" id="{69447D30-CB5E-496E-A231-9C2A0063DD10}"/>
              </a:ext>
            </a:extLst>
          </p:cNvPr>
          <p:cNvSpPr/>
          <p:nvPr/>
        </p:nvSpPr>
        <p:spPr>
          <a:xfrm>
            <a:off x="3942222" y="2041841"/>
            <a:ext cx="2417242" cy="276999"/>
          </a:xfrm>
          <a:prstGeom prst="rect">
            <a:avLst/>
          </a:prstGeom>
        </p:spPr>
        <p:txBody>
          <a:bodyPr wrap="square">
            <a:spAutoFit/>
          </a:bodyPr>
          <a:lstStyle/>
          <a:p>
            <a:r>
              <a:rPr lang="ja-JP" altLang="en-US" sz="1200" b="1" dirty="0">
                <a:solidFill>
                  <a:srgbClr val="C00000"/>
                </a:solidFill>
                <a:latin typeface="BIZ UDPゴシック" panose="020B0400000000000000" pitchFamily="50" charset="-128"/>
                <a:ea typeface="BIZ UDPゴシック" panose="020B0400000000000000" pitchFamily="50" charset="-128"/>
              </a:rPr>
              <a:t>「日本の原風景」と称される理由</a:t>
            </a:r>
            <a:endParaRPr lang="en-US" altLang="ja-JP" sz="1200" b="1" dirty="0">
              <a:solidFill>
                <a:srgbClr val="C00000"/>
              </a:solidFill>
              <a:latin typeface="BIZ UDPゴシック" panose="020B0400000000000000" pitchFamily="50" charset="-128"/>
              <a:ea typeface="BIZ UDPゴシック" panose="020B0400000000000000" pitchFamily="50" charset="-128"/>
            </a:endParaRPr>
          </a:p>
        </p:txBody>
      </p:sp>
      <p:sp>
        <p:nvSpPr>
          <p:cNvPr id="30" name="正方形/長方形 29">
            <a:extLst>
              <a:ext uri="{FF2B5EF4-FFF2-40B4-BE49-F238E27FC236}">
                <a16:creationId xmlns:a16="http://schemas.microsoft.com/office/drawing/2014/main" id="{20D8AE82-FA87-4188-854F-C4C39DF0ED1C}"/>
              </a:ext>
            </a:extLst>
          </p:cNvPr>
          <p:cNvSpPr/>
          <p:nvPr/>
        </p:nvSpPr>
        <p:spPr>
          <a:xfrm>
            <a:off x="3908070" y="3878733"/>
            <a:ext cx="2888835" cy="1200329"/>
          </a:xfrm>
          <a:prstGeom prst="rect">
            <a:avLst/>
          </a:prstGeom>
        </p:spPr>
        <p:txBody>
          <a:bodyPr wrap="square">
            <a:spAutoFit/>
          </a:bodyPr>
          <a:lstStyle/>
          <a:p>
            <a:r>
              <a:rPr lang="ja-JP" altLang="en-US" sz="900" dirty="0">
                <a:latin typeface="BIZ UDPゴシック" panose="020B0400000000000000" pitchFamily="50" charset="-128"/>
                <a:ea typeface="BIZ UDPゴシック" panose="020B0400000000000000" pitchFamily="50" charset="-128"/>
              </a:rPr>
              <a:t>場所によっては斜度</a:t>
            </a:r>
            <a:r>
              <a:rPr lang="en-US" altLang="ja-JP" sz="900" dirty="0">
                <a:latin typeface="BIZ UDPゴシック" panose="020B0400000000000000" pitchFamily="50" charset="-128"/>
                <a:ea typeface="BIZ UDPゴシック" panose="020B0400000000000000" pitchFamily="50" charset="-128"/>
              </a:rPr>
              <a:t>40</a:t>
            </a:r>
            <a:r>
              <a:rPr lang="ja-JP" altLang="en-US" sz="900" dirty="0">
                <a:latin typeface="BIZ UDPゴシック" panose="020B0400000000000000" pitchFamily="50" charset="-128"/>
                <a:ea typeface="BIZ UDPゴシック" panose="020B0400000000000000" pitchFamily="50" charset="-128"/>
              </a:rPr>
              <a:t>度にもなる急傾斜地で、段々畑のような水平面を形成せずに傾斜地のまま農耕し、採草地で採取した敷き草（カヤ）を畑にすき込むことで、風雨などによる土壌の流出を最小限に抑え、そば等の雑穀や伝統野菜に山菜、果樹などを組み合わせた少量多品種栽培する農耕です。</a:t>
            </a:r>
            <a:endParaRPr lang="en-US" altLang="ja-JP" sz="900" dirty="0">
              <a:latin typeface="BIZ UDPゴシック" panose="020B0400000000000000" pitchFamily="50" charset="-128"/>
              <a:ea typeface="BIZ UDPゴシック" panose="020B0400000000000000" pitchFamily="50" charset="-128"/>
            </a:endParaRPr>
          </a:p>
          <a:p>
            <a:r>
              <a:rPr lang="ja-JP" altLang="en-US" sz="900" dirty="0">
                <a:latin typeface="BIZ UDPゴシック" panose="020B0400000000000000" pitchFamily="50" charset="-128"/>
                <a:ea typeface="BIZ UDPゴシック" panose="020B0400000000000000" pitchFamily="50" charset="-128"/>
              </a:rPr>
              <a:t>　この傾斜地農耕は</a:t>
            </a:r>
            <a:r>
              <a:rPr lang="en-US" altLang="ja-JP" sz="900" dirty="0">
                <a:latin typeface="BIZ UDPゴシック" panose="020B0400000000000000" pitchFamily="50" charset="-128"/>
                <a:ea typeface="BIZ UDPゴシック" panose="020B0400000000000000" pitchFamily="50" charset="-128"/>
              </a:rPr>
              <a:t>400</a:t>
            </a:r>
            <a:r>
              <a:rPr lang="ja-JP" altLang="en-US" sz="900" dirty="0">
                <a:latin typeface="BIZ UDPゴシック" panose="020B0400000000000000" pitchFamily="50" charset="-128"/>
                <a:ea typeface="BIZ UDPゴシック" panose="020B0400000000000000" pitchFamily="50" charset="-128"/>
              </a:rPr>
              <a:t>年以上にもわたって継承され、世界農業遺産にも登録されています。</a:t>
            </a:r>
            <a:endParaRPr lang="en-US" altLang="ja-JP" sz="900" dirty="0">
              <a:latin typeface="BIZ UDPゴシック" panose="020B0400000000000000" pitchFamily="50" charset="-128"/>
              <a:ea typeface="BIZ UDPゴシック" panose="020B0400000000000000" pitchFamily="50" charset="-128"/>
            </a:endParaRPr>
          </a:p>
        </p:txBody>
      </p:sp>
      <p:pic>
        <p:nvPicPr>
          <p:cNvPr id="31" name="図 30">
            <a:extLst>
              <a:ext uri="{FF2B5EF4-FFF2-40B4-BE49-F238E27FC236}">
                <a16:creationId xmlns:a16="http://schemas.microsoft.com/office/drawing/2014/main" id="{A6F83C1A-A3BF-46DD-AADA-1B0F56011E83}"/>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872877" y="3721386"/>
            <a:ext cx="2758514" cy="258557"/>
          </a:xfrm>
          <a:prstGeom prst="rect">
            <a:avLst/>
          </a:prstGeom>
        </p:spPr>
      </p:pic>
      <p:sp>
        <p:nvSpPr>
          <p:cNvPr id="32" name="正方形/長方形 31">
            <a:extLst>
              <a:ext uri="{FF2B5EF4-FFF2-40B4-BE49-F238E27FC236}">
                <a16:creationId xmlns:a16="http://schemas.microsoft.com/office/drawing/2014/main" id="{D6C5FC27-271B-45BD-8033-4DF9F07B3621}"/>
              </a:ext>
            </a:extLst>
          </p:cNvPr>
          <p:cNvSpPr/>
          <p:nvPr/>
        </p:nvSpPr>
        <p:spPr>
          <a:xfrm>
            <a:off x="3984562" y="3412372"/>
            <a:ext cx="2682022" cy="276999"/>
          </a:xfrm>
          <a:prstGeom prst="rect">
            <a:avLst/>
          </a:prstGeom>
        </p:spPr>
        <p:txBody>
          <a:bodyPr wrap="square">
            <a:spAutoFit/>
          </a:bodyPr>
          <a:lstStyle/>
          <a:p>
            <a:r>
              <a:rPr lang="ja-JP" altLang="en-US" sz="1200" b="1" dirty="0">
                <a:solidFill>
                  <a:srgbClr val="C00000"/>
                </a:solidFill>
                <a:latin typeface="BIZ UDPゴシック" panose="020B0400000000000000" pitchFamily="50" charset="-128"/>
                <a:ea typeface="BIZ UDPゴシック" panose="020B0400000000000000" pitchFamily="50" charset="-128"/>
              </a:rPr>
              <a:t>にし阿波の傾斜地農耕システムとは</a:t>
            </a:r>
            <a:endParaRPr lang="en-US" altLang="ja-JP" sz="1200" b="1" dirty="0">
              <a:solidFill>
                <a:srgbClr val="C00000"/>
              </a:solidFill>
              <a:latin typeface="BIZ UDPゴシック" panose="020B0400000000000000" pitchFamily="50" charset="-128"/>
              <a:ea typeface="BIZ UDPゴシック" panose="020B0400000000000000" pitchFamily="50" charset="-128"/>
            </a:endParaRPr>
          </a:p>
        </p:txBody>
      </p:sp>
      <p:pic>
        <p:nvPicPr>
          <p:cNvPr id="5" name="図 4">
            <a:extLst>
              <a:ext uri="{FF2B5EF4-FFF2-40B4-BE49-F238E27FC236}">
                <a16:creationId xmlns:a16="http://schemas.microsoft.com/office/drawing/2014/main" id="{54EB1D7D-D1B3-DF28-32D1-6C0708F75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56" y="1020838"/>
            <a:ext cx="3745478" cy="5618741"/>
          </a:xfrm>
          <a:prstGeom prst="rect">
            <a:avLst/>
          </a:prstGeom>
        </p:spPr>
      </p:pic>
    </p:spTree>
    <p:extLst>
      <p:ext uri="{BB962C8B-B14F-4D97-AF65-F5344CB8AC3E}">
        <p14:creationId xmlns:p14="http://schemas.microsoft.com/office/powerpoint/2010/main" val="894280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4AD1C2EC-65A3-4B7E-BB36-AC87679336B8}"/>
              </a:ext>
            </a:extLst>
          </p:cNvPr>
          <p:cNvSpPr txBox="1"/>
          <p:nvPr/>
        </p:nvSpPr>
        <p:spPr>
          <a:xfrm>
            <a:off x="452438" y="-20370"/>
            <a:ext cx="2914418" cy="338554"/>
          </a:xfrm>
          <a:prstGeom prst="rect">
            <a:avLst/>
          </a:prstGeom>
          <a:noFill/>
        </p:spPr>
        <p:txBody>
          <a:bodyPr wrap="square" rtlCol="0">
            <a:spAutoFit/>
          </a:bodyPr>
          <a:lstStyle/>
          <a:p>
            <a:r>
              <a:rPr kumimoji="1" lang="en-US" altLang="ja-JP" sz="1600" b="1" dirty="0">
                <a:solidFill>
                  <a:schemeClr val="bg1"/>
                </a:solidFill>
                <a:latin typeface="BIZ UDPゴシック" panose="020B0400000000000000" pitchFamily="50" charset="-128"/>
                <a:ea typeface="BIZ UDPゴシック" panose="020B0400000000000000" pitchFamily="50" charset="-128"/>
              </a:rPr>
              <a:t>SDGs</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を学ぶ②　西部エリア　</a:t>
            </a:r>
          </a:p>
        </p:txBody>
      </p:sp>
      <p:sp>
        <p:nvSpPr>
          <p:cNvPr id="8" name="テキスト ボックス 7">
            <a:extLst>
              <a:ext uri="{FF2B5EF4-FFF2-40B4-BE49-F238E27FC236}">
                <a16:creationId xmlns:a16="http://schemas.microsoft.com/office/drawing/2014/main" id="{716C8FF0-B628-4EA5-ACD5-7C32E9884690}"/>
              </a:ext>
            </a:extLst>
          </p:cNvPr>
          <p:cNvSpPr txBox="1"/>
          <p:nvPr/>
        </p:nvSpPr>
        <p:spPr>
          <a:xfrm>
            <a:off x="4430" y="359101"/>
            <a:ext cx="594000" cy="592517"/>
          </a:xfrm>
          <a:prstGeom prst="rect">
            <a:avLst/>
          </a:prstGeom>
          <a:solidFill>
            <a:srgbClr val="F77014">
              <a:alpha val="10000"/>
            </a:srgbClr>
          </a:solidFill>
        </p:spPr>
        <p:txBody>
          <a:bodyPr wrap="square" rtlCol="0">
            <a:spAutoFit/>
          </a:bodyPr>
          <a:lstStyle/>
          <a:p>
            <a:pPr algn="ctr"/>
            <a:r>
              <a:rPr kumimoji="1" lang="ja-JP" altLang="en-US" sz="1600" b="1" dirty="0">
                <a:solidFill>
                  <a:srgbClr val="F77014"/>
                </a:solidFill>
                <a:latin typeface="BIZ UDPゴシック" panose="020B0400000000000000" pitchFamily="50" charset="-128"/>
                <a:ea typeface="BIZ UDPゴシック" panose="020B0400000000000000" pitchFamily="50" charset="-128"/>
              </a:rPr>
              <a:t>探究学習</a:t>
            </a:r>
            <a:endParaRPr lang="ja-JP" altLang="en-US" b="1" dirty="0">
              <a:solidFill>
                <a:srgbClr val="F77014"/>
              </a:solidFill>
              <a:effectLst>
                <a:glow rad="127000">
                  <a:schemeClr val="bg1"/>
                </a:glow>
              </a:effectLst>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5520835B-F73E-4F17-8E5B-A3005B524ECE}"/>
              </a:ext>
            </a:extLst>
          </p:cNvPr>
          <p:cNvSpPr txBox="1"/>
          <p:nvPr/>
        </p:nvSpPr>
        <p:spPr>
          <a:xfrm>
            <a:off x="612944" y="287585"/>
            <a:ext cx="4112984" cy="400110"/>
          </a:xfrm>
          <a:prstGeom prst="rect">
            <a:avLst/>
          </a:prstGeom>
          <a:noFill/>
        </p:spPr>
        <p:txBody>
          <a:bodyPr wrap="square" rtlCol="0">
            <a:spAutoFit/>
          </a:bodyPr>
          <a:lstStyle/>
          <a:p>
            <a:r>
              <a:rPr lang="ja-JP" altLang="en-US" sz="2000" b="1" dirty="0">
                <a:solidFill>
                  <a:schemeClr val="accent6">
                    <a:lumMod val="75000"/>
                  </a:schemeClr>
                </a:solidFill>
                <a:effectLst>
                  <a:glow rad="127000">
                    <a:schemeClr val="bg1"/>
                  </a:glow>
                </a:effectLst>
                <a:latin typeface="BIZ UDPゴシック" panose="020B0400000000000000" pitchFamily="50" charset="-128"/>
                <a:ea typeface="BIZ UDPゴシック" panose="020B0400000000000000" pitchFamily="50" charset="-128"/>
              </a:rPr>
              <a:t>「そらの郷　山里物語」</a:t>
            </a:r>
          </a:p>
        </p:txBody>
      </p:sp>
      <p:pic>
        <p:nvPicPr>
          <p:cNvPr id="4" name="図 3">
            <a:extLst>
              <a:ext uri="{FF2B5EF4-FFF2-40B4-BE49-F238E27FC236}">
                <a16:creationId xmlns:a16="http://schemas.microsoft.com/office/drawing/2014/main" id="{8B44C0BB-BA1A-47B3-A59B-819E5B5D41D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94283" y="1027323"/>
            <a:ext cx="2986532" cy="1991021"/>
          </a:xfrm>
          <a:prstGeom prst="rect">
            <a:avLst/>
          </a:prstGeom>
        </p:spPr>
      </p:pic>
      <p:sp>
        <p:nvSpPr>
          <p:cNvPr id="14" name="正方形/長方形 13">
            <a:extLst>
              <a:ext uri="{FF2B5EF4-FFF2-40B4-BE49-F238E27FC236}">
                <a16:creationId xmlns:a16="http://schemas.microsoft.com/office/drawing/2014/main" id="{83899C6B-AC7D-450F-876B-68969FBF26F5}"/>
              </a:ext>
            </a:extLst>
          </p:cNvPr>
          <p:cNvSpPr/>
          <p:nvPr/>
        </p:nvSpPr>
        <p:spPr>
          <a:xfrm>
            <a:off x="7077074" y="5682403"/>
            <a:ext cx="2686051" cy="861774"/>
          </a:xfrm>
          <a:prstGeom prst="rect">
            <a:avLst/>
          </a:prstGeom>
        </p:spPr>
        <p:txBody>
          <a:bodyPr wrap="square">
            <a:spAutoFit/>
          </a:bodyPr>
          <a:lstStyle/>
          <a:p>
            <a:r>
              <a:rPr lang="ja-JP" altLang="en-US" sz="1000" dirty="0">
                <a:latin typeface="BIZ UDPゴシック" panose="020B0400000000000000" pitchFamily="50" charset="-128"/>
                <a:ea typeface="BIZ UDPゴシック" panose="020B0400000000000000" pitchFamily="50" charset="-128"/>
              </a:rPr>
              <a:t>▪体験時期：通年</a:t>
            </a:r>
          </a:p>
          <a:p>
            <a:r>
              <a:rPr lang="ja-JP" altLang="en-US" sz="1000" dirty="0">
                <a:latin typeface="BIZ UDPゴシック" panose="020B0400000000000000" pitchFamily="50" charset="-128"/>
                <a:ea typeface="BIZ UDPゴシック" panose="020B0400000000000000" pitchFamily="50" charset="-128"/>
              </a:rPr>
              <a:t>▪受入人数：</a:t>
            </a:r>
            <a:r>
              <a:rPr lang="en-US" altLang="ja-JP" sz="1000" dirty="0">
                <a:latin typeface="BIZ UDPゴシック" panose="020B0400000000000000" pitchFamily="50" charset="-128"/>
                <a:ea typeface="BIZ UDPゴシック" panose="020B0400000000000000" pitchFamily="50" charset="-128"/>
              </a:rPr>
              <a:t>400</a:t>
            </a:r>
            <a:r>
              <a:rPr lang="ja-JP" altLang="en-US" sz="1000" dirty="0">
                <a:latin typeface="BIZ UDPゴシック" panose="020B0400000000000000" pitchFamily="50" charset="-128"/>
                <a:ea typeface="BIZ UDPゴシック" panose="020B0400000000000000" pitchFamily="50" charset="-128"/>
              </a:rPr>
              <a:t>名</a:t>
            </a:r>
          </a:p>
          <a:p>
            <a:r>
              <a:rPr lang="ja-JP" altLang="en-US" sz="1000" dirty="0">
                <a:latin typeface="BIZ UDPゴシック" panose="020B0400000000000000" pitchFamily="50" charset="-128"/>
                <a:ea typeface="BIZ UDPゴシック" panose="020B0400000000000000" pitchFamily="50" charset="-128"/>
              </a:rPr>
              <a:t>▪住所：徳島県三好市池田町シマ</a:t>
            </a:r>
            <a:r>
              <a:rPr lang="en-US" altLang="ja-JP" sz="1000" dirty="0">
                <a:latin typeface="BIZ UDPゴシック" panose="020B0400000000000000" pitchFamily="50" charset="-128"/>
                <a:ea typeface="BIZ UDPゴシック" panose="020B0400000000000000" pitchFamily="50" charset="-128"/>
              </a:rPr>
              <a:t>995-1</a:t>
            </a:r>
          </a:p>
          <a:p>
            <a:r>
              <a:rPr lang="ja-JP" altLang="en-US" sz="1000" dirty="0">
                <a:latin typeface="BIZ UDPゴシック" panose="020B0400000000000000" pitchFamily="50" charset="-128"/>
                <a:ea typeface="BIZ UDPゴシック" panose="020B0400000000000000" pitchFamily="50" charset="-128"/>
              </a:rPr>
              <a:t>▪</a:t>
            </a:r>
            <a:r>
              <a:rPr lang="en-US" altLang="ja-JP" sz="1000" dirty="0">
                <a:latin typeface="BIZ UDPゴシック" panose="020B0400000000000000" pitchFamily="50" charset="-128"/>
                <a:ea typeface="BIZ UDPゴシック" panose="020B0400000000000000" pitchFamily="50" charset="-128"/>
              </a:rPr>
              <a:t>TEL 0883-76-0713</a:t>
            </a:r>
          </a:p>
          <a:p>
            <a:r>
              <a:rPr lang="ja-JP" altLang="en-US" sz="1000" dirty="0">
                <a:latin typeface="BIZ UDPゴシック" panose="020B0400000000000000" pitchFamily="50" charset="-128"/>
                <a:ea typeface="BIZ UDPゴシック" panose="020B0400000000000000" pitchFamily="50" charset="-128"/>
              </a:rPr>
              <a:t>▪</a:t>
            </a:r>
            <a:r>
              <a:rPr lang="en-US" altLang="ja-JP" sz="1000" dirty="0">
                <a:latin typeface="BIZ UDPゴシック" panose="020B0400000000000000" pitchFamily="50" charset="-128"/>
                <a:ea typeface="BIZ UDPゴシック" panose="020B0400000000000000" pitchFamily="50" charset="-128"/>
              </a:rPr>
              <a:t>FAX 0883-76-0753</a:t>
            </a:r>
            <a:endParaRPr lang="ja-JP" altLang="en-US" sz="1000" dirty="0">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A57913C8-14CB-4E02-ADE5-315648482EB3}"/>
              </a:ext>
            </a:extLst>
          </p:cNvPr>
          <p:cNvSpPr/>
          <p:nvPr/>
        </p:nvSpPr>
        <p:spPr>
          <a:xfrm>
            <a:off x="6829620" y="5353050"/>
            <a:ext cx="2933506" cy="1238819"/>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C5516096-AE7F-4EE5-9B53-ACE565F607CC}"/>
              </a:ext>
            </a:extLst>
          </p:cNvPr>
          <p:cNvSpPr/>
          <p:nvPr/>
        </p:nvSpPr>
        <p:spPr>
          <a:xfrm>
            <a:off x="7077073" y="5405404"/>
            <a:ext cx="1828200" cy="276999"/>
          </a:xfrm>
          <a:prstGeom prst="rect">
            <a:avLst/>
          </a:prstGeom>
        </p:spPr>
        <p:txBody>
          <a:bodyPr wrap="square">
            <a:spAutoFit/>
          </a:bodyPr>
          <a:lstStyle/>
          <a:p>
            <a:r>
              <a:rPr lang="ja-JP" altLang="en-US" sz="1200" b="1" dirty="0">
                <a:latin typeface="BIZ UDPゴシック" panose="020B0400000000000000" pitchFamily="50" charset="-128"/>
                <a:ea typeface="BIZ UDPゴシック" panose="020B0400000000000000" pitchFamily="50" charset="-128"/>
              </a:rPr>
              <a:t>一般社団法人そらの郷</a:t>
            </a:r>
          </a:p>
        </p:txBody>
      </p:sp>
      <p:pic>
        <p:nvPicPr>
          <p:cNvPr id="21" name="図 20">
            <a:extLst>
              <a:ext uri="{FF2B5EF4-FFF2-40B4-BE49-F238E27FC236}">
                <a16:creationId xmlns:a16="http://schemas.microsoft.com/office/drawing/2014/main" id="{1A16516B-E6ED-4B0D-B53A-F597423BF2C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49615" y="363269"/>
            <a:ext cx="1146286" cy="556119"/>
          </a:xfrm>
          <a:prstGeom prst="rect">
            <a:avLst/>
          </a:prstGeom>
        </p:spPr>
      </p:pic>
      <p:sp>
        <p:nvSpPr>
          <p:cNvPr id="2" name="正方形/長方形 1">
            <a:extLst>
              <a:ext uri="{FF2B5EF4-FFF2-40B4-BE49-F238E27FC236}">
                <a16:creationId xmlns:a16="http://schemas.microsoft.com/office/drawing/2014/main" id="{968592D5-8ABF-4352-A5D0-9E62429BE431}"/>
              </a:ext>
            </a:extLst>
          </p:cNvPr>
          <p:cNvSpPr/>
          <p:nvPr/>
        </p:nvSpPr>
        <p:spPr>
          <a:xfrm>
            <a:off x="3829186" y="3029087"/>
            <a:ext cx="6000866" cy="830997"/>
          </a:xfrm>
          <a:prstGeom prst="rect">
            <a:avLst/>
          </a:prstGeom>
        </p:spPr>
        <p:txBody>
          <a:bodyPr wrap="square">
            <a:spAutoFit/>
          </a:bodyPr>
          <a:lstStyle/>
          <a:p>
            <a:r>
              <a:rPr lang="ja-JP" altLang="en-US" sz="1200" dirty="0">
                <a:latin typeface="BIZ UDPゴシック" panose="020B0400000000000000" pitchFamily="50" charset="-128"/>
                <a:ea typeface="BIZ UDPゴシック" panose="020B0400000000000000" pitchFamily="50" charset="-128"/>
              </a:rPr>
              <a:t>にし阿波エリアの民泊家庭で生徒たちは家族の一員として迎え入れられます。</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山里での民泊体験では、作物栽培・収穫、共同調理という山里での暮らしの体験、相互扶助を大切にする民泊家庭や地域の住民との交流、交通が不便な生活やコンビニ等の少ない生活を体験し、</a:t>
            </a:r>
            <a:r>
              <a:rPr lang="ja-JP" altLang="en-US" sz="1200" b="1" dirty="0">
                <a:solidFill>
                  <a:srgbClr val="FF0000"/>
                </a:solidFill>
                <a:latin typeface="BIZ UDPゴシック" panose="020B0400000000000000" pitchFamily="50" charset="-128"/>
                <a:ea typeface="BIZ UDPゴシック" panose="020B0400000000000000" pitchFamily="50" charset="-128"/>
              </a:rPr>
              <a:t>持続可能な社会について考える機会</a:t>
            </a:r>
            <a:r>
              <a:rPr lang="ja-JP" altLang="en-US" sz="1200" dirty="0">
                <a:latin typeface="BIZ UDPゴシック" panose="020B0400000000000000" pitchFamily="50" charset="-128"/>
                <a:ea typeface="BIZ UDPゴシック" panose="020B0400000000000000" pitchFamily="50" charset="-128"/>
              </a:rPr>
              <a:t>となります。</a:t>
            </a:r>
          </a:p>
        </p:txBody>
      </p:sp>
      <p:pic>
        <p:nvPicPr>
          <p:cNvPr id="18" name="図 17">
            <a:extLst>
              <a:ext uri="{FF2B5EF4-FFF2-40B4-BE49-F238E27FC236}">
                <a16:creationId xmlns:a16="http://schemas.microsoft.com/office/drawing/2014/main" id="{DDCE9130-18A0-47BD-876F-0A9407DE7A7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29619" y="1017215"/>
            <a:ext cx="2986532" cy="1987682"/>
          </a:xfrm>
          <a:prstGeom prst="rect">
            <a:avLst/>
          </a:prstGeom>
        </p:spPr>
      </p:pic>
      <p:pic>
        <p:nvPicPr>
          <p:cNvPr id="5" name="図 4">
            <a:extLst>
              <a:ext uri="{FF2B5EF4-FFF2-40B4-BE49-F238E27FC236}">
                <a16:creationId xmlns:a16="http://schemas.microsoft.com/office/drawing/2014/main" id="{E0A2AC99-DCD0-4DD2-63A5-EFB5223720C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794283" y="3879998"/>
            <a:ext cx="2933506" cy="2757047"/>
          </a:xfrm>
          <a:prstGeom prst="rect">
            <a:avLst/>
          </a:prstGeom>
        </p:spPr>
      </p:pic>
      <p:pic>
        <p:nvPicPr>
          <p:cNvPr id="11" name="図 10">
            <a:extLst>
              <a:ext uri="{FF2B5EF4-FFF2-40B4-BE49-F238E27FC236}">
                <a16:creationId xmlns:a16="http://schemas.microsoft.com/office/drawing/2014/main" id="{721407CC-CA37-0AB1-D3CF-4AFA2352B5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5606" y="3886979"/>
            <a:ext cx="2007519" cy="1418380"/>
          </a:xfrm>
          <a:prstGeom prst="rect">
            <a:avLst/>
          </a:prstGeom>
        </p:spPr>
      </p:pic>
      <p:pic>
        <p:nvPicPr>
          <p:cNvPr id="20" name="図 19">
            <a:extLst>
              <a:ext uri="{FF2B5EF4-FFF2-40B4-BE49-F238E27FC236}">
                <a16:creationId xmlns:a16="http://schemas.microsoft.com/office/drawing/2014/main" id="{6DA9FBA8-417F-C516-F4A1-9304F601DC6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4904" y="1011238"/>
            <a:ext cx="3715898" cy="5625807"/>
          </a:xfrm>
          <a:prstGeom prst="rect">
            <a:avLst/>
          </a:prstGeom>
        </p:spPr>
      </p:pic>
      <p:grpSp>
        <p:nvGrpSpPr>
          <p:cNvPr id="16" name="グループ化 15">
            <a:extLst>
              <a:ext uri="{FF2B5EF4-FFF2-40B4-BE49-F238E27FC236}">
                <a16:creationId xmlns:a16="http://schemas.microsoft.com/office/drawing/2014/main" id="{79CA0AAA-C5A4-6515-7D95-564BFEE24449}"/>
              </a:ext>
            </a:extLst>
          </p:cNvPr>
          <p:cNvGrpSpPr/>
          <p:nvPr/>
        </p:nvGrpSpPr>
        <p:grpSpPr>
          <a:xfrm>
            <a:off x="7404570" y="353662"/>
            <a:ext cx="2427299" cy="610587"/>
            <a:chOff x="6300056" y="6150489"/>
            <a:chExt cx="973032" cy="244766"/>
          </a:xfrm>
        </p:grpSpPr>
        <p:pic>
          <p:nvPicPr>
            <p:cNvPr id="25" name="図 24">
              <a:extLst>
                <a:ext uri="{FF2B5EF4-FFF2-40B4-BE49-F238E27FC236}">
                  <a16:creationId xmlns:a16="http://schemas.microsoft.com/office/drawing/2014/main" id="{256239D5-4313-0A27-5558-BF2EE7D6F9B4}"/>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300056" y="6150852"/>
              <a:ext cx="486131" cy="244403"/>
            </a:xfrm>
            <a:prstGeom prst="rect">
              <a:avLst/>
            </a:prstGeom>
          </p:spPr>
        </p:pic>
        <p:pic>
          <p:nvPicPr>
            <p:cNvPr id="26" name="図 25">
              <a:extLst>
                <a:ext uri="{FF2B5EF4-FFF2-40B4-BE49-F238E27FC236}">
                  <a16:creationId xmlns:a16="http://schemas.microsoft.com/office/drawing/2014/main" id="{2DABE11C-F16F-F818-9C23-EE2C9DB545AA}"/>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6783415" y="6150489"/>
              <a:ext cx="489673" cy="244403"/>
            </a:xfrm>
            <a:prstGeom prst="rect">
              <a:avLst/>
            </a:prstGeom>
          </p:spPr>
        </p:pic>
      </p:grpSp>
      <p:sp>
        <p:nvSpPr>
          <p:cNvPr id="23" name="テキスト ボックス 22">
            <a:extLst>
              <a:ext uri="{FF2B5EF4-FFF2-40B4-BE49-F238E27FC236}">
                <a16:creationId xmlns:a16="http://schemas.microsoft.com/office/drawing/2014/main" id="{1A4A247F-9E8E-2C74-D4DF-500C41EE1DD3}"/>
              </a:ext>
            </a:extLst>
          </p:cNvPr>
          <p:cNvSpPr txBox="1"/>
          <p:nvPr/>
        </p:nvSpPr>
        <p:spPr>
          <a:xfrm>
            <a:off x="612944" y="658502"/>
            <a:ext cx="6952132" cy="307777"/>
          </a:xfrm>
          <a:prstGeom prst="rect">
            <a:avLst/>
          </a:prstGeom>
          <a:noFill/>
        </p:spPr>
        <p:txBody>
          <a:bodyPr wrap="square" rtlCol="0">
            <a:spAutoFit/>
          </a:bodyPr>
          <a:lstStyle/>
          <a:p>
            <a:r>
              <a:rPr lang="ja-JP" altLang="ja-JP" sz="1400"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サステナブルな自給的農業の体験を通じて</a:t>
            </a:r>
            <a:r>
              <a:rPr lang="en-US" altLang="ja-JP" sz="1400" b="1" kern="100" dirty="0">
                <a:solidFill>
                  <a:srgbClr val="C00000"/>
                </a:solidFill>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SDGs</a:t>
            </a:r>
            <a:r>
              <a:rPr lang="ja-JP" altLang="ja-JP" sz="1400" b="1" kern="100" dirty="0">
                <a:solidFill>
                  <a:srgbClr val="C00000"/>
                </a:solidFill>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の実践現場</a:t>
            </a:r>
            <a:r>
              <a:rPr lang="ja-JP" altLang="en-US" sz="1400" b="1" kern="100" dirty="0">
                <a:solidFill>
                  <a:srgbClr val="C00000"/>
                </a:solidFill>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を</a:t>
            </a:r>
            <a:r>
              <a:rPr kumimoji="1" lang="ja-JP" altLang="en-US" sz="1400" b="1" dirty="0">
                <a:solidFill>
                  <a:srgbClr val="C00000"/>
                </a:solidFill>
                <a:latin typeface="BIZ UDPゴシック" panose="020B0400000000000000" pitchFamily="50" charset="-128"/>
                <a:ea typeface="BIZ UDPゴシック" panose="020B0400000000000000" pitchFamily="50" charset="-128"/>
              </a:rPr>
              <a:t>学ぶ</a:t>
            </a:r>
            <a:r>
              <a:rPr kumimoji="1" lang="ja-JP" altLang="en-US" sz="1400" b="1" dirty="0">
                <a:latin typeface="BIZ UDPゴシック" panose="020B0400000000000000" pitchFamily="50" charset="-128"/>
                <a:ea typeface="BIZ UDPゴシック" panose="020B0400000000000000" pitchFamily="50" charset="-128"/>
              </a:rPr>
              <a:t>ことができます</a:t>
            </a:r>
          </a:p>
        </p:txBody>
      </p:sp>
    </p:spTree>
    <p:extLst>
      <p:ext uri="{BB962C8B-B14F-4D97-AF65-F5344CB8AC3E}">
        <p14:creationId xmlns:p14="http://schemas.microsoft.com/office/powerpoint/2010/main" val="162040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1F7C153E-448F-44D9-B21C-DFD29BA19028}"/>
              </a:ext>
            </a:extLst>
          </p:cNvPr>
          <p:cNvSpPr txBox="1"/>
          <p:nvPr/>
        </p:nvSpPr>
        <p:spPr>
          <a:xfrm>
            <a:off x="452438" y="-20370"/>
            <a:ext cx="2914418" cy="338554"/>
          </a:xfrm>
          <a:prstGeom prst="rect">
            <a:avLst/>
          </a:prstGeom>
          <a:noFill/>
        </p:spPr>
        <p:txBody>
          <a:bodyPr wrap="square" rtlCol="0">
            <a:spAutoFit/>
          </a:bodyPr>
          <a:lstStyle/>
          <a:p>
            <a:r>
              <a:rPr kumimoji="1" lang="en-US" altLang="ja-JP" sz="1600" b="1" dirty="0">
                <a:solidFill>
                  <a:schemeClr val="bg1"/>
                </a:solidFill>
                <a:latin typeface="BIZ UDPゴシック" panose="020B0400000000000000" pitchFamily="50" charset="-128"/>
                <a:ea typeface="BIZ UDPゴシック" panose="020B0400000000000000" pitchFamily="50" charset="-128"/>
              </a:rPr>
              <a:t>SDGs</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を学ぶ③　南部エリア　</a:t>
            </a:r>
          </a:p>
        </p:txBody>
      </p:sp>
      <p:sp>
        <p:nvSpPr>
          <p:cNvPr id="8" name="テキスト ボックス 7">
            <a:extLst>
              <a:ext uri="{FF2B5EF4-FFF2-40B4-BE49-F238E27FC236}">
                <a16:creationId xmlns:a16="http://schemas.microsoft.com/office/drawing/2014/main" id="{EE8F1D5D-F5DC-45E7-A09C-64D0DD229B4D}"/>
              </a:ext>
            </a:extLst>
          </p:cNvPr>
          <p:cNvSpPr txBox="1"/>
          <p:nvPr/>
        </p:nvSpPr>
        <p:spPr>
          <a:xfrm>
            <a:off x="4430" y="381135"/>
            <a:ext cx="594000" cy="592517"/>
          </a:xfrm>
          <a:prstGeom prst="rect">
            <a:avLst/>
          </a:prstGeom>
          <a:solidFill>
            <a:srgbClr val="F77014">
              <a:alpha val="10000"/>
            </a:srgbClr>
          </a:solidFill>
        </p:spPr>
        <p:txBody>
          <a:bodyPr wrap="square" rtlCol="0">
            <a:spAutoFit/>
          </a:bodyPr>
          <a:lstStyle/>
          <a:p>
            <a:pPr algn="ctr"/>
            <a:r>
              <a:rPr kumimoji="1" lang="ja-JP" altLang="en-US" sz="1600" b="1" dirty="0">
                <a:solidFill>
                  <a:srgbClr val="F77014"/>
                </a:solidFill>
                <a:latin typeface="BIZ UDPゴシック" panose="020B0400000000000000" pitchFamily="50" charset="-128"/>
                <a:ea typeface="BIZ UDPゴシック" panose="020B0400000000000000" pitchFamily="50" charset="-128"/>
              </a:rPr>
              <a:t>探究学習</a:t>
            </a:r>
            <a:endParaRPr lang="ja-JP" altLang="en-US" b="1" dirty="0">
              <a:solidFill>
                <a:srgbClr val="F77014"/>
              </a:solidFill>
              <a:effectLst>
                <a:glow rad="127000">
                  <a:schemeClr val="bg1"/>
                </a:glow>
              </a:effectLst>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CA71B3F4-21A3-4934-84AA-CCA6C6EB274A}"/>
              </a:ext>
            </a:extLst>
          </p:cNvPr>
          <p:cNvSpPr txBox="1"/>
          <p:nvPr/>
        </p:nvSpPr>
        <p:spPr>
          <a:xfrm>
            <a:off x="612944" y="463699"/>
            <a:ext cx="4112984" cy="400110"/>
          </a:xfrm>
          <a:prstGeom prst="rect">
            <a:avLst/>
          </a:prstGeom>
          <a:noFill/>
        </p:spPr>
        <p:txBody>
          <a:bodyPr wrap="square" rtlCol="0">
            <a:spAutoFit/>
          </a:bodyPr>
          <a:lstStyle/>
          <a:p>
            <a:r>
              <a:rPr lang="ja-JP" altLang="en-US" sz="2000" b="1" dirty="0">
                <a:effectLst>
                  <a:glow rad="127000">
                    <a:schemeClr val="bg1"/>
                  </a:glow>
                </a:effectLst>
                <a:latin typeface="BIZ UDPゴシック" panose="020B0400000000000000" pitchFamily="50" charset="-128"/>
                <a:ea typeface="BIZ UDPゴシック" panose="020B0400000000000000" pitchFamily="50" charset="-128"/>
              </a:rPr>
              <a:t>「海を知る。海と遊ぶ。南阿波」</a:t>
            </a:r>
          </a:p>
        </p:txBody>
      </p:sp>
      <p:pic>
        <p:nvPicPr>
          <p:cNvPr id="11" name="図 10">
            <a:extLst>
              <a:ext uri="{FF2B5EF4-FFF2-40B4-BE49-F238E27FC236}">
                <a16:creationId xmlns:a16="http://schemas.microsoft.com/office/drawing/2014/main" id="{510F9D06-E835-4D65-B0DD-D1A61B71DBC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5127" y="-1182830"/>
            <a:ext cx="462809" cy="430887"/>
          </a:xfrm>
          <a:prstGeom prst="rect">
            <a:avLst/>
          </a:prstGeom>
        </p:spPr>
      </p:pic>
      <p:pic>
        <p:nvPicPr>
          <p:cNvPr id="15" name="図 14">
            <a:extLst>
              <a:ext uri="{FF2B5EF4-FFF2-40B4-BE49-F238E27FC236}">
                <a16:creationId xmlns:a16="http://schemas.microsoft.com/office/drawing/2014/main" id="{571837C9-F69C-743F-E622-A104BD7210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2530" y="1011238"/>
            <a:ext cx="7249844" cy="5595992"/>
          </a:xfrm>
          <a:prstGeom prst="rect">
            <a:avLst/>
          </a:prstGeom>
        </p:spPr>
      </p:pic>
      <p:pic>
        <p:nvPicPr>
          <p:cNvPr id="23" name="図 22">
            <a:extLst>
              <a:ext uri="{FF2B5EF4-FFF2-40B4-BE49-F238E27FC236}">
                <a16:creationId xmlns:a16="http://schemas.microsoft.com/office/drawing/2014/main" id="{55F3D749-2692-791F-8E9D-E5A91AE7B42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190450" y="2499622"/>
            <a:ext cx="2728686" cy="2267583"/>
          </a:xfrm>
          <a:prstGeom prst="rect">
            <a:avLst/>
          </a:prstGeom>
        </p:spPr>
      </p:pic>
      <p:sp>
        <p:nvSpPr>
          <p:cNvPr id="5" name="テキスト ボックス 4">
            <a:extLst>
              <a:ext uri="{FF2B5EF4-FFF2-40B4-BE49-F238E27FC236}">
                <a16:creationId xmlns:a16="http://schemas.microsoft.com/office/drawing/2014/main" id="{703E1F19-BD71-6A07-A8C1-FCCA6C3FA029}"/>
              </a:ext>
            </a:extLst>
          </p:cNvPr>
          <p:cNvSpPr txBox="1"/>
          <p:nvPr/>
        </p:nvSpPr>
        <p:spPr>
          <a:xfrm>
            <a:off x="4832975" y="1095270"/>
            <a:ext cx="4946025" cy="1831912"/>
          </a:xfrm>
          <a:prstGeom prst="rect">
            <a:avLst/>
          </a:prstGeom>
          <a:solidFill>
            <a:schemeClr val="tx2">
              <a:lumMod val="20000"/>
              <a:lumOff val="80000"/>
              <a:alpha val="71000"/>
            </a:schemeClr>
          </a:solidFill>
        </p:spPr>
        <p:txBody>
          <a:bodyPr wrap="square">
            <a:spAutoFit/>
          </a:bodyPr>
          <a:lstStyle/>
          <a:p>
            <a:pPr algn="l" fontAlgn="base">
              <a:lnSpc>
                <a:spcPct val="120000"/>
              </a:lnSpc>
            </a:pPr>
            <a:r>
              <a:rPr lang="ja-JP" altLang="en-US" sz="1200" b="1" dirty="0">
                <a:effectLst>
                  <a:glow rad="88900">
                    <a:schemeClr val="bg1"/>
                  </a:glow>
                </a:effectLst>
                <a:latin typeface="BIZ UDPゴシック" panose="020B0400000000000000" pitchFamily="50" charset="-128"/>
                <a:ea typeface="BIZ UDPゴシック" panose="020B0400000000000000" pitchFamily="50" charset="-128"/>
              </a:rPr>
              <a:t>　</a:t>
            </a:r>
            <a:r>
              <a:rPr lang="ja-JP" altLang="en-US" sz="1200" b="1" i="0" u="none" strike="noStrike" dirty="0">
                <a:effectLst>
                  <a:glow rad="88900">
                    <a:schemeClr val="bg1"/>
                  </a:glow>
                </a:effectLst>
                <a:latin typeface="BIZ UDPゴシック" panose="020B0400000000000000" pitchFamily="50" charset="-128"/>
                <a:ea typeface="BIZ UDPゴシック" panose="020B0400000000000000" pitchFamily="50" charset="-128"/>
              </a:rPr>
              <a:t>徳島県南部には複数の湾や入り江があり、初心者でも無理なく様々なマリンスポーツを体験することができます。日本有数のサーフポイントでもあり、上質な波を求め、中には移住するサーファーもいるほどです。</a:t>
            </a:r>
          </a:p>
          <a:p>
            <a:pPr algn="l" fontAlgn="base">
              <a:lnSpc>
                <a:spcPct val="120000"/>
              </a:lnSpc>
            </a:pPr>
            <a:r>
              <a:rPr lang="ja-JP" altLang="en-US" sz="1200" b="1" i="0" u="none" strike="noStrike" dirty="0">
                <a:effectLst>
                  <a:glow rad="88900">
                    <a:schemeClr val="bg1"/>
                  </a:glow>
                </a:effectLst>
                <a:latin typeface="BIZ UDPゴシック" panose="020B0400000000000000" pitchFamily="50" charset="-128"/>
                <a:ea typeface="BIZ UDPゴシック" panose="020B0400000000000000" pitchFamily="50" charset="-128"/>
              </a:rPr>
              <a:t>また、アカウミガメが上陸産卵する浜辺やサンゴ礁の見れる海域公園など豊かな生態系が広がっています。</a:t>
            </a:r>
          </a:p>
          <a:p>
            <a:pPr algn="l" fontAlgn="base">
              <a:lnSpc>
                <a:spcPct val="120000"/>
              </a:lnSpc>
            </a:pPr>
            <a:r>
              <a:rPr lang="en-US" altLang="ja-JP" sz="1200" b="1" i="0" u="none" strike="noStrike" dirty="0">
                <a:effectLst>
                  <a:glow rad="88900">
                    <a:schemeClr val="bg1"/>
                  </a:glow>
                </a:effectLst>
                <a:latin typeface="BIZ UDPゴシック" panose="020B0400000000000000" pitchFamily="50" charset="-128"/>
                <a:ea typeface="BIZ UDPゴシック" panose="020B0400000000000000" pitchFamily="50" charset="-128"/>
              </a:rPr>
              <a:t>『</a:t>
            </a:r>
            <a:r>
              <a:rPr lang="ja-JP" altLang="en-US" sz="1200" b="1" i="0" u="none" strike="noStrike" dirty="0">
                <a:effectLst>
                  <a:glow rad="88900">
                    <a:schemeClr val="bg1"/>
                  </a:glow>
                </a:effectLst>
                <a:latin typeface="BIZ UDPゴシック" panose="020B0400000000000000" pitchFamily="50" charset="-128"/>
                <a:ea typeface="BIZ UDPゴシック" panose="020B0400000000000000" pitchFamily="50" charset="-128"/>
              </a:rPr>
              <a:t>持続可能な「にぎやかそ」の自立モデル都市</a:t>
            </a:r>
            <a:r>
              <a:rPr lang="en-US" altLang="ja-JP" sz="1200" b="1" i="0" u="none" strike="noStrike" dirty="0">
                <a:effectLst>
                  <a:glow rad="88900">
                    <a:schemeClr val="bg1"/>
                  </a:glow>
                </a:effectLst>
                <a:latin typeface="BIZ UDPゴシック" panose="020B0400000000000000" pitchFamily="50" charset="-128"/>
                <a:ea typeface="BIZ UDPゴシック" panose="020B0400000000000000" pitchFamily="50" charset="-128"/>
              </a:rPr>
              <a:t>』</a:t>
            </a:r>
            <a:r>
              <a:rPr lang="ja-JP" altLang="en-US" sz="1200" b="1" i="0" u="none" strike="noStrike" dirty="0">
                <a:effectLst>
                  <a:glow rad="88900">
                    <a:schemeClr val="bg1"/>
                  </a:glow>
                </a:effectLst>
                <a:latin typeface="BIZ UDPゴシック" panose="020B0400000000000000" pitchFamily="50" charset="-128"/>
                <a:ea typeface="BIZ UDPゴシック" panose="020B0400000000000000" pitchFamily="50" charset="-128"/>
              </a:rPr>
              <a:t>を謳う美波町は、豊かな環境と地域資源を磨き地域経済の好循環を生む取り組みが評価され、上勝町と並んで国から</a:t>
            </a:r>
            <a:r>
              <a:rPr lang="en-US" altLang="ja-JP" sz="1200" b="1" i="0" u="none" strike="noStrike" dirty="0">
                <a:effectLst>
                  <a:glow rad="88900">
                    <a:schemeClr val="bg1"/>
                  </a:glow>
                </a:effectLst>
                <a:latin typeface="BIZ UDPゴシック" panose="020B0400000000000000" pitchFamily="50" charset="-128"/>
                <a:ea typeface="BIZ UDPゴシック" panose="020B0400000000000000" pitchFamily="50" charset="-128"/>
              </a:rPr>
              <a:t>『SDGs</a:t>
            </a:r>
            <a:r>
              <a:rPr lang="ja-JP" altLang="en-US" sz="1200" b="1" i="0" u="none" strike="noStrike" dirty="0">
                <a:effectLst>
                  <a:glow rad="88900">
                    <a:schemeClr val="bg1"/>
                  </a:glow>
                </a:effectLst>
                <a:latin typeface="BIZ UDPゴシック" panose="020B0400000000000000" pitchFamily="50" charset="-128"/>
                <a:ea typeface="BIZ UDPゴシック" panose="020B0400000000000000" pitchFamily="50" charset="-128"/>
              </a:rPr>
              <a:t>未来都市</a:t>
            </a:r>
            <a:r>
              <a:rPr lang="en-US" altLang="ja-JP" sz="1200" b="1" i="0" u="none" strike="noStrike" dirty="0">
                <a:effectLst>
                  <a:glow rad="88900">
                    <a:schemeClr val="bg1"/>
                  </a:glow>
                </a:effectLst>
                <a:latin typeface="BIZ UDPゴシック" panose="020B0400000000000000" pitchFamily="50" charset="-128"/>
                <a:ea typeface="BIZ UDPゴシック" panose="020B0400000000000000" pitchFamily="50" charset="-128"/>
              </a:rPr>
              <a:t>』</a:t>
            </a:r>
            <a:r>
              <a:rPr lang="ja-JP" altLang="en-US" sz="1200" b="1" i="0" u="none" strike="noStrike" dirty="0">
                <a:effectLst>
                  <a:glow rad="88900">
                    <a:schemeClr val="bg1"/>
                  </a:glow>
                </a:effectLst>
                <a:latin typeface="BIZ UDPゴシック" panose="020B0400000000000000" pitchFamily="50" charset="-128"/>
                <a:ea typeface="BIZ UDPゴシック" panose="020B0400000000000000" pitchFamily="50" charset="-128"/>
              </a:rPr>
              <a:t>に選定されています。</a:t>
            </a:r>
          </a:p>
        </p:txBody>
      </p:sp>
      <p:sp>
        <p:nvSpPr>
          <p:cNvPr id="18" name="正方形/長方形 17">
            <a:extLst>
              <a:ext uri="{FF2B5EF4-FFF2-40B4-BE49-F238E27FC236}">
                <a16:creationId xmlns:a16="http://schemas.microsoft.com/office/drawing/2014/main" id="{9B8862CD-0A11-38E4-7024-703549ED4BEC}"/>
              </a:ext>
            </a:extLst>
          </p:cNvPr>
          <p:cNvSpPr/>
          <p:nvPr/>
        </p:nvSpPr>
        <p:spPr>
          <a:xfrm>
            <a:off x="4108843" y="300421"/>
            <a:ext cx="5670157" cy="923330"/>
          </a:xfrm>
          <a:prstGeom prst="rect">
            <a:avLst/>
          </a:prstGeom>
        </p:spPr>
        <p:txBody>
          <a:bodyPr wrap="square">
            <a:spAutoFit/>
          </a:bodyPr>
          <a:lstStyle/>
          <a:p>
            <a:r>
              <a:rPr lang="ja-JP" altLang="en-US" sz="1400" dirty="0">
                <a:latin typeface="BIZ UDPゴシック" panose="020B0400000000000000" pitchFamily="50" charset="-128"/>
                <a:ea typeface="BIZ UDPゴシック" panose="020B0400000000000000" pitchFamily="50" charset="-128"/>
              </a:rPr>
              <a:t>徳島県南部では、豊かな自然を利用したマリン体験、文化体験を通して、</a:t>
            </a:r>
            <a:r>
              <a:rPr lang="ja-JP" altLang="en-US" sz="1400" b="1" dirty="0">
                <a:solidFill>
                  <a:srgbClr val="FF0000"/>
                </a:solidFill>
                <a:latin typeface="BIZ UDPゴシック" panose="020B0400000000000000" pitchFamily="50" charset="-128"/>
                <a:ea typeface="BIZ UDPゴシック" panose="020B0400000000000000" pitchFamily="50" charset="-128"/>
              </a:rPr>
              <a:t>海の豊かさ、陸の豊かさに触れ、持続可能な社会について考える機会</a:t>
            </a:r>
            <a:r>
              <a:rPr lang="ja-JP" altLang="en-US" sz="1400" dirty="0">
                <a:latin typeface="BIZ UDPゴシック" panose="020B0400000000000000" pitchFamily="50" charset="-128"/>
                <a:ea typeface="BIZ UDPゴシック" panose="020B0400000000000000" pitchFamily="50" charset="-128"/>
              </a:rPr>
              <a:t>を得ることができます。</a:t>
            </a:r>
            <a:endParaRPr lang="en-US" altLang="ja-JP" sz="1400" dirty="0">
              <a:latin typeface="BIZ UDPゴシック" panose="020B0400000000000000" pitchFamily="50" charset="-128"/>
              <a:ea typeface="BIZ UDPゴシック" panose="020B0400000000000000" pitchFamily="50" charset="-128"/>
            </a:endParaRPr>
          </a:p>
          <a:p>
            <a:endParaRPr lang="ja-JP" altLang="en-US" sz="1200" dirty="0">
              <a:latin typeface="BIZ UDPゴシック" panose="020B0400000000000000" pitchFamily="50" charset="-128"/>
              <a:ea typeface="BIZ UDPゴシック" panose="020B0400000000000000" pitchFamily="50" charset="-128"/>
            </a:endParaRPr>
          </a:p>
        </p:txBody>
      </p:sp>
      <p:pic>
        <p:nvPicPr>
          <p:cNvPr id="21" name="図 20">
            <a:extLst>
              <a:ext uri="{FF2B5EF4-FFF2-40B4-BE49-F238E27FC236}">
                <a16:creationId xmlns:a16="http://schemas.microsoft.com/office/drawing/2014/main" id="{27F5F305-1EDB-AE61-5A33-B86B32ACFD04}"/>
              </a:ext>
            </a:extLst>
          </p:cNvPr>
          <p:cNvPicPr>
            <a:picLocks noChangeAspect="1"/>
          </p:cNvPicPr>
          <p:nvPr/>
        </p:nvPicPr>
        <p:blipFill>
          <a:blip r:embed="rId5">
            <a:extLst>
              <a:ext uri="{28A0092B-C50C-407E-A947-70E740481C1C}">
                <a14:useLocalDpi xmlns:a14="http://schemas.microsoft.com/office/drawing/2010/main" val="0"/>
              </a:ext>
            </a:extLst>
          </a:blip>
          <a:srcRect b="5189"/>
          <a:stretch>
            <a:fillRect/>
          </a:stretch>
        </p:blipFill>
        <p:spPr>
          <a:xfrm>
            <a:off x="10708528" y="2499622"/>
            <a:ext cx="2748582" cy="1836626"/>
          </a:xfrm>
          <a:prstGeom prst="rect">
            <a:avLst/>
          </a:prstGeom>
        </p:spPr>
      </p:pic>
      <p:pic>
        <p:nvPicPr>
          <p:cNvPr id="3" name="図 2">
            <a:extLst>
              <a:ext uri="{FF2B5EF4-FFF2-40B4-BE49-F238E27FC236}">
                <a16:creationId xmlns:a16="http://schemas.microsoft.com/office/drawing/2014/main" id="{F3FC1B13-584D-2F9A-51DE-6237D8E0500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7177314" y="4745371"/>
            <a:ext cx="2741822" cy="1861859"/>
          </a:xfrm>
          <a:prstGeom prst="rect">
            <a:avLst/>
          </a:prstGeom>
        </p:spPr>
      </p:pic>
    </p:spTree>
    <p:extLst>
      <p:ext uri="{BB962C8B-B14F-4D97-AF65-F5344CB8AC3E}">
        <p14:creationId xmlns:p14="http://schemas.microsoft.com/office/powerpoint/2010/main" val="2602064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B501992-2976-4715-A940-3AB8824108A8}"/>
              </a:ext>
            </a:extLst>
          </p:cNvPr>
          <p:cNvSpPr txBox="1"/>
          <p:nvPr/>
        </p:nvSpPr>
        <p:spPr>
          <a:xfrm>
            <a:off x="4430" y="381135"/>
            <a:ext cx="594000" cy="592517"/>
          </a:xfrm>
          <a:prstGeom prst="rect">
            <a:avLst/>
          </a:prstGeom>
          <a:solidFill>
            <a:srgbClr val="F77014">
              <a:alpha val="10000"/>
            </a:srgbClr>
          </a:solidFill>
        </p:spPr>
        <p:txBody>
          <a:bodyPr wrap="square" rtlCol="0">
            <a:spAutoFit/>
          </a:bodyPr>
          <a:lstStyle/>
          <a:p>
            <a:pPr algn="ctr"/>
            <a:r>
              <a:rPr kumimoji="1" lang="ja-JP" altLang="en-US" sz="1600" b="1" dirty="0">
                <a:solidFill>
                  <a:srgbClr val="F77014"/>
                </a:solidFill>
                <a:latin typeface="BIZ UDPゴシック" panose="020B0400000000000000" pitchFamily="50" charset="-128"/>
                <a:ea typeface="BIZ UDPゴシック" panose="020B0400000000000000" pitchFamily="50" charset="-128"/>
              </a:rPr>
              <a:t>探究学習</a:t>
            </a:r>
            <a:endParaRPr lang="ja-JP" altLang="en-US" b="1" dirty="0">
              <a:solidFill>
                <a:srgbClr val="F77014"/>
              </a:solidFill>
              <a:effectLst>
                <a:glow rad="127000">
                  <a:schemeClr val="bg1"/>
                </a:glow>
              </a:effectLst>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83A23C6F-35BC-4241-B036-4BD81037177C}"/>
              </a:ext>
            </a:extLst>
          </p:cNvPr>
          <p:cNvSpPr txBox="1"/>
          <p:nvPr/>
        </p:nvSpPr>
        <p:spPr>
          <a:xfrm>
            <a:off x="598430" y="276368"/>
            <a:ext cx="4112984" cy="461665"/>
          </a:xfrm>
          <a:prstGeom prst="rect">
            <a:avLst/>
          </a:prstGeom>
          <a:noFill/>
        </p:spPr>
        <p:txBody>
          <a:bodyPr wrap="square" rtlCol="0">
            <a:spAutoFit/>
          </a:bodyPr>
          <a:lstStyle/>
          <a:p>
            <a:r>
              <a:rPr lang="ja-JP" altLang="en-US" sz="2400" b="1" dirty="0">
                <a:solidFill>
                  <a:srgbClr val="0096D2"/>
                </a:solidFill>
                <a:effectLst>
                  <a:glow rad="127000">
                    <a:schemeClr val="bg1"/>
                  </a:glow>
                </a:effectLst>
                <a:latin typeface="BIZ UDPゴシック" panose="020B0400000000000000" pitchFamily="50" charset="-128"/>
                <a:ea typeface="BIZ UDPゴシック" panose="020B0400000000000000" pitchFamily="50" charset="-128"/>
              </a:rPr>
              <a:t>「南阿波よくばり体験」　</a:t>
            </a:r>
          </a:p>
        </p:txBody>
      </p:sp>
      <p:sp>
        <p:nvSpPr>
          <p:cNvPr id="8" name="テキスト ボックス 7">
            <a:extLst>
              <a:ext uri="{FF2B5EF4-FFF2-40B4-BE49-F238E27FC236}">
                <a16:creationId xmlns:a16="http://schemas.microsoft.com/office/drawing/2014/main" id="{AE96BE36-4D31-413A-B52C-3CB265F9A3F2}"/>
              </a:ext>
            </a:extLst>
          </p:cNvPr>
          <p:cNvSpPr txBox="1"/>
          <p:nvPr/>
        </p:nvSpPr>
        <p:spPr>
          <a:xfrm>
            <a:off x="459663" y="-20370"/>
            <a:ext cx="2914418" cy="338554"/>
          </a:xfrm>
          <a:prstGeom prst="rect">
            <a:avLst/>
          </a:prstGeom>
          <a:noFill/>
        </p:spPr>
        <p:txBody>
          <a:bodyPr wrap="square" rtlCol="0">
            <a:spAutoFit/>
          </a:bodyPr>
          <a:lstStyle/>
          <a:p>
            <a:r>
              <a:rPr kumimoji="1" lang="en-US" altLang="ja-JP" sz="1600" b="1" dirty="0">
                <a:solidFill>
                  <a:schemeClr val="bg1"/>
                </a:solidFill>
                <a:latin typeface="BIZ UDPゴシック" panose="020B0400000000000000" pitchFamily="50" charset="-128"/>
                <a:ea typeface="BIZ UDPゴシック" panose="020B0400000000000000" pitchFamily="50" charset="-128"/>
              </a:rPr>
              <a:t>SDGs</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を学ぶ③　南部エリア　</a:t>
            </a:r>
          </a:p>
        </p:txBody>
      </p:sp>
      <p:grpSp>
        <p:nvGrpSpPr>
          <p:cNvPr id="5" name="グループ化 4">
            <a:extLst>
              <a:ext uri="{FF2B5EF4-FFF2-40B4-BE49-F238E27FC236}">
                <a16:creationId xmlns:a16="http://schemas.microsoft.com/office/drawing/2014/main" id="{548E68FD-0C77-843F-8232-6315F97F0FDA}"/>
              </a:ext>
            </a:extLst>
          </p:cNvPr>
          <p:cNvGrpSpPr/>
          <p:nvPr/>
        </p:nvGrpSpPr>
        <p:grpSpPr>
          <a:xfrm>
            <a:off x="6165314" y="5294904"/>
            <a:ext cx="3687872" cy="1359198"/>
            <a:chOff x="378847" y="5285815"/>
            <a:chExt cx="3998902" cy="1359198"/>
          </a:xfrm>
        </p:grpSpPr>
        <p:sp>
          <p:nvSpPr>
            <p:cNvPr id="17" name="正方形/長方形 16">
              <a:extLst>
                <a:ext uri="{FF2B5EF4-FFF2-40B4-BE49-F238E27FC236}">
                  <a16:creationId xmlns:a16="http://schemas.microsoft.com/office/drawing/2014/main" id="{084F2C03-018B-4F42-9ED0-DEFBB06DE4D8}"/>
                </a:ext>
              </a:extLst>
            </p:cNvPr>
            <p:cNvSpPr/>
            <p:nvPr/>
          </p:nvSpPr>
          <p:spPr>
            <a:xfrm>
              <a:off x="513806" y="5783239"/>
              <a:ext cx="3848644" cy="861774"/>
            </a:xfrm>
            <a:prstGeom prst="rect">
              <a:avLst/>
            </a:prstGeom>
          </p:spPr>
          <p:txBody>
            <a:bodyPr wrap="square">
              <a:spAutoFit/>
            </a:bodyPr>
            <a:lstStyle/>
            <a:p>
              <a:r>
                <a:rPr lang="ja-JP" altLang="en-US" sz="1000" dirty="0">
                  <a:latin typeface="BIZ UDPゴシック" panose="020B0400000000000000" pitchFamily="50" charset="-128"/>
                  <a:ea typeface="BIZ UDPゴシック" panose="020B0400000000000000" pitchFamily="50" charset="-128"/>
                </a:rPr>
                <a:t>▪体験時期：通年</a:t>
              </a:r>
            </a:p>
            <a:p>
              <a:r>
                <a:rPr lang="ja-JP" altLang="en-US" sz="1000" dirty="0">
                  <a:latin typeface="BIZ UDPゴシック" panose="020B0400000000000000" pitchFamily="50" charset="-128"/>
                  <a:ea typeface="BIZ UDPゴシック" panose="020B0400000000000000" pitchFamily="50" charset="-128"/>
                </a:rPr>
                <a:t>▪受入人数：体験毎による</a:t>
              </a:r>
            </a:p>
            <a:p>
              <a:r>
                <a:rPr lang="ja-JP" altLang="en-US" sz="1000" dirty="0">
                  <a:latin typeface="BIZ UDPゴシック" panose="020B0400000000000000" pitchFamily="50" charset="-128"/>
                  <a:ea typeface="BIZ UDPゴシック" panose="020B0400000000000000" pitchFamily="50" charset="-128"/>
                </a:rPr>
                <a:t>▪住所：徳島県海部郡牟岐町大字中村字本村</a:t>
              </a:r>
              <a:r>
                <a:rPr lang="en-US" altLang="ja-JP" sz="1000" dirty="0">
                  <a:latin typeface="BIZ UDPゴシック" panose="020B0400000000000000" pitchFamily="50" charset="-128"/>
                  <a:ea typeface="BIZ UDPゴシック" panose="020B0400000000000000" pitchFamily="50" charset="-128"/>
                </a:rPr>
                <a:t>14</a:t>
              </a:r>
              <a:r>
                <a:rPr lang="ja-JP" altLang="en-US" sz="1000" dirty="0">
                  <a:latin typeface="BIZ UDPゴシック" panose="020B0400000000000000" pitchFamily="50" charset="-128"/>
                  <a:ea typeface="BIZ UDPゴシック" panose="020B0400000000000000" pitchFamily="50" charset="-128"/>
                </a:rPr>
                <a:t>番地</a:t>
              </a:r>
              <a:endParaRPr lang="en-US" altLang="ja-JP" sz="1000" dirty="0">
                <a:latin typeface="BIZ UDPゴシック" panose="020B0400000000000000" pitchFamily="50" charset="-128"/>
                <a:ea typeface="BIZ UDPゴシック" panose="020B0400000000000000" pitchFamily="50" charset="-128"/>
              </a:endParaRPr>
            </a:p>
            <a:p>
              <a:r>
                <a:rPr lang="ja-JP" altLang="en-US" sz="1000" dirty="0">
                  <a:latin typeface="BIZ UDPゴシック" panose="020B0400000000000000" pitchFamily="50" charset="-128"/>
                  <a:ea typeface="BIZ UDPゴシック" panose="020B0400000000000000" pitchFamily="50" charset="-128"/>
                </a:rPr>
                <a:t>▪</a:t>
              </a:r>
              <a:r>
                <a:rPr lang="en-US" altLang="ja-JP" sz="1000" dirty="0">
                  <a:latin typeface="BIZ UDPゴシック" panose="020B0400000000000000" pitchFamily="50" charset="-128"/>
                  <a:ea typeface="BIZ UDPゴシック" panose="020B0400000000000000" pitchFamily="50" charset="-128"/>
                </a:rPr>
                <a:t>TEL:0884-72-2622</a:t>
              </a:r>
            </a:p>
            <a:p>
              <a:r>
                <a:rPr lang="ja-JP" altLang="en-US" sz="1000" dirty="0">
                  <a:latin typeface="BIZ UDPゴシック" panose="020B0400000000000000" pitchFamily="50" charset="-128"/>
                  <a:ea typeface="BIZ UDPゴシック" panose="020B0400000000000000" pitchFamily="50" charset="-128"/>
                </a:rPr>
                <a:t>▪</a:t>
              </a:r>
              <a:r>
                <a:rPr lang="en-US" altLang="ja-JP" sz="1000" dirty="0">
                  <a:latin typeface="BIZ UDPゴシック" panose="020B0400000000000000" pitchFamily="50" charset="-128"/>
                  <a:ea typeface="BIZ UDPゴシック" panose="020B0400000000000000" pitchFamily="50" charset="-128"/>
                </a:rPr>
                <a:t>FAX:0884-72-2623</a:t>
              </a:r>
            </a:p>
          </p:txBody>
        </p:sp>
        <p:sp>
          <p:nvSpPr>
            <p:cNvPr id="19" name="正方形/長方形 18">
              <a:extLst>
                <a:ext uri="{FF2B5EF4-FFF2-40B4-BE49-F238E27FC236}">
                  <a16:creationId xmlns:a16="http://schemas.microsoft.com/office/drawing/2014/main" id="{F7FE696C-D118-4A0A-9F96-F46DFA94EE7E}"/>
                </a:ext>
              </a:extLst>
            </p:cNvPr>
            <p:cNvSpPr/>
            <p:nvPr/>
          </p:nvSpPr>
          <p:spPr>
            <a:xfrm>
              <a:off x="378847" y="5285815"/>
              <a:ext cx="3983603" cy="134575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D316D2DD-6B19-4185-B3E8-3F122598776B}"/>
                </a:ext>
              </a:extLst>
            </p:cNvPr>
            <p:cNvSpPr/>
            <p:nvPr/>
          </p:nvSpPr>
          <p:spPr>
            <a:xfrm>
              <a:off x="430509" y="5343649"/>
              <a:ext cx="3947240" cy="461665"/>
            </a:xfrm>
            <a:prstGeom prst="rect">
              <a:avLst/>
            </a:prstGeom>
          </p:spPr>
          <p:txBody>
            <a:bodyPr wrap="square">
              <a:spAutoFit/>
            </a:bodyPr>
            <a:lstStyle/>
            <a:p>
              <a:r>
                <a:rPr lang="ja-JP" altLang="en-US" sz="1200" b="1" dirty="0">
                  <a:latin typeface="BIZ UDPゴシック" panose="020B0400000000000000" pitchFamily="50" charset="-128"/>
                  <a:ea typeface="BIZ UDPゴシック" panose="020B0400000000000000" pitchFamily="50" charset="-128"/>
                </a:rPr>
                <a:t>一般社団法人 みなみ阿波観光局 教育旅行推進室</a:t>
              </a:r>
              <a:endParaRPr lang="en-US" altLang="ja-JP" sz="1200" b="1" dirty="0">
                <a:latin typeface="BIZ UDPゴシック" panose="020B0400000000000000" pitchFamily="50" charset="-128"/>
                <a:ea typeface="BIZ UDPゴシック" panose="020B0400000000000000" pitchFamily="50" charset="-128"/>
              </a:endParaRPr>
            </a:p>
            <a:p>
              <a:r>
                <a:rPr lang="ja-JP" altLang="en-US" sz="1200" b="1" dirty="0">
                  <a:latin typeface="BIZ UDPゴシック" panose="020B0400000000000000" pitchFamily="50" charset="-128"/>
                  <a:ea typeface="BIZ UDPゴシック" panose="020B0400000000000000" pitchFamily="50" charset="-128"/>
                </a:rPr>
                <a:t>南阿波よくばり体験事務局</a:t>
              </a:r>
            </a:p>
          </p:txBody>
        </p:sp>
      </p:grpSp>
      <p:sp>
        <p:nvSpPr>
          <p:cNvPr id="13" name="テキスト ボックス 12">
            <a:extLst>
              <a:ext uri="{FF2B5EF4-FFF2-40B4-BE49-F238E27FC236}">
                <a16:creationId xmlns:a16="http://schemas.microsoft.com/office/drawing/2014/main" id="{34616933-05E1-4394-A3F8-0C44A85C3B18}"/>
              </a:ext>
            </a:extLst>
          </p:cNvPr>
          <p:cNvSpPr txBox="1"/>
          <p:nvPr/>
        </p:nvSpPr>
        <p:spPr>
          <a:xfrm>
            <a:off x="3672778" y="5659589"/>
            <a:ext cx="2540180" cy="861774"/>
          </a:xfrm>
          <a:prstGeom prst="rect">
            <a:avLst/>
          </a:prstGeom>
          <a:noFill/>
          <a:ln>
            <a:noFill/>
          </a:ln>
        </p:spPr>
        <p:txBody>
          <a:bodyPr wrap="square" rtlCol="0">
            <a:spAutoFit/>
          </a:bodyPr>
          <a:lstStyle/>
          <a:p>
            <a:r>
              <a:rPr kumimoji="1" lang="ja-JP" altLang="en-US" sz="1000" u="sng" dirty="0">
                <a:solidFill>
                  <a:srgbClr val="FF0000"/>
                </a:solidFill>
                <a:latin typeface="BIZ UDPゴシック" panose="020B0400000000000000" pitchFamily="50" charset="-128"/>
                <a:ea typeface="BIZ UDPゴシック" panose="020B0400000000000000" pitchFamily="50" charset="-128"/>
              </a:rPr>
              <a:t>掲載の体験メニューは一部になります。</a:t>
            </a:r>
            <a:endParaRPr kumimoji="1" lang="en-US" altLang="ja-JP" sz="1000" u="sng" dirty="0">
              <a:solidFill>
                <a:srgbClr val="FF0000"/>
              </a:solidFill>
              <a:latin typeface="BIZ UDPゴシック" panose="020B0400000000000000" pitchFamily="50" charset="-128"/>
              <a:ea typeface="BIZ UDPゴシック" panose="020B0400000000000000" pitchFamily="50" charset="-128"/>
            </a:endParaRPr>
          </a:p>
          <a:p>
            <a:r>
              <a:rPr kumimoji="1" lang="ja-JP" altLang="en-US" sz="1000" dirty="0">
                <a:latin typeface="BIZ UDPゴシック" panose="020B0400000000000000" pitchFamily="50" charset="-128"/>
                <a:ea typeface="BIZ UDPゴシック" panose="020B0400000000000000" pitchFamily="50" charset="-128"/>
              </a:rPr>
              <a:t>その他の体験や詳細は</a:t>
            </a:r>
            <a:endParaRPr kumimoji="1" lang="en-US" altLang="ja-JP" sz="1000" dirty="0">
              <a:latin typeface="BIZ UDPゴシック" panose="020B0400000000000000" pitchFamily="50" charset="-128"/>
              <a:ea typeface="BIZ UDPゴシック" panose="020B0400000000000000" pitchFamily="50" charset="-128"/>
            </a:endParaRPr>
          </a:p>
          <a:p>
            <a:r>
              <a:rPr kumimoji="1" lang="ja-JP" altLang="en-US" sz="1000" dirty="0">
                <a:latin typeface="BIZ UDPゴシック" panose="020B0400000000000000" pitchFamily="50" charset="-128"/>
                <a:ea typeface="BIZ UDPゴシック" panose="020B0400000000000000" pitchFamily="50" charset="-128"/>
              </a:rPr>
              <a:t>ホームページのデジタル</a:t>
            </a:r>
            <a:endParaRPr kumimoji="1" lang="en-US" altLang="ja-JP" sz="1000" dirty="0">
              <a:latin typeface="BIZ UDPゴシック" panose="020B0400000000000000" pitchFamily="50" charset="-128"/>
              <a:ea typeface="BIZ UDPゴシック" panose="020B0400000000000000" pitchFamily="50" charset="-128"/>
            </a:endParaRPr>
          </a:p>
          <a:p>
            <a:r>
              <a:rPr kumimoji="1" lang="ja-JP" altLang="en-US" sz="1000" dirty="0">
                <a:latin typeface="BIZ UDPゴシック" panose="020B0400000000000000" pitchFamily="50" charset="-128"/>
                <a:ea typeface="BIZ UDPゴシック" panose="020B0400000000000000" pitchFamily="50" charset="-128"/>
              </a:rPr>
              <a:t>パンフレットに掲載して</a:t>
            </a:r>
            <a:endParaRPr kumimoji="1" lang="en-US" altLang="ja-JP" sz="1000" dirty="0">
              <a:latin typeface="BIZ UDPゴシック" panose="020B0400000000000000" pitchFamily="50" charset="-128"/>
              <a:ea typeface="BIZ UDPゴシック" panose="020B0400000000000000" pitchFamily="50" charset="-128"/>
            </a:endParaRPr>
          </a:p>
          <a:p>
            <a:r>
              <a:rPr kumimoji="1" lang="ja-JP" altLang="en-US" sz="1000" dirty="0">
                <a:latin typeface="BIZ UDPゴシック" panose="020B0400000000000000" pitchFamily="50" charset="-128"/>
                <a:ea typeface="BIZ UDPゴシック" panose="020B0400000000000000" pitchFamily="50" charset="-128"/>
              </a:rPr>
              <a:t>おります。</a:t>
            </a:r>
            <a:endParaRPr kumimoji="1" lang="en-US" altLang="ja-JP" sz="1000" dirty="0">
              <a:latin typeface="BIZ UDPゴシック" panose="020B0400000000000000" pitchFamily="50" charset="-128"/>
              <a:ea typeface="BIZ UDPゴシック" panose="020B0400000000000000" pitchFamily="50" charset="-128"/>
            </a:endParaRPr>
          </a:p>
        </p:txBody>
      </p:sp>
      <p:pic>
        <p:nvPicPr>
          <p:cNvPr id="25" name="図 24">
            <a:extLst>
              <a:ext uri="{FF2B5EF4-FFF2-40B4-BE49-F238E27FC236}">
                <a16:creationId xmlns:a16="http://schemas.microsoft.com/office/drawing/2014/main" id="{5972CE58-9040-3E16-8A0A-32F51568AB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280965" y="1502047"/>
            <a:ext cx="2481495" cy="1936968"/>
          </a:xfrm>
          <a:prstGeom prst="rect">
            <a:avLst/>
          </a:prstGeom>
        </p:spPr>
      </p:pic>
      <p:pic>
        <p:nvPicPr>
          <p:cNvPr id="14" name="図 13">
            <a:extLst>
              <a:ext uri="{FF2B5EF4-FFF2-40B4-BE49-F238E27FC236}">
                <a16:creationId xmlns:a16="http://schemas.microsoft.com/office/drawing/2014/main" id="{1B717E94-4E8B-468B-10D6-4143623A7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6787" y="1108710"/>
            <a:ext cx="1733989" cy="1300492"/>
          </a:xfrm>
          <a:prstGeom prst="rect">
            <a:avLst/>
          </a:prstGeom>
        </p:spPr>
      </p:pic>
      <p:pic>
        <p:nvPicPr>
          <p:cNvPr id="16" name="図 15">
            <a:extLst>
              <a:ext uri="{FF2B5EF4-FFF2-40B4-BE49-F238E27FC236}">
                <a16:creationId xmlns:a16="http://schemas.microsoft.com/office/drawing/2014/main" id="{C1127A39-0B0C-A811-DEAD-DF6534B7B6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287204" y="3504749"/>
            <a:ext cx="2124068" cy="1150606"/>
          </a:xfrm>
          <a:prstGeom prst="rect">
            <a:avLst/>
          </a:prstGeom>
        </p:spPr>
      </p:pic>
      <p:sp>
        <p:nvSpPr>
          <p:cNvPr id="27" name="正方形/長方形 26">
            <a:extLst>
              <a:ext uri="{FF2B5EF4-FFF2-40B4-BE49-F238E27FC236}">
                <a16:creationId xmlns:a16="http://schemas.microsoft.com/office/drawing/2014/main" id="{1B596996-52D4-2D47-E373-C7DE3922C664}"/>
              </a:ext>
            </a:extLst>
          </p:cNvPr>
          <p:cNvSpPr/>
          <p:nvPr/>
        </p:nvSpPr>
        <p:spPr>
          <a:xfrm>
            <a:off x="5215509" y="4684091"/>
            <a:ext cx="4638501" cy="600164"/>
          </a:xfrm>
          <a:prstGeom prst="rect">
            <a:avLst/>
          </a:prstGeom>
          <a:solidFill>
            <a:srgbClr val="FFFFCC"/>
          </a:solidFill>
        </p:spPr>
        <p:txBody>
          <a:bodyPr wrap="square">
            <a:spAutoFit/>
          </a:bodyPr>
          <a:lstStyle/>
          <a:p>
            <a:r>
              <a:rPr lang="ja-JP" altLang="en-US" sz="1100" kern="100" dirty="0">
                <a:latin typeface="BIZ UDPゴシック" panose="020B0400000000000000" pitchFamily="50" charset="-128"/>
                <a:ea typeface="BIZ UDPゴシック" panose="020B0400000000000000" pitchFamily="50" charset="-128"/>
                <a:cs typeface="Times New Roman" panose="02020603050405020304" pitchFamily="18" charset="0"/>
              </a:rPr>
              <a:t>研修を受けた熟練のインストラクターによる指導と徹底した安全管理の下、種々のマリンスポーツを体験でき、</a:t>
            </a:r>
            <a:r>
              <a:rPr lang="ja-JP" altLang="en-US" sz="1100" b="1" kern="100" dirty="0">
                <a:solidFill>
                  <a:srgbClr val="C00000"/>
                </a:solidFill>
                <a:latin typeface="BIZ UDPゴシック" panose="020B0400000000000000" pitchFamily="50" charset="-128"/>
                <a:ea typeface="BIZ UDPゴシック" panose="020B0400000000000000" pitchFamily="50" charset="-128"/>
                <a:cs typeface="Times New Roman" panose="02020603050405020304" pitchFamily="18" charset="0"/>
              </a:rPr>
              <a:t>安心して海の豊かさに触れ、持続可能な社会について考える機会を得ることができます。</a:t>
            </a:r>
            <a:endParaRPr lang="en-US" altLang="ja-JP" sz="1100" b="1" kern="100" dirty="0">
              <a:solidFill>
                <a:srgbClr val="C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nvGrpSpPr>
          <p:cNvPr id="53" name="グループ化 52">
            <a:extLst>
              <a:ext uri="{FF2B5EF4-FFF2-40B4-BE49-F238E27FC236}">
                <a16:creationId xmlns:a16="http://schemas.microsoft.com/office/drawing/2014/main" id="{D54E9290-8AD4-B56E-B6EE-64B8A2058F33}"/>
              </a:ext>
            </a:extLst>
          </p:cNvPr>
          <p:cNvGrpSpPr/>
          <p:nvPr/>
        </p:nvGrpSpPr>
        <p:grpSpPr>
          <a:xfrm>
            <a:off x="7753987" y="1511587"/>
            <a:ext cx="2152013" cy="801449"/>
            <a:chOff x="7265192" y="4346406"/>
            <a:chExt cx="2152013" cy="801449"/>
          </a:xfrm>
        </p:grpSpPr>
        <p:sp>
          <p:nvSpPr>
            <p:cNvPr id="24" name="正方形/長方形 23">
              <a:extLst>
                <a:ext uri="{FF2B5EF4-FFF2-40B4-BE49-F238E27FC236}">
                  <a16:creationId xmlns:a16="http://schemas.microsoft.com/office/drawing/2014/main" id="{FE4F91B3-67E6-2FE3-B921-7C65E31B94BE}"/>
                </a:ext>
              </a:extLst>
            </p:cNvPr>
            <p:cNvSpPr/>
            <p:nvPr/>
          </p:nvSpPr>
          <p:spPr>
            <a:xfrm>
              <a:off x="7315994" y="4346406"/>
              <a:ext cx="1855423" cy="276999"/>
            </a:xfrm>
            <a:prstGeom prst="rect">
              <a:avLst/>
            </a:prstGeom>
          </p:spPr>
          <p:txBody>
            <a:bodyPr wrap="square">
              <a:spAutoFit/>
            </a:bodyPr>
            <a:lstStyle/>
            <a:p>
              <a:pPr algn="ctr"/>
              <a:r>
                <a:rPr lang="ja-JP" altLang="en-US" sz="1200" b="1" dirty="0">
                  <a:solidFill>
                    <a:srgbClr val="0F9CBB"/>
                  </a:solidFill>
                  <a:latin typeface="BIZ UDPゴシック" panose="020B0400000000000000" pitchFamily="50" charset="-128"/>
                  <a:ea typeface="BIZ UDPゴシック" panose="020B0400000000000000" pitchFamily="50" charset="-128"/>
                </a:rPr>
                <a:t>シーカヤック</a:t>
              </a:r>
            </a:p>
          </p:txBody>
        </p:sp>
        <p:sp>
          <p:nvSpPr>
            <p:cNvPr id="28" name="正方形/長方形 27">
              <a:extLst>
                <a:ext uri="{FF2B5EF4-FFF2-40B4-BE49-F238E27FC236}">
                  <a16:creationId xmlns:a16="http://schemas.microsoft.com/office/drawing/2014/main" id="{FE87F5B6-0A62-5A69-3176-287C6F3B09C8}"/>
                </a:ext>
              </a:extLst>
            </p:cNvPr>
            <p:cNvSpPr/>
            <p:nvPr/>
          </p:nvSpPr>
          <p:spPr>
            <a:xfrm>
              <a:off x="7265192" y="4778523"/>
              <a:ext cx="2152013" cy="369332"/>
            </a:xfrm>
            <a:prstGeom prst="rect">
              <a:avLst/>
            </a:prstGeom>
          </p:spPr>
          <p:txBody>
            <a:bodyPr wrap="square">
              <a:spAutoFit/>
            </a:bodyPr>
            <a:lstStyle/>
            <a:p>
              <a:r>
                <a:rPr lang="ja-JP" altLang="en-US" sz="900" dirty="0">
                  <a:latin typeface="BIZ UDPゴシック" panose="020B0400000000000000" pitchFamily="50" charset="-128"/>
                  <a:ea typeface="BIZ UDPゴシック" panose="020B0400000000000000" pitchFamily="50" charset="-128"/>
                </a:rPr>
                <a:t>波間を縫って水面散歩。穏やかな湾内で初心者でも安心して楽しめる。</a:t>
              </a:r>
            </a:p>
          </p:txBody>
        </p:sp>
        <p:pic>
          <p:nvPicPr>
            <p:cNvPr id="29" name="図 28">
              <a:extLst>
                <a:ext uri="{FF2B5EF4-FFF2-40B4-BE49-F238E27FC236}">
                  <a16:creationId xmlns:a16="http://schemas.microsoft.com/office/drawing/2014/main" id="{4804A4B9-31CD-4878-B023-0831DD3A290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265421" y="4630702"/>
              <a:ext cx="1943412" cy="204978"/>
            </a:xfrm>
            <a:prstGeom prst="rect">
              <a:avLst/>
            </a:prstGeom>
          </p:spPr>
        </p:pic>
      </p:grpSp>
      <p:sp>
        <p:nvSpPr>
          <p:cNvPr id="31" name="正方形/長方形 30">
            <a:extLst>
              <a:ext uri="{FF2B5EF4-FFF2-40B4-BE49-F238E27FC236}">
                <a16:creationId xmlns:a16="http://schemas.microsoft.com/office/drawing/2014/main" id="{A9867702-4862-0CB1-2157-D023E134A085}"/>
              </a:ext>
            </a:extLst>
          </p:cNvPr>
          <p:cNvSpPr/>
          <p:nvPr/>
        </p:nvSpPr>
        <p:spPr>
          <a:xfrm>
            <a:off x="2006649" y="5858223"/>
            <a:ext cx="1317656" cy="276999"/>
          </a:xfrm>
          <a:prstGeom prst="rect">
            <a:avLst/>
          </a:prstGeom>
        </p:spPr>
        <p:txBody>
          <a:bodyPr wrap="square">
            <a:spAutoFit/>
          </a:bodyPr>
          <a:lstStyle/>
          <a:p>
            <a:pPr algn="ctr"/>
            <a:r>
              <a:rPr lang="ja-JP" altLang="en-US" sz="1200" b="1" dirty="0">
                <a:solidFill>
                  <a:srgbClr val="C87757"/>
                </a:solidFill>
                <a:latin typeface="BIZ UDPゴシック" panose="020B0400000000000000" pitchFamily="50" charset="-128"/>
                <a:ea typeface="BIZ UDPゴシック" panose="020B0400000000000000" pitchFamily="50" charset="-128"/>
              </a:rPr>
              <a:t>魚のさばき方</a:t>
            </a:r>
            <a:endParaRPr lang="en-US" altLang="ja-JP" sz="1000" b="1" dirty="0">
              <a:solidFill>
                <a:srgbClr val="C87757"/>
              </a:solidFill>
              <a:latin typeface="BIZ UDPゴシック" panose="020B0400000000000000" pitchFamily="50" charset="-128"/>
              <a:ea typeface="BIZ UDPゴシック" panose="020B0400000000000000" pitchFamily="50" charset="-128"/>
            </a:endParaRPr>
          </a:p>
        </p:txBody>
      </p:sp>
      <p:sp>
        <p:nvSpPr>
          <p:cNvPr id="32" name="正方形/長方形 31">
            <a:extLst>
              <a:ext uri="{FF2B5EF4-FFF2-40B4-BE49-F238E27FC236}">
                <a16:creationId xmlns:a16="http://schemas.microsoft.com/office/drawing/2014/main" id="{8AE80962-B34C-7DAA-3B50-D859C3F836EA}"/>
              </a:ext>
            </a:extLst>
          </p:cNvPr>
          <p:cNvSpPr/>
          <p:nvPr/>
        </p:nvSpPr>
        <p:spPr>
          <a:xfrm>
            <a:off x="533257" y="1973309"/>
            <a:ext cx="2796933" cy="507831"/>
          </a:xfrm>
          <a:prstGeom prst="rect">
            <a:avLst/>
          </a:prstGeom>
        </p:spPr>
        <p:txBody>
          <a:bodyPr wrap="square">
            <a:spAutoFit/>
          </a:bodyPr>
          <a:lstStyle/>
          <a:p>
            <a:r>
              <a:rPr lang="ja-JP" altLang="en-US" sz="900" dirty="0">
                <a:latin typeface="BIZ UDPゴシック" panose="020B0400000000000000" pitchFamily="50" charset="-128"/>
                <a:ea typeface="BIZ UDPゴシック" panose="020B0400000000000000" pitchFamily="50" charset="-128"/>
              </a:rPr>
              <a:t>馬やポニー、ヤギやうさぎたちのお世話をして仲良くなろう。ふれあうことで生き物の命の大切さを学ぶ、</a:t>
            </a:r>
            <a:endParaRPr lang="en-US" altLang="ja-JP" sz="900" dirty="0">
              <a:latin typeface="BIZ UDPゴシック" panose="020B0400000000000000" pitchFamily="50" charset="-128"/>
              <a:ea typeface="BIZ UDPゴシック" panose="020B0400000000000000" pitchFamily="50" charset="-128"/>
            </a:endParaRPr>
          </a:p>
          <a:p>
            <a:r>
              <a:rPr lang="ja-JP" altLang="en-US" sz="900" dirty="0">
                <a:latin typeface="BIZ UDPゴシック" panose="020B0400000000000000" pitchFamily="50" charset="-128"/>
                <a:ea typeface="BIZ UDPゴシック" panose="020B0400000000000000" pitchFamily="50" charset="-128"/>
              </a:rPr>
              <a:t>馬に乗ることで身体も心も癒されリフレッシュ。</a:t>
            </a:r>
          </a:p>
        </p:txBody>
      </p:sp>
      <p:pic>
        <p:nvPicPr>
          <p:cNvPr id="33" name="図 32">
            <a:extLst>
              <a:ext uri="{FF2B5EF4-FFF2-40B4-BE49-F238E27FC236}">
                <a16:creationId xmlns:a16="http://schemas.microsoft.com/office/drawing/2014/main" id="{3A9CF1FB-CD7C-55EB-7457-6595A54ACE8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87001" y="1762095"/>
            <a:ext cx="2133827" cy="258557"/>
          </a:xfrm>
          <a:prstGeom prst="rect">
            <a:avLst/>
          </a:prstGeom>
        </p:spPr>
      </p:pic>
      <p:sp>
        <p:nvSpPr>
          <p:cNvPr id="34" name="正方形/長方形 33">
            <a:extLst>
              <a:ext uri="{FF2B5EF4-FFF2-40B4-BE49-F238E27FC236}">
                <a16:creationId xmlns:a16="http://schemas.microsoft.com/office/drawing/2014/main" id="{5EEE8B5B-0E3D-F8FD-8430-0B3C0D758938}"/>
              </a:ext>
            </a:extLst>
          </p:cNvPr>
          <p:cNvSpPr/>
          <p:nvPr/>
        </p:nvSpPr>
        <p:spPr>
          <a:xfrm>
            <a:off x="533257" y="1479671"/>
            <a:ext cx="2031587" cy="276999"/>
          </a:xfrm>
          <a:prstGeom prst="rect">
            <a:avLst/>
          </a:prstGeom>
        </p:spPr>
        <p:txBody>
          <a:bodyPr wrap="square">
            <a:spAutoFit/>
          </a:bodyPr>
          <a:lstStyle/>
          <a:p>
            <a:r>
              <a:rPr lang="ja-JP" altLang="en-US" sz="1200" b="1" dirty="0">
                <a:solidFill>
                  <a:srgbClr val="4C966F"/>
                </a:solidFill>
                <a:latin typeface="BIZ UDPゴシック" panose="020B0400000000000000" pitchFamily="50" charset="-128"/>
                <a:ea typeface="BIZ UDPゴシック" panose="020B0400000000000000" pitchFamily="50" charset="-128"/>
              </a:rPr>
              <a:t>厩舎体験（馬とのふれあい）</a:t>
            </a:r>
            <a:endParaRPr lang="en-US" altLang="ja-JP" sz="1200" b="1" dirty="0">
              <a:solidFill>
                <a:srgbClr val="4C966F"/>
              </a:solidFill>
              <a:latin typeface="BIZ UDPゴシック" panose="020B0400000000000000" pitchFamily="50" charset="-128"/>
              <a:ea typeface="BIZ UDPゴシック" panose="020B0400000000000000" pitchFamily="50" charset="-128"/>
            </a:endParaRPr>
          </a:p>
        </p:txBody>
      </p:sp>
      <p:sp>
        <p:nvSpPr>
          <p:cNvPr id="35" name="正方形/長方形 34">
            <a:extLst>
              <a:ext uri="{FF2B5EF4-FFF2-40B4-BE49-F238E27FC236}">
                <a16:creationId xmlns:a16="http://schemas.microsoft.com/office/drawing/2014/main" id="{4ED30EDC-6DB6-013C-BBDD-F5555B093A3A}"/>
              </a:ext>
            </a:extLst>
          </p:cNvPr>
          <p:cNvSpPr/>
          <p:nvPr/>
        </p:nvSpPr>
        <p:spPr>
          <a:xfrm>
            <a:off x="3020621" y="2952531"/>
            <a:ext cx="2161837" cy="507831"/>
          </a:xfrm>
          <a:prstGeom prst="rect">
            <a:avLst/>
          </a:prstGeom>
        </p:spPr>
        <p:txBody>
          <a:bodyPr wrap="square">
            <a:spAutoFit/>
          </a:bodyPr>
          <a:lstStyle/>
          <a:p>
            <a:r>
              <a:rPr lang="ja-JP" altLang="en-US" sz="900" dirty="0">
                <a:latin typeface="BIZ UDPゴシック" panose="020B0400000000000000" pitchFamily="50" charset="-128"/>
                <a:ea typeface="BIZ UDPゴシック" panose="020B0400000000000000" pitchFamily="50" charset="-128"/>
              </a:rPr>
              <a:t>国内にひとつしかない、うみがめ博物館カレッタにてウミガメの生態について勉強したり、エサやりなどを観察できる。</a:t>
            </a:r>
          </a:p>
        </p:txBody>
      </p:sp>
      <p:pic>
        <p:nvPicPr>
          <p:cNvPr id="36" name="図 35">
            <a:extLst>
              <a:ext uri="{FF2B5EF4-FFF2-40B4-BE49-F238E27FC236}">
                <a16:creationId xmlns:a16="http://schemas.microsoft.com/office/drawing/2014/main" id="{29C90576-785E-FF72-4519-94D97E5344FD}"/>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985428" y="2795185"/>
            <a:ext cx="1945261" cy="182330"/>
          </a:xfrm>
          <a:prstGeom prst="rect">
            <a:avLst/>
          </a:prstGeom>
        </p:spPr>
      </p:pic>
      <p:sp>
        <p:nvSpPr>
          <p:cNvPr id="37" name="正方形/長方形 36">
            <a:extLst>
              <a:ext uri="{FF2B5EF4-FFF2-40B4-BE49-F238E27FC236}">
                <a16:creationId xmlns:a16="http://schemas.microsoft.com/office/drawing/2014/main" id="{EB4A3E32-1373-7258-766F-009BF5BC508D}"/>
              </a:ext>
            </a:extLst>
          </p:cNvPr>
          <p:cNvSpPr/>
          <p:nvPr/>
        </p:nvSpPr>
        <p:spPr>
          <a:xfrm>
            <a:off x="3097113" y="2486171"/>
            <a:ext cx="2118396" cy="276999"/>
          </a:xfrm>
          <a:prstGeom prst="rect">
            <a:avLst/>
          </a:prstGeom>
        </p:spPr>
        <p:txBody>
          <a:bodyPr wrap="square">
            <a:spAutoFit/>
          </a:bodyPr>
          <a:lstStyle/>
          <a:p>
            <a:r>
              <a:rPr lang="ja-JP" altLang="en-US" sz="1200" b="1" dirty="0">
                <a:solidFill>
                  <a:srgbClr val="4C966F"/>
                </a:solidFill>
                <a:latin typeface="BIZ UDPゴシック" panose="020B0400000000000000" pitchFamily="50" charset="-128"/>
                <a:ea typeface="BIZ UDPゴシック" panose="020B0400000000000000" pitchFamily="50" charset="-128"/>
              </a:rPr>
              <a:t>ウミガメ体験（大ガメプール）</a:t>
            </a:r>
          </a:p>
        </p:txBody>
      </p:sp>
      <p:sp>
        <p:nvSpPr>
          <p:cNvPr id="38" name="テキスト ボックス 37">
            <a:extLst>
              <a:ext uri="{FF2B5EF4-FFF2-40B4-BE49-F238E27FC236}">
                <a16:creationId xmlns:a16="http://schemas.microsoft.com/office/drawing/2014/main" id="{5BE251FF-04FD-87E3-5375-D5F2F4A17AB1}"/>
              </a:ext>
            </a:extLst>
          </p:cNvPr>
          <p:cNvSpPr txBox="1"/>
          <p:nvPr/>
        </p:nvSpPr>
        <p:spPr>
          <a:xfrm>
            <a:off x="459663" y="1054494"/>
            <a:ext cx="1415772" cy="461665"/>
          </a:xfrm>
          <a:prstGeom prst="rect">
            <a:avLst/>
          </a:prstGeom>
          <a:noFill/>
        </p:spPr>
        <p:txBody>
          <a:bodyPr wrap="none" rtlCol="0">
            <a:spAutoFit/>
          </a:bodyPr>
          <a:lstStyle/>
          <a:p>
            <a:r>
              <a:rPr kumimoji="1" lang="ja-JP" altLang="en-US" sz="2400" b="1" dirty="0">
                <a:solidFill>
                  <a:srgbClr val="4C966F"/>
                </a:solidFill>
                <a:latin typeface="BIZ UDPゴシック" panose="020B0400000000000000" pitchFamily="50" charset="-128"/>
                <a:ea typeface="BIZ UDPゴシック" panose="020B0400000000000000" pitchFamily="50" charset="-128"/>
              </a:rPr>
              <a:t>自然体験</a:t>
            </a:r>
          </a:p>
        </p:txBody>
      </p:sp>
      <p:sp>
        <p:nvSpPr>
          <p:cNvPr id="47" name="テキスト ボックス 46">
            <a:extLst>
              <a:ext uri="{FF2B5EF4-FFF2-40B4-BE49-F238E27FC236}">
                <a16:creationId xmlns:a16="http://schemas.microsoft.com/office/drawing/2014/main" id="{1F9E6238-9F69-B684-7545-380580FF86B0}"/>
              </a:ext>
            </a:extLst>
          </p:cNvPr>
          <p:cNvSpPr txBox="1"/>
          <p:nvPr/>
        </p:nvSpPr>
        <p:spPr>
          <a:xfrm>
            <a:off x="6135186" y="1050535"/>
            <a:ext cx="3482043" cy="461665"/>
          </a:xfrm>
          <a:prstGeom prst="rect">
            <a:avLst/>
          </a:prstGeom>
          <a:noFill/>
        </p:spPr>
        <p:txBody>
          <a:bodyPr wrap="none" rtlCol="0">
            <a:spAutoFit/>
          </a:bodyPr>
          <a:lstStyle/>
          <a:p>
            <a:pPr algn="r"/>
            <a:r>
              <a:rPr kumimoji="1" lang="ja-JP" altLang="en-US" sz="2400" b="1" dirty="0">
                <a:solidFill>
                  <a:srgbClr val="0F9CBB"/>
                </a:solidFill>
                <a:effectLst>
                  <a:glow rad="127000">
                    <a:schemeClr val="bg1"/>
                  </a:glow>
                </a:effectLst>
                <a:latin typeface="BIZ UDPゴシック" panose="020B0400000000000000" pitchFamily="50" charset="-128"/>
                <a:ea typeface="BIZ UDPゴシック" panose="020B0400000000000000" pitchFamily="50" charset="-128"/>
              </a:rPr>
              <a:t>スポーツ・アウトドア体験</a:t>
            </a:r>
          </a:p>
        </p:txBody>
      </p:sp>
      <p:grpSp>
        <p:nvGrpSpPr>
          <p:cNvPr id="55" name="グループ化 54">
            <a:extLst>
              <a:ext uri="{FF2B5EF4-FFF2-40B4-BE49-F238E27FC236}">
                <a16:creationId xmlns:a16="http://schemas.microsoft.com/office/drawing/2014/main" id="{838FE4F3-1DB0-043F-C33B-0DD78EF8549E}"/>
              </a:ext>
            </a:extLst>
          </p:cNvPr>
          <p:cNvGrpSpPr/>
          <p:nvPr/>
        </p:nvGrpSpPr>
        <p:grpSpPr>
          <a:xfrm>
            <a:off x="7381405" y="3877578"/>
            <a:ext cx="2540179" cy="801450"/>
            <a:chOff x="7379869" y="4163563"/>
            <a:chExt cx="2540179" cy="801450"/>
          </a:xfrm>
        </p:grpSpPr>
        <p:sp>
          <p:nvSpPr>
            <p:cNvPr id="50" name="正方形/長方形 49">
              <a:extLst>
                <a:ext uri="{FF2B5EF4-FFF2-40B4-BE49-F238E27FC236}">
                  <a16:creationId xmlns:a16="http://schemas.microsoft.com/office/drawing/2014/main" id="{1D21FCAD-5CE0-A2BF-CA13-7CD07927EF62}"/>
                </a:ext>
              </a:extLst>
            </p:cNvPr>
            <p:cNvSpPr/>
            <p:nvPr/>
          </p:nvSpPr>
          <p:spPr>
            <a:xfrm>
              <a:off x="7430671" y="4163563"/>
              <a:ext cx="2451395" cy="276999"/>
            </a:xfrm>
            <a:prstGeom prst="rect">
              <a:avLst/>
            </a:prstGeom>
          </p:spPr>
          <p:txBody>
            <a:bodyPr wrap="square">
              <a:spAutoFit/>
            </a:bodyPr>
            <a:lstStyle/>
            <a:p>
              <a:pPr algn="ctr"/>
              <a:r>
                <a:rPr lang="en-US" altLang="ja-JP" sz="1200" b="1" dirty="0">
                  <a:solidFill>
                    <a:srgbClr val="0F9CBB"/>
                  </a:solidFill>
                  <a:latin typeface="BIZ UDPゴシック" panose="020B0400000000000000" pitchFamily="50" charset="-128"/>
                  <a:ea typeface="BIZ UDPゴシック" panose="020B0400000000000000" pitchFamily="50" charset="-128"/>
                </a:rPr>
                <a:t>SUP</a:t>
              </a:r>
              <a:r>
                <a:rPr lang="ja-JP" altLang="en-US" sz="1000" b="1" dirty="0">
                  <a:solidFill>
                    <a:srgbClr val="0F9CBB"/>
                  </a:solidFill>
                  <a:latin typeface="BIZ UDPゴシック" panose="020B0400000000000000" pitchFamily="50" charset="-128"/>
                  <a:ea typeface="BIZ UDPゴシック" panose="020B0400000000000000" pitchFamily="50" charset="-128"/>
                </a:rPr>
                <a:t>（スタンドアップ・パドルボード）</a:t>
              </a:r>
            </a:p>
          </p:txBody>
        </p:sp>
        <p:sp>
          <p:nvSpPr>
            <p:cNvPr id="51" name="正方形/長方形 50">
              <a:extLst>
                <a:ext uri="{FF2B5EF4-FFF2-40B4-BE49-F238E27FC236}">
                  <a16:creationId xmlns:a16="http://schemas.microsoft.com/office/drawing/2014/main" id="{0CC00313-0BD2-6573-0F4F-25E09A005558}"/>
                </a:ext>
              </a:extLst>
            </p:cNvPr>
            <p:cNvSpPr/>
            <p:nvPr/>
          </p:nvSpPr>
          <p:spPr>
            <a:xfrm>
              <a:off x="7379869" y="4595681"/>
              <a:ext cx="2540179" cy="369332"/>
            </a:xfrm>
            <a:prstGeom prst="rect">
              <a:avLst/>
            </a:prstGeom>
          </p:spPr>
          <p:txBody>
            <a:bodyPr wrap="square">
              <a:spAutoFit/>
            </a:bodyPr>
            <a:lstStyle/>
            <a:p>
              <a:r>
                <a:rPr lang="ja-JP" altLang="en-US" sz="900" dirty="0">
                  <a:latin typeface="BIZ UDPゴシック" panose="020B0400000000000000" pitchFamily="50" charset="-128"/>
                  <a:ea typeface="BIZ UDPゴシック" panose="020B0400000000000000" pitchFamily="50" charset="-128"/>
                </a:rPr>
                <a:t>広大な自然の中で、</a:t>
              </a:r>
              <a:r>
                <a:rPr lang="en-US" altLang="ja-JP" sz="900" dirty="0">
                  <a:latin typeface="BIZ UDPゴシック" panose="020B0400000000000000" pitchFamily="50" charset="-128"/>
                  <a:ea typeface="BIZ UDPゴシック" panose="020B0400000000000000" pitchFamily="50" charset="-128"/>
                </a:rPr>
                <a:t>SUP</a:t>
              </a:r>
              <a:r>
                <a:rPr lang="ja-JP" altLang="en-US" sz="900" dirty="0">
                  <a:latin typeface="BIZ UDPゴシック" panose="020B0400000000000000" pitchFamily="50" charset="-128"/>
                  <a:ea typeface="BIZ UDPゴシック" panose="020B0400000000000000" pitchFamily="50" charset="-128"/>
                </a:rPr>
                <a:t>にチャレンジ。海から陸を眺める新鮮な体験。</a:t>
              </a:r>
            </a:p>
          </p:txBody>
        </p:sp>
        <p:pic>
          <p:nvPicPr>
            <p:cNvPr id="52" name="図 51">
              <a:extLst>
                <a:ext uri="{FF2B5EF4-FFF2-40B4-BE49-F238E27FC236}">
                  <a16:creationId xmlns:a16="http://schemas.microsoft.com/office/drawing/2014/main" id="{72EEF653-ECEF-8B05-4028-4ECAEC11B82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380098" y="4447859"/>
              <a:ext cx="2451394" cy="258557"/>
            </a:xfrm>
            <a:prstGeom prst="rect">
              <a:avLst/>
            </a:prstGeom>
          </p:spPr>
        </p:pic>
      </p:grpSp>
      <p:grpSp>
        <p:nvGrpSpPr>
          <p:cNvPr id="39" name="グループ化 38">
            <a:extLst>
              <a:ext uri="{FF2B5EF4-FFF2-40B4-BE49-F238E27FC236}">
                <a16:creationId xmlns:a16="http://schemas.microsoft.com/office/drawing/2014/main" id="{B33CB895-9441-0AA5-3594-64A11E6ED787}"/>
              </a:ext>
            </a:extLst>
          </p:cNvPr>
          <p:cNvGrpSpPr/>
          <p:nvPr/>
        </p:nvGrpSpPr>
        <p:grpSpPr>
          <a:xfrm>
            <a:off x="1943209" y="4670382"/>
            <a:ext cx="3126474" cy="1105111"/>
            <a:chOff x="4216802" y="5397865"/>
            <a:chExt cx="3126474" cy="1105111"/>
          </a:xfrm>
        </p:grpSpPr>
        <p:pic>
          <p:nvPicPr>
            <p:cNvPr id="40" name="図 39">
              <a:extLst>
                <a:ext uri="{FF2B5EF4-FFF2-40B4-BE49-F238E27FC236}">
                  <a16:creationId xmlns:a16="http://schemas.microsoft.com/office/drawing/2014/main" id="{0FC6ACFD-6636-4667-1374-6FE01381AD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6802" y="5397865"/>
              <a:ext cx="1473481" cy="1105111"/>
            </a:xfrm>
            <a:prstGeom prst="rect">
              <a:avLst/>
            </a:prstGeom>
          </p:spPr>
        </p:pic>
        <p:pic>
          <p:nvPicPr>
            <p:cNvPr id="48" name="図 47">
              <a:extLst>
                <a:ext uri="{FF2B5EF4-FFF2-40B4-BE49-F238E27FC236}">
                  <a16:creationId xmlns:a16="http://schemas.microsoft.com/office/drawing/2014/main" id="{F3653B41-DCBD-313D-0A64-BAE461C8FC65}"/>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735553" y="5683654"/>
              <a:ext cx="1473481" cy="165092"/>
            </a:xfrm>
            <a:prstGeom prst="rect">
              <a:avLst/>
            </a:prstGeom>
          </p:spPr>
        </p:pic>
        <p:sp>
          <p:nvSpPr>
            <p:cNvPr id="49" name="正方形/長方形 48">
              <a:extLst>
                <a:ext uri="{FF2B5EF4-FFF2-40B4-BE49-F238E27FC236}">
                  <a16:creationId xmlns:a16="http://schemas.microsoft.com/office/drawing/2014/main" id="{51ADA66D-B017-330B-6667-9F532E290DAB}"/>
                </a:ext>
              </a:extLst>
            </p:cNvPr>
            <p:cNvSpPr/>
            <p:nvPr/>
          </p:nvSpPr>
          <p:spPr>
            <a:xfrm>
              <a:off x="5727888" y="5419259"/>
              <a:ext cx="1615388" cy="276999"/>
            </a:xfrm>
            <a:prstGeom prst="rect">
              <a:avLst/>
            </a:prstGeom>
          </p:spPr>
          <p:txBody>
            <a:bodyPr wrap="square">
              <a:spAutoFit/>
            </a:bodyPr>
            <a:lstStyle/>
            <a:p>
              <a:pPr fontAlgn="base"/>
              <a:r>
                <a:rPr lang="ja-JP" altLang="en-US" sz="1200" b="1" dirty="0">
                  <a:solidFill>
                    <a:srgbClr val="C87757"/>
                  </a:solidFill>
                  <a:latin typeface="BIZ UDPゴシック" panose="020B0400000000000000" pitchFamily="50" charset="-128"/>
                  <a:ea typeface="BIZ UDPゴシック" panose="020B0400000000000000" pitchFamily="50" charset="-128"/>
                </a:rPr>
                <a:t>カツオのたたき作り</a:t>
              </a:r>
            </a:p>
          </p:txBody>
        </p:sp>
        <p:sp>
          <p:nvSpPr>
            <p:cNvPr id="59" name="テキスト ボックス 58">
              <a:extLst>
                <a:ext uri="{FF2B5EF4-FFF2-40B4-BE49-F238E27FC236}">
                  <a16:creationId xmlns:a16="http://schemas.microsoft.com/office/drawing/2014/main" id="{A053D534-D279-B05B-C822-2295B3A45CB4}"/>
                </a:ext>
              </a:extLst>
            </p:cNvPr>
            <p:cNvSpPr txBox="1"/>
            <p:nvPr/>
          </p:nvSpPr>
          <p:spPr>
            <a:xfrm>
              <a:off x="5690283" y="5787974"/>
              <a:ext cx="1588757" cy="516552"/>
            </a:xfrm>
            <a:prstGeom prst="rect">
              <a:avLst/>
            </a:prstGeom>
            <a:noFill/>
          </p:spPr>
          <p:txBody>
            <a:bodyPr wrap="square" rtlCol="0">
              <a:spAutoFit/>
            </a:bodyPr>
            <a:lstStyle/>
            <a:p>
              <a:r>
                <a:rPr lang="ja-JP" altLang="en-US" sz="900" dirty="0">
                  <a:latin typeface="BIZ UDPゴシック" panose="020B0400000000000000" pitchFamily="50" charset="-128"/>
                  <a:ea typeface="BIZ UDPゴシック" panose="020B0400000000000000" pitchFamily="50" charset="-128"/>
                </a:rPr>
                <a:t>藁焼きでカツオのたたきを豪快に作る本格体験。できたてを実食</a:t>
              </a:r>
              <a:r>
                <a:rPr lang="ja-JP" altLang="en-US" sz="900" b="1" dirty="0">
                  <a:latin typeface="BIZ UDPゴシック" panose="020B0400000000000000" pitchFamily="50" charset="-128"/>
                  <a:ea typeface="BIZ UDPゴシック" panose="020B0400000000000000" pitchFamily="50" charset="-128"/>
                </a:rPr>
                <a:t>。</a:t>
              </a:r>
              <a:endParaRPr kumimoji="1" lang="ja-JP" altLang="en-US" sz="900" dirty="0">
                <a:latin typeface="BIZ UDPゴシック" panose="020B0400000000000000" pitchFamily="50" charset="-128"/>
                <a:ea typeface="BIZ UDPゴシック" panose="020B0400000000000000" pitchFamily="50" charset="-128"/>
              </a:endParaRPr>
            </a:p>
          </p:txBody>
        </p:sp>
      </p:grpSp>
      <p:grpSp>
        <p:nvGrpSpPr>
          <p:cNvPr id="61" name="グループ化 60">
            <a:extLst>
              <a:ext uri="{FF2B5EF4-FFF2-40B4-BE49-F238E27FC236}">
                <a16:creationId xmlns:a16="http://schemas.microsoft.com/office/drawing/2014/main" id="{A92E24F8-3187-1E51-7EF2-A611457DDCDF}"/>
              </a:ext>
            </a:extLst>
          </p:cNvPr>
          <p:cNvGrpSpPr/>
          <p:nvPr/>
        </p:nvGrpSpPr>
        <p:grpSpPr>
          <a:xfrm>
            <a:off x="7560151" y="2330608"/>
            <a:ext cx="2187499" cy="769585"/>
            <a:chOff x="7560151" y="2960649"/>
            <a:chExt cx="2187499" cy="875533"/>
          </a:xfrm>
          <a:effectLst>
            <a:outerShdw blurRad="50800" dist="38100" dir="2700000" algn="tl" rotWithShape="0">
              <a:prstClr val="black">
                <a:alpha val="40000"/>
              </a:prstClr>
            </a:outerShdw>
          </a:effectLst>
        </p:grpSpPr>
        <p:sp>
          <p:nvSpPr>
            <p:cNvPr id="60" name="吹き出し: 円形 59">
              <a:extLst>
                <a:ext uri="{FF2B5EF4-FFF2-40B4-BE49-F238E27FC236}">
                  <a16:creationId xmlns:a16="http://schemas.microsoft.com/office/drawing/2014/main" id="{5ABF2A8E-D54A-CBDE-15BA-CEF34018829D}"/>
                </a:ext>
              </a:extLst>
            </p:cNvPr>
            <p:cNvSpPr/>
            <p:nvPr/>
          </p:nvSpPr>
          <p:spPr>
            <a:xfrm>
              <a:off x="7560151" y="2960649"/>
              <a:ext cx="2057077" cy="875533"/>
            </a:xfrm>
            <a:prstGeom prst="wedgeEllipseCallout">
              <a:avLst>
                <a:gd name="adj1" fmla="val 45021"/>
                <a:gd name="adj2" fmla="val 54764"/>
              </a:avLst>
            </a:prstGeom>
            <a:solidFill>
              <a:srgbClr val="FFFFC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B2C36126-9159-97E9-2C19-2C7C50284501}"/>
                </a:ext>
              </a:extLst>
            </p:cNvPr>
            <p:cNvSpPr txBox="1"/>
            <p:nvPr/>
          </p:nvSpPr>
          <p:spPr>
            <a:xfrm>
              <a:off x="7623581" y="3073984"/>
              <a:ext cx="2124069" cy="461665"/>
            </a:xfrm>
            <a:prstGeom prst="rect">
              <a:avLst/>
            </a:prstGeom>
            <a:noFill/>
          </p:spPr>
          <p:txBody>
            <a:bodyPr wrap="square" rtlCol="0">
              <a:spAutoFit/>
            </a:bodyPr>
            <a:lstStyle/>
            <a:p>
              <a:r>
                <a:rPr kumimoji="1" lang="ja-JP" altLang="en-US" sz="1200" b="1" dirty="0">
                  <a:solidFill>
                    <a:srgbClr val="FF0000"/>
                  </a:solidFill>
                  <a:latin typeface="BIZ UDPゴシック" panose="020B0400000000000000" pitchFamily="50" charset="-128"/>
                  <a:ea typeface="BIZ UDPゴシック" panose="020B0400000000000000" pitchFamily="50" charset="-128"/>
                </a:rPr>
                <a:t>ほかにもマリンスポーツの</a:t>
              </a:r>
              <a:endParaRPr kumimoji="1" lang="en-US" altLang="ja-JP" sz="1200" b="1" dirty="0">
                <a:solidFill>
                  <a:srgbClr val="FF0000"/>
                </a:solidFill>
                <a:latin typeface="BIZ UDPゴシック" panose="020B0400000000000000" pitchFamily="50" charset="-128"/>
                <a:ea typeface="BIZ UDPゴシック" panose="020B0400000000000000" pitchFamily="50" charset="-128"/>
              </a:endParaRPr>
            </a:p>
            <a:p>
              <a:r>
                <a:rPr kumimoji="1" lang="ja-JP" altLang="en-US" sz="1200" b="1" dirty="0">
                  <a:solidFill>
                    <a:srgbClr val="FF0000"/>
                  </a:solidFill>
                  <a:latin typeface="BIZ UDPゴシック" panose="020B0400000000000000" pitchFamily="50" charset="-128"/>
                  <a:ea typeface="BIZ UDPゴシック" panose="020B0400000000000000" pitchFamily="50" charset="-128"/>
                </a:rPr>
                <a:t>コンテンツがいっぱい！</a:t>
              </a:r>
              <a:endParaRPr kumimoji="1" lang="en-US" altLang="ja-JP" sz="1200" b="1" dirty="0">
                <a:solidFill>
                  <a:srgbClr val="FF0000"/>
                </a:solidFill>
                <a:latin typeface="BIZ UDPゴシック" panose="020B0400000000000000" pitchFamily="50" charset="-128"/>
                <a:ea typeface="BIZ UDPゴシック" panose="020B0400000000000000" pitchFamily="50" charset="-128"/>
              </a:endParaRPr>
            </a:p>
          </p:txBody>
        </p:sp>
      </p:grpSp>
      <p:sp>
        <p:nvSpPr>
          <p:cNvPr id="56" name="テキスト ボックス 55">
            <a:extLst>
              <a:ext uri="{FF2B5EF4-FFF2-40B4-BE49-F238E27FC236}">
                <a16:creationId xmlns:a16="http://schemas.microsoft.com/office/drawing/2014/main" id="{4B35A2FC-BD69-D8BD-F347-E9348396E8AD}"/>
              </a:ext>
            </a:extLst>
          </p:cNvPr>
          <p:cNvSpPr txBox="1"/>
          <p:nvPr/>
        </p:nvSpPr>
        <p:spPr>
          <a:xfrm>
            <a:off x="8059703" y="2859621"/>
            <a:ext cx="1260281" cy="1015663"/>
          </a:xfrm>
          <a:prstGeom prst="rect">
            <a:avLst/>
          </a:prstGeom>
          <a:noFill/>
        </p:spPr>
        <p:txBody>
          <a:bodyPr wrap="none" rtlCol="0">
            <a:spAutoFit/>
          </a:bodyPr>
          <a:lstStyle/>
          <a:p>
            <a:r>
              <a:rPr kumimoji="1" lang="ja-JP" altLang="en-US" sz="1000" b="1" dirty="0">
                <a:solidFill>
                  <a:srgbClr val="0F9CBB"/>
                </a:solidFill>
                <a:latin typeface="BIZ UDPゴシック" panose="020B0400000000000000" pitchFamily="50" charset="-128"/>
                <a:ea typeface="BIZ UDPゴシック" panose="020B0400000000000000" pitchFamily="50" charset="-128"/>
              </a:rPr>
              <a:t>シュノーケリング</a:t>
            </a:r>
          </a:p>
          <a:p>
            <a:r>
              <a:rPr kumimoji="1" lang="ja-JP" altLang="en-US" sz="1000" b="1" dirty="0">
                <a:solidFill>
                  <a:srgbClr val="0F9CBB"/>
                </a:solidFill>
                <a:latin typeface="BIZ UDPゴシック" panose="020B0400000000000000" pitchFamily="50" charset="-128"/>
                <a:ea typeface="BIZ UDPゴシック" panose="020B0400000000000000" pitchFamily="50" charset="-128"/>
              </a:rPr>
              <a:t>サーフィン</a:t>
            </a:r>
          </a:p>
          <a:p>
            <a:r>
              <a:rPr kumimoji="1" lang="ja-JP" altLang="en-US" sz="1000" b="1" dirty="0">
                <a:solidFill>
                  <a:srgbClr val="0F9CBB"/>
                </a:solidFill>
                <a:latin typeface="BIZ UDPゴシック" panose="020B0400000000000000" pitchFamily="50" charset="-128"/>
                <a:ea typeface="BIZ UDPゴシック" panose="020B0400000000000000" pitchFamily="50" charset="-128"/>
              </a:rPr>
              <a:t>ボディーボード</a:t>
            </a:r>
          </a:p>
          <a:p>
            <a:r>
              <a:rPr kumimoji="1" lang="ja-JP" altLang="en-US" sz="1000" b="1" dirty="0">
                <a:solidFill>
                  <a:srgbClr val="0F9CBB"/>
                </a:solidFill>
                <a:latin typeface="BIZ UDPゴシック" panose="020B0400000000000000" pitchFamily="50" charset="-128"/>
                <a:ea typeface="BIZ UDPゴシック" panose="020B0400000000000000" pitchFamily="50" charset="-128"/>
              </a:rPr>
              <a:t>ジャンボカヌー</a:t>
            </a:r>
          </a:p>
          <a:p>
            <a:r>
              <a:rPr kumimoji="1" lang="ja-JP" altLang="en-US" sz="1000" b="1" dirty="0">
                <a:solidFill>
                  <a:srgbClr val="0F9CBB"/>
                </a:solidFill>
                <a:latin typeface="BIZ UDPゴシック" panose="020B0400000000000000" pitchFamily="50" charset="-128"/>
                <a:ea typeface="BIZ UDPゴシック" panose="020B0400000000000000" pitchFamily="50" charset="-128"/>
              </a:rPr>
              <a:t>カナディアンカヌー</a:t>
            </a:r>
          </a:p>
          <a:p>
            <a:r>
              <a:rPr kumimoji="1" lang="ja-JP" altLang="en-US" sz="1000" b="1" dirty="0">
                <a:solidFill>
                  <a:srgbClr val="0F9CBB"/>
                </a:solidFill>
                <a:latin typeface="BIZ UDPゴシック" panose="020B0400000000000000" pitchFamily="50" charset="-128"/>
                <a:ea typeface="BIZ UDPゴシック" panose="020B0400000000000000" pitchFamily="50" charset="-128"/>
              </a:rPr>
              <a:t>ダックリン　　など</a:t>
            </a:r>
          </a:p>
        </p:txBody>
      </p:sp>
      <p:grpSp>
        <p:nvGrpSpPr>
          <p:cNvPr id="10" name="グループ化 9">
            <a:extLst>
              <a:ext uri="{FF2B5EF4-FFF2-40B4-BE49-F238E27FC236}">
                <a16:creationId xmlns:a16="http://schemas.microsoft.com/office/drawing/2014/main" id="{D15BB7BC-F02D-82F5-1B65-D1A5206A97A2}"/>
              </a:ext>
            </a:extLst>
          </p:cNvPr>
          <p:cNvGrpSpPr/>
          <p:nvPr/>
        </p:nvGrpSpPr>
        <p:grpSpPr>
          <a:xfrm>
            <a:off x="8536005" y="325035"/>
            <a:ext cx="1284954" cy="664493"/>
            <a:chOff x="6296341" y="4483039"/>
            <a:chExt cx="946898" cy="489673"/>
          </a:xfrm>
        </p:grpSpPr>
        <p:pic>
          <p:nvPicPr>
            <p:cNvPr id="18" name="図 17">
              <a:extLst>
                <a:ext uri="{FF2B5EF4-FFF2-40B4-BE49-F238E27FC236}">
                  <a16:creationId xmlns:a16="http://schemas.microsoft.com/office/drawing/2014/main" id="{42DCFE06-70CC-86BF-A801-6615FBC7AF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96341" y="4483039"/>
              <a:ext cx="489673" cy="489673"/>
            </a:xfrm>
            <a:prstGeom prst="rect">
              <a:avLst/>
            </a:prstGeom>
          </p:spPr>
        </p:pic>
        <p:pic>
          <p:nvPicPr>
            <p:cNvPr id="20" name="図 19">
              <a:extLst>
                <a:ext uri="{FF2B5EF4-FFF2-40B4-BE49-F238E27FC236}">
                  <a16:creationId xmlns:a16="http://schemas.microsoft.com/office/drawing/2014/main" id="{C4227B55-C919-6859-0CFB-41BC08B697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58693" y="4483039"/>
              <a:ext cx="484546" cy="489673"/>
            </a:xfrm>
            <a:prstGeom prst="rect">
              <a:avLst/>
            </a:prstGeom>
          </p:spPr>
        </p:pic>
      </p:grpSp>
      <p:sp>
        <p:nvSpPr>
          <p:cNvPr id="11" name="テキスト ボックス 10">
            <a:extLst>
              <a:ext uri="{FF2B5EF4-FFF2-40B4-BE49-F238E27FC236}">
                <a16:creationId xmlns:a16="http://schemas.microsoft.com/office/drawing/2014/main" id="{2F3E38F3-B039-2C78-826F-8380DDC43F38}"/>
              </a:ext>
            </a:extLst>
          </p:cNvPr>
          <p:cNvSpPr txBox="1"/>
          <p:nvPr/>
        </p:nvSpPr>
        <p:spPr>
          <a:xfrm>
            <a:off x="620828" y="688861"/>
            <a:ext cx="7915177" cy="307777"/>
          </a:xfrm>
          <a:prstGeom prst="rect">
            <a:avLst/>
          </a:prstGeom>
          <a:noFill/>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マリンスポーツを通じて、海の豊かさを知り、自然を守るために必要なことを学ぶことができます</a:t>
            </a:r>
          </a:p>
        </p:txBody>
      </p:sp>
      <p:pic>
        <p:nvPicPr>
          <p:cNvPr id="63" name="図 62">
            <a:extLst>
              <a:ext uri="{FF2B5EF4-FFF2-40B4-BE49-F238E27FC236}">
                <a16:creationId xmlns:a16="http://schemas.microsoft.com/office/drawing/2014/main" id="{E40459D5-A330-A7FF-19B9-A40B276C4F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9662" y="5541270"/>
            <a:ext cx="1462611" cy="1096959"/>
          </a:xfrm>
          <a:prstGeom prst="rect">
            <a:avLst/>
          </a:prstGeom>
        </p:spPr>
      </p:pic>
      <p:sp>
        <p:nvSpPr>
          <p:cNvPr id="64" name="テキスト ボックス 63">
            <a:extLst>
              <a:ext uri="{FF2B5EF4-FFF2-40B4-BE49-F238E27FC236}">
                <a16:creationId xmlns:a16="http://schemas.microsoft.com/office/drawing/2014/main" id="{F117EF62-B292-3213-4C0C-5CA2BAEF6760}"/>
              </a:ext>
            </a:extLst>
          </p:cNvPr>
          <p:cNvSpPr txBox="1"/>
          <p:nvPr/>
        </p:nvSpPr>
        <p:spPr>
          <a:xfrm>
            <a:off x="459662" y="4725338"/>
            <a:ext cx="1415772" cy="461665"/>
          </a:xfrm>
          <a:prstGeom prst="rect">
            <a:avLst/>
          </a:prstGeom>
          <a:noFill/>
        </p:spPr>
        <p:txBody>
          <a:bodyPr wrap="none" rtlCol="0">
            <a:spAutoFit/>
          </a:bodyPr>
          <a:lstStyle/>
          <a:p>
            <a:r>
              <a:rPr kumimoji="1" lang="ja-JP" altLang="en-US" sz="2400" b="1" dirty="0">
                <a:solidFill>
                  <a:srgbClr val="C87757"/>
                </a:solidFill>
                <a:latin typeface="BIZ UDPゴシック" panose="020B0400000000000000" pitchFamily="50" charset="-128"/>
                <a:ea typeface="BIZ UDPゴシック" panose="020B0400000000000000" pitchFamily="50" charset="-128"/>
              </a:rPr>
              <a:t>味覚体験</a:t>
            </a:r>
          </a:p>
        </p:txBody>
      </p:sp>
      <p:pic>
        <p:nvPicPr>
          <p:cNvPr id="68" name="図 67">
            <a:extLst>
              <a:ext uri="{FF2B5EF4-FFF2-40B4-BE49-F238E27FC236}">
                <a16:creationId xmlns:a16="http://schemas.microsoft.com/office/drawing/2014/main" id="{A4E833DC-75FB-C017-AE39-5765F2256B7D}"/>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024323" y="6144186"/>
            <a:ext cx="1473481" cy="165092"/>
          </a:xfrm>
          <a:prstGeom prst="rect">
            <a:avLst/>
          </a:prstGeom>
        </p:spPr>
      </p:pic>
      <p:sp>
        <p:nvSpPr>
          <p:cNvPr id="69" name="テキスト ボックス 68">
            <a:extLst>
              <a:ext uri="{FF2B5EF4-FFF2-40B4-BE49-F238E27FC236}">
                <a16:creationId xmlns:a16="http://schemas.microsoft.com/office/drawing/2014/main" id="{9F004CBB-50DB-5590-7E78-26626DA1081B}"/>
              </a:ext>
            </a:extLst>
          </p:cNvPr>
          <p:cNvSpPr txBox="1"/>
          <p:nvPr/>
        </p:nvSpPr>
        <p:spPr>
          <a:xfrm>
            <a:off x="1930094" y="6226732"/>
            <a:ext cx="1686131" cy="369332"/>
          </a:xfrm>
          <a:prstGeom prst="rect">
            <a:avLst/>
          </a:prstGeom>
          <a:noFill/>
        </p:spPr>
        <p:txBody>
          <a:bodyPr wrap="square" rtlCol="0">
            <a:spAutoFit/>
          </a:bodyPr>
          <a:lstStyle/>
          <a:p>
            <a:r>
              <a:rPr lang="ja-JP" altLang="en-US" sz="900" dirty="0">
                <a:latin typeface="BIZ UDPゴシック" panose="020B0400000000000000" pitchFamily="50" charset="-128"/>
                <a:ea typeface="BIZ UDPゴシック" panose="020B0400000000000000" pitchFamily="50" charset="-128"/>
              </a:rPr>
              <a:t>アジやシマアジなどを使い、</a:t>
            </a:r>
            <a:endParaRPr lang="en-US" altLang="ja-JP" sz="900" dirty="0">
              <a:latin typeface="BIZ UDPゴシック" panose="020B0400000000000000" pitchFamily="50" charset="-128"/>
              <a:ea typeface="BIZ UDPゴシック" panose="020B0400000000000000" pitchFamily="50" charset="-128"/>
            </a:endParaRPr>
          </a:p>
          <a:p>
            <a:r>
              <a:rPr lang="ja-JP" altLang="en-US" sz="900" dirty="0">
                <a:latin typeface="BIZ UDPゴシック" panose="020B0400000000000000" pitchFamily="50" charset="-128"/>
                <a:ea typeface="BIZ UDPゴシック" panose="020B0400000000000000" pitchFamily="50" charset="-128"/>
              </a:rPr>
              <a:t>魚をさばいて食べる調理体験。</a:t>
            </a:r>
            <a:endParaRPr kumimoji="1" lang="ja-JP" altLang="en-US" sz="900" dirty="0">
              <a:latin typeface="BIZ UDPゴシック" panose="020B0400000000000000" pitchFamily="50" charset="-128"/>
              <a:ea typeface="BIZ UDPゴシック" panose="020B0400000000000000" pitchFamily="50" charset="-128"/>
            </a:endParaRPr>
          </a:p>
        </p:txBody>
      </p:sp>
      <p:pic>
        <p:nvPicPr>
          <p:cNvPr id="72" name="図 71">
            <a:extLst>
              <a:ext uri="{FF2B5EF4-FFF2-40B4-BE49-F238E27FC236}">
                <a16:creationId xmlns:a16="http://schemas.microsoft.com/office/drawing/2014/main" id="{5F05666F-0737-2AFB-1E99-9DBFFC15D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82458" y="5866672"/>
            <a:ext cx="737979" cy="737979"/>
          </a:xfrm>
          <a:prstGeom prst="rect">
            <a:avLst/>
          </a:prstGeom>
        </p:spPr>
      </p:pic>
      <p:pic>
        <p:nvPicPr>
          <p:cNvPr id="3" name="図 2">
            <a:extLst>
              <a:ext uri="{FF2B5EF4-FFF2-40B4-BE49-F238E27FC236}">
                <a16:creationId xmlns:a16="http://schemas.microsoft.com/office/drawing/2014/main" id="{8E1232BF-873E-78F9-FC0A-DECEDEDA3B42}"/>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a:xfrm>
            <a:off x="488950" y="2621269"/>
            <a:ext cx="2475543" cy="1951214"/>
          </a:xfrm>
          <a:prstGeom prst="rect">
            <a:avLst/>
          </a:prstGeom>
        </p:spPr>
      </p:pic>
    </p:spTree>
    <p:extLst>
      <p:ext uri="{BB962C8B-B14F-4D97-AF65-F5344CB8AC3E}">
        <p14:creationId xmlns:p14="http://schemas.microsoft.com/office/powerpoint/2010/main" val="323021990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7358</TotalTime>
  <Words>8135</Words>
  <Application>Microsoft Office PowerPoint</Application>
  <PresentationFormat>A4 210 x 297 mm</PresentationFormat>
  <Paragraphs>957</Paragraphs>
  <Slides>24</Slides>
  <Notes>1</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24</vt:i4>
      </vt:variant>
    </vt:vector>
  </HeadingPairs>
  <TitlesOfParts>
    <vt:vector size="36" baseType="lpstr">
      <vt:lpstr>BIZ UDPゴシック</vt:lpstr>
      <vt:lpstr>HGPｺﾞｼｯｸE</vt:lpstr>
      <vt:lpstr>HG丸ｺﾞｼｯｸM-PRO</vt:lpstr>
      <vt:lpstr>Meiryo UI</vt:lpstr>
      <vt:lpstr>VDL-V7Gothic B</vt:lpstr>
      <vt:lpstr>VDL-V7Gothic L</vt:lpstr>
      <vt:lpstr>VDL-V7Gothic M</vt:lpstr>
      <vt:lpstr>游ゴシック</vt:lpstr>
      <vt:lpstr>Agency FB</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柿原 敦</dc:creator>
  <cp:lastModifiedBy>光井 啓二(JTB)</cp:lastModifiedBy>
  <cp:revision>348</cp:revision>
  <cp:lastPrinted>2026-01-27T00:46:21Z</cp:lastPrinted>
  <dcterms:created xsi:type="dcterms:W3CDTF">2024-10-31T04:16:59Z</dcterms:created>
  <dcterms:modified xsi:type="dcterms:W3CDTF">2026-01-28T05:54:13Z</dcterms:modified>
</cp:coreProperties>
</file>